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8" r:id="rId12"/>
    <p:sldId id="279" r:id="rId13"/>
    <p:sldId id="257" r:id="rId14"/>
    <p:sldId id="258" r:id="rId15"/>
    <p:sldId id="259" r:id="rId16"/>
    <p:sldId id="262" r:id="rId17"/>
    <p:sldId id="263" r:id="rId18"/>
    <p:sldId id="265" r:id="rId19"/>
    <p:sldId id="266" r:id="rId20"/>
    <p:sldId id="267" r:id="rId21"/>
    <p:sldId id="280" r:id="rId22"/>
    <p:sldId id="286" r:id="rId23"/>
    <p:sldId id="288" r:id="rId24"/>
    <p:sldId id="290" r:id="rId25"/>
    <p:sldId id="292" r:id="rId26"/>
    <p:sldId id="293" r:id="rId27"/>
    <p:sldId id="260" r:id="rId28"/>
    <p:sldId id="261" r:id="rId29"/>
    <p:sldId id="294" r:id="rId30"/>
    <p:sldId id="295" r:id="rId31"/>
    <p:sldId id="264" r:id="rId32"/>
    <p:sldId id="296" r:id="rId33"/>
    <p:sldId id="297" r:id="rId34"/>
    <p:sldId id="298" r:id="rId35"/>
    <p:sldId id="299" r:id="rId36"/>
    <p:sldId id="300" r:id="rId37"/>
    <p:sldId id="301" r:id="rId38"/>
    <p:sldId id="304" r:id="rId39"/>
    <p:sldId id="305" r:id="rId40"/>
    <p:sldId id="306" r:id="rId41"/>
    <p:sldId id="307" r:id="rId42"/>
    <p:sldId id="277" r:id="rId43"/>
    <p:sldId id="308" r:id="rId44"/>
    <p:sldId id="309" r:id="rId45"/>
    <p:sldId id="310" r:id="rId46"/>
    <p:sldId id="281" r:id="rId47"/>
    <p:sldId id="282" r:id="rId48"/>
    <p:sldId id="283" r:id="rId49"/>
    <p:sldId id="284" r:id="rId50"/>
    <p:sldId id="285" r:id="rId51"/>
    <p:sldId id="311" r:id="rId52"/>
    <p:sldId id="287" r:id="rId53"/>
    <p:sldId id="312" r:id="rId54"/>
    <p:sldId id="314" r:id="rId55"/>
    <p:sldId id="315" r:id="rId56"/>
    <p:sldId id="317" r:id="rId57"/>
    <p:sldId id="318" r:id="rId58"/>
    <p:sldId id="322" r:id="rId59"/>
    <p:sldId id="325" r:id="rId60"/>
    <p:sldId id="337" r:id="rId61"/>
    <p:sldId id="338" r:id="rId62"/>
    <p:sldId id="339" r:id="rId63"/>
    <p:sldId id="340" r:id="rId64"/>
    <p:sldId id="341" r:id="rId65"/>
    <p:sldId id="343" r:id="rId66"/>
    <p:sldId id="344" r:id="rId67"/>
    <p:sldId id="345" r:id="rId68"/>
    <p:sldId id="346" r:id="rId69"/>
    <p:sldId id="347" r:id="rId70"/>
    <p:sldId id="348" r:id="rId71"/>
    <p:sldId id="349" r:id="rId72"/>
    <p:sldId id="350" r:id="rId73"/>
    <p:sldId id="351" r:id="rId74"/>
    <p:sldId id="352" r:id="rId75"/>
    <p:sldId id="353" r:id="rId76"/>
    <p:sldId id="354" r:id="rId77"/>
    <p:sldId id="355" r:id="rId78"/>
    <p:sldId id="356" r:id="rId79"/>
    <p:sldId id="357" r:id="rId80"/>
    <p:sldId id="358" r:id="rId81"/>
    <p:sldId id="359" r:id="rId82"/>
    <p:sldId id="360" r:id="rId83"/>
    <p:sldId id="361" r:id="rId84"/>
    <p:sldId id="362" r:id="rId85"/>
    <p:sldId id="363" r:id="rId86"/>
    <p:sldId id="364" r:id="rId87"/>
    <p:sldId id="365" r:id="rId88"/>
    <p:sldId id="366" r:id="rId89"/>
    <p:sldId id="367" r:id="rId90"/>
    <p:sldId id="368" r:id="rId91"/>
    <p:sldId id="369" r:id="rId92"/>
    <p:sldId id="370" r:id="rId93"/>
    <p:sldId id="371" r:id="rId94"/>
    <p:sldId id="372" r:id="rId95"/>
    <p:sldId id="373" r:id="rId96"/>
    <p:sldId id="374" r:id="rId97"/>
    <p:sldId id="375" r:id="rId98"/>
    <p:sldId id="377" r:id="rId99"/>
    <p:sldId id="378" r:id="rId100"/>
    <p:sldId id="379" r:id="rId101"/>
    <p:sldId id="380" r:id="rId102"/>
    <p:sldId id="381" r:id="rId103"/>
    <p:sldId id="382" r:id="rId104"/>
    <p:sldId id="383" r:id="rId105"/>
    <p:sldId id="384" r:id="rId106"/>
    <p:sldId id="385" r:id="rId107"/>
    <p:sldId id="386" r:id="rId108"/>
    <p:sldId id="387" r:id="rId109"/>
    <p:sldId id="389" r:id="rId110"/>
    <p:sldId id="390" r:id="rId111"/>
    <p:sldId id="391" r:id="rId112"/>
    <p:sldId id="392" r:id="rId113"/>
    <p:sldId id="393" r:id="rId114"/>
    <p:sldId id="394" r:id="rId115"/>
    <p:sldId id="395" r:id="rId116"/>
    <p:sldId id="396" r:id="rId117"/>
    <p:sldId id="397" r:id="rId118"/>
    <p:sldId id="398" r:id="rId119"/>
    <p:sldId id="399" r:id="rId120"/>
    <p:sldId id="400" r:id="rId121"/>
    <p:sldId id="401" r:id="rId122"/>
    <p:sldId id="402" r:id="rId123"/>
    <p:sldId id="403" r:id="rId124"/>
    <p:sldId id="404" r:id="rId125"/>
    <p:sldId id="405" r:id="rId126"/>
    <p:sldId id="406" r:id="rId127"/>
    <p:sldId id="407" r:id="rId128"/>
    <p:sldId id="408" r:id="rId129"/>
    <p:sldId id="409" r:id="rId130"/>
    <p:sldId id="289" r:id="rId131"/>
    <p:sldId id="410" r:id="rId132"/>
    <p:sldId id="411" r:id="rId13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3475"/>
  </p:normalViewPr>
  <p:slideViewPr>
    <p:cSldViewPr>
      <p:cViewPr varScale="1">
        <p:scale>
          <a:sx n="120" d="100"/>
          <a:sy n="120" d="100"/>
        </p:scale>
        <p:origin x="1960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150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150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150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150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150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0242" y="437769"/>
            <a:ext cx="7125334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7542" y="3245942"/>
            <a:ext cx="6545580" cy="2152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150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32403" y="6469557"/>
            <a:ext cx="1681479" cy="166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888888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5" Type="http://schemas.openxmlformats.org/officeDocument/2006/relationships/image" Target="../media/image2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4" Type="http://schemas.openxmlformats.org/officeDocument/2006/relationships/image" Target="../media/image20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7" Type="http://schemas.openxmlformats.org/officeDocument/2006/relationships/image" Target="../media/image138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8.jpg"/><Relationship Id="rId4" Type="http://schemas.openxmlformats.org/officeDocument/2006/relationships/image" Target="../media/image13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8.jpg"/><Relationship Id="rId5" Type="http://schemas.openxmlformats.org/officeDocument/2006/relationships/image" Target="../media/image137.png"/><Relationship Id="rId4" Type="http://schemas.openxmlformats.org/officeDocument/2006/relationships/image" Target="../media/image14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jpg"/><Relationship Id="rId5" Type="http://schemas.openxmlformats.org/officeDocument/2006/relationships/image" Target="../media/image137.png"/><Relationship Id="rId4" Type="http://schemas.openxmlformats.org/officeDocument/2006/relationships/image" Target="../media/image14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jpg"/><Relationship Id="rId4" Type="http://schemas.openxmlformats.org/officeDocument/2006/relationships/image" Target="../media/image13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38.jp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37.png"/><Relationship Id="rId5" Type="http://schemas.openxmlformats.org/officeDocument/2006/relationships/image" Target="../media/image155.png"/><Relationship Id="rId10" Type="http://schemas.openxmlformats.org/officeDocument/2006/relationships/image" Target="../media/image146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61.png"/><Relationship Id="rId7" Type="http://schemas.openxmlformats.org/officeDocument/2006/relationships/image" Target="../media/image162.png"/><Relationship Id="rId12" Type="http://schemas.openxmlformats.org/officeDocument/2006/relationships/image" Target="../media/image138.jp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37.png"/><Relationship Id="rId5" Type="http://schemas.openxmlformats.org/officeDocument/2006/relationships/image" Target="../media/image155.png"/><Relationship Id="rId10" Type="http://schemas.openxmlformats.org/officeDocument/2006/relationships/image" Target="../media/image165.png"/><Relationship Id="rId4" Type="http://schemas.openxmlformats.org/officeDocument/2006/relationships/image" Target="../media/image154.png"/><Relationship Id="rId9" Type="http://schemas.openxmlformats.org/officeDocument/2006/relationships/image" Target="../media/image16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jpg"/><Relationship Id="rId4" Type="http://schemas.openxmlformats.org/officeDocument/2006/relationships/image" Target="../media/image1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38.jpg"/><Relationship Id="rId7" Type="http://schemas.openxmlformats.org/officeDocument/2006/relationships/image" Target="../media/image17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jpg"/><Relationship Id="rId4" Type="http://schemas.openxmlformats.org/officeDocument/2006/relationships/image" Target="../media/image16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jpg"/><Relationship Id="rId4" Type="http://schemas.openxmlformats.org/officeDocument/2006/relationships/image" Target="../media/image13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jp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68.jpg"/><Relationship Id="rId7" Type="http://schemas.openxmlformats.org/officeDocument/2006/relationships/image" Target="../media/image150.jp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jpg"/><Relationship Id="rId5" Type="http://schemas.openxmlformats.org/officeDocument/2006/relationships/image" Target="../media/image173.png"/><Relationship Id="rId10" Type="http://schemas.openxmlformats.org/officeDocument/2006/relationships/image" Target="../media/image138.jpg"/><Relationship Id="rId4" Type="http://schemas.openxmlformats.org/officeDocument/2006/relationships/image" Target="../media/image172.png"/><Relationship Id="rId9" Type="http://schemas.openxmlformats.org/officeDocument/2006/relationships/image" Target="../media/image13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jp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jp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4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12" Type="http://schemas.openxmlformats.org/officeDocument/2006/relationships/image" Target="../media/image33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32.jpg"/><Relationship Id="rId5" Type="http://schemas.openxmlformats.org/officeDocument/2006/relationships/image" Target="../media/image26.jpg"/><Relationship Id="rId10" Type="http://schemas.openxmlformats.org/officeDocument/2006/relationships/image" Target="../media/image31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jp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jpg"/><Relationship Id="rId4" Type="http://schemas.openxmlformats.org/officeDocument/2006/relationships/image" Target="../media/image13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jpg"/><Relationship Id="rId4" Type="http://schemas.openxmlformats.org/officeDocument/2006/relationships/image" Target="../media/image13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ght" TargetMode="Externa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olor_space" TargetMode="External"/><Relationship Id="rId5" Type="http://schemas.openxmlformats.org/officeDocument/2006/relationships/hyperlink" Target="https://en.wikipedia.org/wiki/Color" TargetMode="External"/><Relationship Id="rId4" Type="http://schemas.openxmlformats.org/officeDocument/2006/relationships/hyperlink" Target="https://en.wikipedia.org/wiki/Lightin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g"/><Relationship Id="rId5" Type="http://schemas.openxmlformats.org/officeDocument/2006/relationships/image" Target="../media/image90.jpg"/><Relationship Id="rId4" Type="http://schemas.openxmlformats.org/officeDocument/2006/relationships/image" Target="../media/image89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jp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http://www.labbookpages.co.uk/software/imgProc/otsuThreshold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jpg"/><Relationship Id="rId5" Type="http://schemas.openxmlformats.org/officeDocument/2006/relationships/image" Target="../media/image132.jpg"/><Relationship Id="rId4" Type="http://schemas.openxmlformats.org/officeDocument/2006/relationships/image" Target="../media/image131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hyperlink" Target="http://www.labbookpages.co.uk/software/imgProc/otsuThreshold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3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hyperlink" Target="http://www.labbookpages.co.uk/software/imgProc/otsuThreshold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3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hyperlink" Target="http://www.labbookpages.co.uk/software/imgProc/otsuThreshold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359663"/>
            <a:ext cx="9156700" cy="1336675"/>
            <a:chOff x="-6095" y="359663"/>
            <a:chExt cx="9156700" cy="1336675"/>
          </a:xfrm>
        </p:grpSpPr>
        <p:sp>
          <p:nvSpPr>
            <p:cNvPr id="3" name="object 3"/>
            <p:cNvSpPr/>
            <p:nvPr/>
          </p:nvSpPr>
          <p:spPr>
            <a:xfrm>
              <a:off x="0" y="365759"/>
              <a:ext cx="9144000" cy="1324610"/>
            </a:xfrm>
            <a:custGeom>
              <a:avLst/>
              <a:gdLst/>
              <a:ahLst/>
              <a:cxnLst/>
              <a:rect l="l" t="t" r="r" b="b"/>
              <a:pathLst>
                <a:path w="9144000" h="1324610">
                  <a:moveTo>
                    <a:pt x="9144000" y="0"/>
                  </a:moveTo>
                  <a:lnTo>
                    <a:pt x="0" y="0"/>
                  </a:lnTo>
                  <a:lnTo>
                    <a:pt x="0" y="1324356"/>
                  </a:lnTo>
                  <a:lnTo>
                    <a:pt x="9144000" y="132435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4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65759"/>
              <a:ext cx="9144000" cy="1324610"/>
            </a:xfrm>
            <a:custGeom>
              <a:avLst/>
              <a:gdLst/>
              <a:ahLst/>
              <a:cxnLst/>
              <a:rect l="l" t="t" r="r" b="b"/>
              <a:pathLst>
                <a:path w="9144000" h="1324610">
                  <a:moveTo>
                    <a:pt x="0" y="1324356"/>
                  </a:moveTo>
                  <a:lnTo>
                    <a:pt x="9144000" y="1324356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24356"/>
                  </a:lnTo>
                  <a:close/>
                </a:path>
              </a:pathLst>
            </a:custGeom>
            <a:ln w="12192">
              <a:solidFill>
                <a:srgbClr val="788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-6095" y="5018532"/>
            <a:ext cx="9156700" cy="1344295"/>
            <a:chOff x="-6095" y="5018532"/>
            <a:chExt cx="9156700" cy="1344295"/>
          </a:xfrm>
        </p:grpSpPr>
        <p:sp>
          <p:nvSpPr>
            <p:cNvPr id="6" name="object 6"/>
            <p:cNvSpPr/>
            <p:nvPr/>
          </p:nvSpPr>
          <p:spPr>
            <a:xfrm>
              <a:off x="0" y="5024628"/>
              <a:ext cx="9144000" cy="1332230"/>
            </a:xfrm>
            <a:custGeom>
              <a:avLst/>
              <a:gdLst/>
              <a:ahLst/>
              <a:cxnLst/>
              <a:rect l="l" t="t" r="r" b="b"/>
              <a:pathLst>
                <a:path w="9144000" h="1332229">
                  <a:moveTo>
                    <a:pt x="9144000" y="0"/>
                  </a:moveTo>
                  <a:lnTo>
                    <a:pt x="0" y="0"/>
                  </a:lnTo>
                  <a:lnTo>
                    <a:pt x="0" y="1331976"/>
                  </a:lnTo>
                  <a:lnTo>
                    <a:pt x="9144000" y="133197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4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5024628"/>
              <a:ext cx="9144000" cy="1332230"/>
            </a:xfrm>
            <a:custGeom>
              <a:avLst/>
              <a:gdLst/>
              <a:ahLst/>
              <a:cxnLst/>
              <a:rect l="l" t="t" r="r" b="b"/>
              <a:pathLst>
                <a:path w="9144000" h="1332229">
                  <a:moveTo>
                    <a:pt x="0" y="1331976"/>
                  </a:moveTo>
                  <a:lnTo>
                    <a:pt x="9144000" y="1331976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31976"/>
                  </a:lnTo>
                  <a:close/>
                </a:path>
              </a:pathLst>
            </a:custGeom>
            <a:ln w="12191">
              <a:solidFill>
                <a:srgbClr val="788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618612" y="1962131"/>
            <a:ext cx="4467987" cy="2766783"/>
          </a:xfrm>
          <a:prstGeom prst="rect">
            <a:avLst/>
          </a:prstGeom>
        </p:spPr>
        <p:txBody>
          <a:bodyPr vert="horz" wrap="square" lIns="0" tIns="1936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25"/>
              </a:spcBef>
            </a:pPr>
            <a:r>
              <a:rPr lang="en-ID" sz="4500" spc="-200" dirty="0" err="1"/>
              <a:t>Pengolahan</a:t>
            </a:r>
            <a:r>
              <a:rPr lang="en-ID" sz="4500" spc="-430" dirty="0"/>
              <a:t> </a:t>
            </a:r>
            <a:r>
              <a:rPr lang="en-ID" sz="4500" spc="-290" dirty="0"/>
              <a:t>Citra</a:t>
            </a:r>
            <a:endParaRPr sz="4500" dirty="0"/>
          </a:p>
          <a:p>
            <a:pPr marL="562610" marR="554355" algn="ctr">
              <a:lnSpc>
                <a:spcPct val="123400"/>
              </a:lnSpc>
              <a:spcBef>
                <a:spcPts val="80"/>
              </a:spcBef>
            </a:pPr>
            <a:r>
              <a:rPr sz="2000" spc="-15" dirty="0" err="1">
                <a:latin typeface="Carlito"/>
                <a:cs typeface="Carlito"/>
              </a:rPr>
              <a:t>Pengantar</a:t>
            </a:r>
            <a:r>
              <a:rPr sz="2000" spc="-15" dirty="0">
                <a:latin typeface="Carlito"/>
                <a:cs typeface="Carlito"/>
              </a:rPr>
              <a:t> Mata </a:t>
            </a:r>
            <a:r>
              <a:rPr sz="2000" spc="-10" dirty="0" err="1">
                <a:latin typeface="Carlito"/>
                <a:cs typeface="Carlito"/>
              </a:rPr>
              <a:t>Kuliah</a:t>
            </a:r>
            <a:r>
              <a:rPr sz="2000" spc="-10" dirty="0">
                <a:latin typeface="Carlito"/>
                <a:cs typeface="Carlito"/>
              </a:rPr>
              <a:t>  Semester </a:t>
            </a:r>
            <a:r>
              <a:rPr lang="en-US" sz="2000" spc="-5" dirty="0" err="1">
                <a:latin typeface="Carlito"/>
                <a:cs typeface="Carlito"/>
              </a:rPr>
              <a:t>Genap</a:t>
            </a:r>
            <a:r>
              <a:rPr sz="2000" spc="-5" dirty="0">
                <a:latin typeface="Carlito"/>
                <a:cs typeface="Carlito"/>
              </a:rPr>
              <a:t> </a:t>
            </a:r>
            <a:r>
              <a:rPr sz="2000" dirty="0">
                <a:latin typeface="Carlito"/>
                <a:cs typeface="Carlito"/>
              </a:rPr>
              <a:t>20</a:t>
            </a:r>
            <a:r>
              <a:rPr lang="en-US" sz="2000" dirty="0">
                <a:latin typeface="Carlito"/>
                <a:cs typeface="Carlito"/>
              </a:rPr>
              <a:t>19</a:t>
            </a:r>
            <a:r>
              <a:rPr sz="2000" dirty="0">
                <a:latin typeface="Carlito"/>
                <a:cs typeface="Carlito"/>
              </a:rPr>
              <a:t>/20</a:t>
            </a:r>
            <a:r>
              <a:rPr lang="en-US" sz="2000" dirty="0">
                <a:latin typeface="Carlito"/>
                <a:cs typeface="Carlito"/>
              </a:rPr>
              <a:t>20</a:t>
            </a:r>
            <a:r>
              <a:rPr sz="2000" dirty="0">
                <a:latin typeface="Carlito"/>
                <a:cs typeface="Carlito"/>
              </a:rPr>
              <a:t> </a:t>
            </a:r>
            <a:br>
              <a:rPr lang="en-US" sz="2000" dirty="0">
                <a:latin typeface="Carlito"/>
                <a:cs typeface="Carlito"/>
              </a:rPr>
            </a:br>
            <a:r>
              <a:rPr sz="2000" dirty="0">
                <a:latin typeface="Carlito"/>
                <a:cs typeface="Carlito"/>
              </a:rPr>
              <a:t> </a:t>
            </a:r>
            <a:r>
              <a:rPr lang="en-US" sz="2000" spc="-10" dirty="0" err="1">
                <a:latin typeface="Carlito"/>
                <a:cs typeface="Carlito"/>
              </a:rPr>
              <a:t>M.Naufal</a:t>
            </a:r>
            <a:br>
              <a:rPr lang="en-US" sz="2000" spc="-10">
                <a:latin typeface="Carlito"/>
                <a:cs typeface="Carlito"/>
              </a:rPr>
            </a:br>
            <a:br>
              <a:rPr lang="en-US" sz="2000" spc="-10">
                <a:latin typeface="Carlito"/>
                <a:cs typeface="Carlito"/>
              </a:rPr>
            </a:br>
            <a:r>
              <a:rPr lang="en-US" sz="2000" spc="-10">
                <a:latin typeface="Carlito"/>
                <a:cs typeface="Carlito"/>
              </a:rPr>
              <a:t>Politeknik</a:t>
            </a:r>
            <a:r>
              <a:rPr lang="en-US" sz="2000" spc="-10" dirty="0">
                <a:latin typeface="Carlito"/>
                <a:cs typeface="Carlito"/>
              </a:rPr>
              <a:t> </a:t>
            </a:r>
            <a:r>
              <a:rPr lang="en-US" sz="2000" spc="-10" dirty="0" err="1">
                <a:latin typeface="Carlito"/>
                <a:cs typeface="Carlito"/>
              </a:rPr>
              <a:t>Harapan</a:t>
            </a:r>
            <a:r>
              <a:rPr lang="en-US" sz="2000" spc="-10" dirty="0">
                <a:latin typeface="Carlito"/>
                <a:cs typeface="Carlito"/>
              </a:rPr>
              <a:t> Bersama</a:t>
            </a:r>
            <a:endParaRPr sz="20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pc="-215" dirty="0"/>
              <a:t>Klasifikasi </a:t>
            </a:r>
            <a:r>
              <a:rPr spc="-229" dirty="0"/>
              <a:t>Citra</a:t>
            </a:r>
            <a:r>
              <a:rPr spc="-285" dirty="0"/>
              <a:t> </a:t>
            </a:r>
            <a:r>
              <a:rPr spc="-250" dirty="0"/>
              <a:t>Dijital</a:t>
            </a:r>
          </a:p>
        </p:txBody>
      </p:sp>
      <p:sp>
        <p:nvSpPr>
          <p:cNvPr id="3" name="object 3"/>
          <p:cNvSpPr/>
          <p:nvPr/>
        </p:nvSpPr>
        <p:spPr>
          <a:xfrm>
            <a:off x="4770120" y="1943100"/>
            <a:ext cx="1427988" cy="95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3427" y="1943100"/>
            <a:ext cx="1429512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96811" y="1943100"/>
            <a:ext cx="1427988" cy="952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18260" y="1943100"/>
            <a:ext cx="1427988" cy="952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95288" y="3153155"/>
            <a:ext cx="1429512" cy="952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8927" y="3147060"/>
            <a:ext cx="1429511" cy="952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70120" y="3153155"/>
            <a:ext cx="1427988" cy="952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43427" y="3147060"/>
            <a:ext cx="1429512" cy="952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95288" y="4378452"/>
            <a:ext cx="1429512" cy="952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3427" y="4352544"/>
            <a:ext cx="1429512" cy="9525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70120" y="4352544"/>
            <a:ext cx="1427988" cy="952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18260" y="4378452"/>
            <a:ext cx="1427988" cy="9525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54095" y="5766815"/>
            <a:ext cx="1429511" cy="9525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80788" y="5766815"/>
            <a:ext cx="1427988" cy="9525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241038" y="5380431"/>
            <a:ext cx="6616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rlito"/>
                <a:cs typeface="Carlito"/>
              </a:rPr>
              <a:t>Query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5940" y="1607946"/>
            <a:ext cx="228155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Mult</a:t>
            </a:r>
            <a:r>
              <a:rPr sz="3200" spc="-15" dirty="0">
                <a:latin typeface="Calibri"/>
                <a:cs typeface="Calibri"/>
              </a:rPr>
              <a:t>i</a:t>
            </a:r>
            <a:r>
              <a:rPr sz="3200" dirty="0">
                <a:latin typeface="Calibri"/>
                <a:cs typeface="Calibri"/>
              </a:rPr>
              <a:t>media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4437481"/>
            <a:ext cx="3052445" cy="1196340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Large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Databases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Retrieval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3784" y="2394204"/>
            <a:ext cx="1821950" cy="190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05200" y="3156204"/>
            <a:ext cx="2743200" cy="1190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52736" y="2165184"/>
            <a:ext cx="1462951" cy="1398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29200" y="1555496"/>
            <a:ext cx="2582824" cy="249910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77200" y="304800"/>
            <a:ext cx="914400" cy="12344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04809" y="520954"/>
            <a:ext cx="110617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Calibri"/>
                <a:cs typeface="Calibri"/>
              </a:rPr>
              <a:t>IN</a:t>
            </a:r>
            <a:r>
              <a:rPr sz="1300" b="1" spc="-10" dirty="0">
                <a:latin typeface="Calibri"/>
                <a:cs typeface="Calibri"/>
              </a:rPr>
              <a:t>T</a:t>
            </a:r>
            <a:r>
              <a:rPr sz="1300" b="1" spc="-15" dirty="0">
                <a:latin typeface="Calibri"/>
                <a:cs typeface="Calibri"/>
              </a:rPr>
              <a:t>R</a:t>
            </a:r>
            <a:r>
              <a:rPr sz="1300" b="1" spc="-10" dirty="0">
                <a:latin typeface="Calibri"/>
                <a:cs typeface="Calibri"/>
              </a:rPr>
              <a:t>OD</a:t>
            </a:r>
            <a:r>
              <a:rPr sz="1300" b="1" spc="-5" dirty="0">
                <a:latin typeface="Calibri"/>
                <a:cs typeface="Calibri"/>
              </a:rPr>
              <a:t>U</a:t>
            </a:r>
            <a:r>
              <a:rPr sz="1300" b="1" dirty="0">
                <a:latin typeface="Calibri"/>
                <a:cs typeface="Calibri"/>
              </a:rPr>
              <a:t>C</a:t>
            </a:r>
            <a:r>
              <a:rPr sz="1300" b="1" spc="-15" dirty="0">
                <a:latin typeface="Calibri"/>
                <a:cs typeface="Calibri"/>
              </a:rPr>
              <a:t>T</a:t>
            </a:r>
            <a:r>
              <a:rPr sz="1300" b="1" spc="-5" dirty="0">
                <a:latin typeface="Calibri"/>
                <a:cs typeface="Calibri"/>
              </a:rPr>
              <a:t>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3C3D6024-7532-3842-94F1-CF44AB1994B0}"/>
              </a:ext>
            </a:extLst>
          </p:cNvPr>
          <p:cNvSpPr txBox="1"/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 algn="ctr">
              <a:lnSpc>
                <a:spcPct val="100000"/>
              </a:lnSpc>
              <a:spcBef>
                <a:spcPts val="2610"/>
              </a:spcBef>
            </a:pPr>
            <a:r>
              <a:rPr lang="en-US" sz="3600" b="0" spc="-45" dirty="0">
                <a:latin typeface="Calibri Light"/>
                <a:cs typeface="Calibri Light"/>
              </a:rPr>
              <a:t>Motivation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71506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Moti</a:t>
            </a:r>
            <a:r>
              <a:rPr spc="-55" dirty="0"/>
              <a:t>v</a:t>
            </a:r>
            <a:r>
              <a:rPr spc="-40" dirty="0"/>
              <a:t>a</a:t>
            </a:r>
            <a:r>
              <a:rPr dirty="0"/>
              <a:t>tion</a:t>
            </a:r>
          </a:p>
        </p:txBody>
      </p:sp>
      <p:sp>
        <p:nvSpPr>
          <p:cNvPr id="3" name="object 3"/>
          <p:cNvSpPr/>
          <p:nvPr/>
        </p:nvSpPr>
        <p:spPr>
          <a:xfrm>
            <a:off x="1524000" y="1795272"/>
            <a:ext cx="6172576" cy="3819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86200" y="5105400"/>
            <a:ext cx="2296668" cy="11003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71721" y="5090921"/>
            <a:ext cx="2326005" cy="1129665"/>
          </a:xfrm>
          <a:custGeom>
            <a:avLst/>
            <a:gdLst/>
            <a:ahLst/>
            <a:cxnLst/>
            <a:rect l="l" t="t" r="r" b="b"/>
            <a:pathLst>
              <a:path w="2326004" h="1129664">
                <a:moveTo>
                  <a:pt x="0" y="1129283"/>
                </a:moveTo>
                <a:lnTo>
                  <a:pt x="2325624" y="1129283"/>
                </a:lnTo>
                <a:lnTo>
                  <a:pt x="2325624" y="0"/>
                </a:lnTo>
                <a:lnTo>
                  <a:pt x="0" y="0"/>
                </a:lnTo>
                <a:lnTo>
                  <a:pt x="0" y="1129283"/>
                </a:lnTo>
                <a:close/>
              </a:path>
            </a:pathLst>
          </a:custGeom>
          <a:ln w="2895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96361" y="5301234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304799"/>
                </a:moveTo>
                <a:lnTo>
                  <a:pt x="457200" y="304799"/>
                </a:lnTo>
                <a:lnTo>
                  <a:pt x="457200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48482" y="5440045"/>
            <a:ext cx="538480" cy="238125"/>
          </a:xfrm>
          <a:custGeom>
            <a:avLst/>
            <a:gdLst/>
            <a:ahLst/>
            <a:cxnLst/>
            <a:rect l="l" t="t" r="r" b="b"/>
            <a:pathLst>
              <a:path w="538479" h="238125">
                <a:moveTo>
                  <a:pt x="456512" y="200353"/>
                </a:moveTo>
                <a:lnTo>
                  <a:pt x="402208" y="209422"/>
                </a:lnTo>
                <a:lnTo>
                  <a:pt x="396875" y="216877"/>
                </a:lnTo>
                <a:lnTo>
                  <a:pt x="398144" y="224764"/>
                </a:lnTo>
                <a:lnTo>
                  <a:pt x="399541" y="232651"/>
                </a:lnTo>
                <a:lnTo>
                  <a:pt x="407034" y="237972"/>
                </a:lnTo>
                <a:lnTo>
                  <a:pt x="518485" y="219354"/>
                </a:lnTo>
                <a:lnTo>
                  <a:pt x="506602" y="219354"/>
                </a:lnTo>
                <a:lnTo>
                  <a:pt x="456512" y="200353"/>
                </a:lnTo>
                <a:close/>
              </a:path>
              <a:path w="538479" h="238125">
                <a:moveTo>
                  <a:pt x="484768" y="195633"/>
                </a:moveTo>
                <a:lnTo>
                  <a:pt x="456512" y="200353"/>
                </a:lnTo>
                <a:lnTo>
                  <a:pt x="506602" y="219354"/>
                </a:lnTo>
                <a:lnTo>
                  <a:pt x="508266" y="214922"/>
                </a:lnTo>
                <a:lnTo>
                  <a:pt x="500379" y="214922"/>
                </a:lnTo>
                <a:lnTo>
                  <a:pt x="484768" y="195633"/>
                </a:lnTo>
                <a:close/>
              </a:path>
              <a:path w="538479" h="238125">
                <a:moveTo>
                  <a:pt x="445515" y="111378"/>
                </a:moveTo>
                <a:lnTo>
                  <a:pt x="439292" y="116331"/>
                </a:lnTo>
                <a:lnTo>
                  <a:pt x="433069" y="121411"/>
                </a:lnTo>
                <a:lnTo>
                  <a:pt x="432180" y="130555"/>
                </a:lnTo>
                <a:lnTo>
                  <a:pt x="437133" y="136778"/>
                </a:lnTo>
                <a:lnTo>
                  <a:pt x="466675" y="173279"/>
                </a:lnTo>
                <a:lnTo>
                  <a:pt x="516763" y="192290"/>
                </a:lnTo>
                <a:lnTo>
                  <a:pt x="506602" y="219354"/>
                </a:lnTo>
                <a:lnTo>
                  <a:pt x="518485" y="219354"/>
                </a:lnTo>
                <a:lnTo>
                  <a:pt x="538479" y="216014"/>
                </a:lnTo>
                <a:lnTo>
                  <a:pt x="459739" y="118490"/>
                </a:lnTo>
                <a:lnTo>
                  <a:pt x="454659" y="112267"/>
                </a:lnTo>
                <a:lnTo>
                  <a:pt x="445515" y="111378"/>
                </a:lnTo>
                <a:close/>
              </a:path>
              <a:path w="538479" h="238125">
                <a:moveTo>
                  <a:pt x="509269" y="191541"/>
                </a:moveTo>
                <a:lnTo>
                  <a:pt x="484768" y="195633"/>
                </a:lnTo>
                <a:lnTo>
                  <a:pt x="500379" y="214922"/>
                </a:lnTo>
                <a:lnTo>
                  <a:pt x="509269" y="191541"/>
                </a:lnTo>
                <a:close/>
              </a:path>
              <a:path w="538479" h="238125">
                <a:moveTo>
                  <a:pt x="514788" y="191541"/>
                </a:moveTo>
                <a:lnTo>
                  <a:pt x="509269" y="191541"/>
                </a:lnTo>
                <a:lnTo>
                  <a:pt x="500379" y="214922"/>
                </a:lnTo>
                <a:lnTo>
                  <a:pt x="508266" y="214922"/>
                </a:lnTo>
                <a:lnTo>
                  <a:pt x="516763" y="192290"/>
                </a:lnTo>
                <a:lnTo>
                  <a:pt x="514788" y="191541"/>
                </a:lnTo>
                <a:close/>
              </a:path>
              <a:path w="538479" h="238125">
                <a:moveTo>
                  <a:pt x="10159" y="0"/>
                </a:moveTo>
                <a:lnTo>
                  <a:pt x="0" y="27177"/>
                </a:lnTo>
                <a:lnTo>
                  <a:pt x="456512" y="200353"/>
                </a:lnTo>
                <a:lnTo>
                  <a:pt x="484768" y="195633"/>
                </a:lnTo>
                <a:lnTo>
                  <a:pt x="466675" y="173279"/>
                </a:lnTo>
                <a:lnTo>
                  <a:pt x="10159" y="0"/>
                </a:lnTo>
                <a:close/>
              </a:path>
              <a:path w="538479" h="238125">
                <a:moveTo>
                  <a:pt x="466675" y="173279"/>
                </a:moveTo>
                <a:lnTo>
                  <a:pt x="484768" y="195633"/>
                </a:lnTo>
                <a:lnTo>
                  <a:pt x="509269" y="191541"/>
                </a:lnTo>
                <a:lnTo>
                  <a:pt x="514788" y="191541"/>
                </a:lnTo>
                <a:lnTo>
                  <a:pt x="466675" y="1732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77200" y="304800"/>
            <a:ext cx="914400" cy="1234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004809" y="520954"/>
            <a:ext cx="110617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Calibri"/>
                <a:cs typeface="Calibri"/>
              </a:rPr>
              <a:t>IN</a:t>
            </a:r>
            <a:r>
              <a:rPr sz="1300" b="1" spc="-10" dirty="0">
                <a:latin typeface="Calibri"/>
                <a:cs typeface="Calibri"/>
              </a:rPr>
              <a:t>T</a:t>
            </a:r>
            <a:r>
              <a:rPr sz="1300" b="1" spc="-15" dirty="0">
                <a:latin typeface="Calibri"/>
                <a:cs typeface="Calibri"/>
              </a:rPr>
              <a:t>R</a:t>
            </a:r>
            <a:r>
              <a:rPr sz="1300" b="1" spc="-10" dirty="0">
                <a:latin typeface="Calibri"/>
                <a:cs typeface="Calibri"/>
              </a:rPr>
              <a:t>OD</a:t>
            </a:r>
            <a:r>
              <a:rPr sz="1300" b="1" spc="-5" dirty="0">
                <a:latin typeface="Calibri"/>
                <a:cs typeface="Calibri"/>
              </a:rPr>
              <a:t>U</a:t>
            </a:r>
            <a:r>
              <a:rPr sz="1300" b="1" dirty="0">
                <a:latin typeface="Calibri"/>
                <a:cs typeface="Calibri"/>
              </a:rPr>
              <a:t>C</a:t>
            </a:r>
            <a:r>
              <a:rPr sz="1300" b="1" spc="-15" dirty="0">
                <a:latin typeface="Calibri"/>
                <a:cs typeface="Calibri"/>
              </a:rPr>
              <a:t>T</a:t>
            </a:r>
            <a:r>
              <a:rPr sz="1300" b="1" spc="-5" dirty="0">
                <a:latin typeface="Calibri"/>
                <a:cs typeface="Calibri"/>
              </a:rPr>
              <a:t>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0583CA07-15FE-BE48-9204-67AA59CA6CFB}"/>
              </a:ext>
            </a:extLst>
          </p:cNvPr>
          <p:cNvSpPr txBox="1"/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 algn="ctr">
              <a:lnSpc>
                <a:spcPct val="100000"/>
              </a:lnSpc>
              <a:spcBef>
                <a:spcPts val="2610"/>
              </a:spcBef>
            </a:pPr>
            <a:r>
              <a:rPr lang="en-US" sz="3600" b="0" spc="-45" dirty="0">
                <a:latin typeface="Calibri Light"/>
                <a:cs typeface="Calibri Light"/>
              </a:rPr>
              <a:t>Motivation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66836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0" y="1795272"/>
            <a:ext cx="6172576" cy="3819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02994" y="6203391"/>
            <a:ext cx="1155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“Derivative”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807207" y="5157215"/>
            <a:ext cx="1139952" cy="1296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49117" y="5346827"/>
            <a:ext cx="970915" cy="1042669"/>
          </a:xfrm>
          <a:custGeom>
            <a:avLst/>
            <a:gdLst/>
            <a:ahLst/>
            <a:cxnLst/>
            <a:rect l="l" t="t" r="r" b="b"/>
            <a:pathLst>
              <a:path w="970914" h="1042670">
                <a:moveTo>
                  <a:pt x="866140" y="1003947"/>
                </a:moveTo>
                <a:lnTo>
                  <a:pt x="0" y="1003947"/>
                </a:lnTo>
                <a:lnTo>
                  <a:pt x="0" y="1042047"/>
                </a:lnTo>
                <a:lnTo>
                  <a:pt x="885190" y="1042047"/>
                </a:lnTo>
                <a:lnTo>
                  <a:pt x="892559" y="1040549"/>
                </a:lnTo>
                <a:lnTo>
                  <a:pt x="898620" y="1036466"/>
                </a:lnTo>
                <a:lnTo>
                  <a:pt x="902727" y="1030410"/>
                </a:lnTo>
                <a:lnTo>
                  <a:pt x="904240" y="1022997"/>
                </a:lnTo>
                <a:lnTo>
                  <a:pt x="866140" y="1022997"/>
                </a:lnTo>
                <a:lnTo>
                  <a:pt x="866140" y="1003947"/>
                </a:lnTo>
                <a:close/>
              </a:path>
              <a:path w="970914" h="1042670">
                <a:moveTo>
                  <a:pt x="885126" y="75691"/>
                </a:moveTo>
                <a:lnTo>
                  <a:pt x="866140" y="108240"/>
                </a:lnTo>
                <a:lnTo>
                  <a:pt x="866140" y="1022997"/>
                </a:lnTo>
                <a:lnTo>
                  <a:pt x="885190" y="1003947"/>
                </a:lnTo>
                <a:lnTo>
                  <a:pt x="904240" y="1003947"/>
                </a:lnTo>
                <a:lnTo>
                  <a:pt x="904240" y="108458"/>
                </a:lnTo>
                <a:lnTo>
                  <a:pt x="885126" y="75691"/>
                </a:lnTo>
                <a:close/>
              </a:path>
              <a:path w="970914" h="1042670">
                <a:moveTo>
                  <a:pt x="904240" y="1003947"/>
                </a:moveTo>
                <a:lnTo>
                  <a:pt x="885190" y="1003947"/>
                </a:lnTo>
                <a:lnTo>
                  <a:pt x="866140" y="1022997"/>
                </a:lnTo>
                <a:lnTo>
                  <a:pt x="904240" y="1022997"/>
                </a:lnTo>
                <a:lnTo>
                  <a:pt x="904240" y="1003947"/>
                </a:lnTo>
                <a:close/>
              </a:path>
              <a:path w="970914" h="1042670">
                <a:moveTo>
                  <a:pt x="885190" y="0"/>
                </a:moveTo>
                <a:lnTo>
                  <a:pt x="802005" y="142494"/>
                </a:lnTo>
                <a:lnTo>
                  <a:pt x="799540" y="149689"/>
                </a:lnTo>
                <a:lnTo>
                  <a:pt x="800004" y="157003"/>
                </a:lnTo>
                <a:lnTo>
                  <a:pt x="803183" y="163603"/>
                </a:lnTo>
                <a:lnTo>
                  <a:pt x="808862" y="168656"/>
                </a:lnTo>
                <a:lnTo>
                  <a:pt x="816038" y="171049"/>
                </a:lnTo>
                <a:lnTo>
                  <a:pt x="823309" y="170561"/>
                </a:lnTo>
                <a:lnTo>
                  <a:pt x="829865" y="167405"/>
                </a:lnTo>
                <a:lnTo>
                  <a:pt x="834897" y="161798"/>
                </a:lnTo>
                <a:lnTo>
                  <a:pt x="866140" y="108240"/>
                </a:lnTo>
                <a:lnTo>
                  <a:pt x="866140" y="37846"/>
                </a:lnTo>
                <a:lnTo>
                  <a:pt x="907249" y="37846"/>
                </a:lnTo>
                <a:lnTo>
                  <a:pt x="885190" y="0"/>
                </a:lnTo>
                <a:close/>
              </a:path>
              <a:path w="970914" h="1042670">
                <a:moveTo>
                  <a:pt x="907249" y="37846"/>
                </a:moveTo>
                <a:lnTo>
                  <a:pt x="904240" y="37846"/>
                </a:lnTo>
                <a:lnTo>
                  <a:pt x="904240" y="108458"/>
                </a:lnTo>
                <a:lnTo>
                  <a:pt x="935355" y="161798"/>
                </a:lnTo>
                <a:lnTo>
                  <a:pt x="940405" y="167405"/>
                </a:lnTo>
                <a:lnTo>
                  <a:pt x="946991" y="170561"/>
                </a:lnTo>
                <a:lnTo>
                  <a:pt x="954268" y="171049"/>
                </a:lnTo>
                <a:lnTo>
                  <a:pt x="961390" y="168656"/>
                </a:lnTo>
                <a:lnTo>
                  <a:pt x="967069" y="163603"/>
                </a:lnTo>
                <a:lnTo>
                  <a:pt x="970248" y="157003"/>
                </a:lnTo>
                <a:lnTo>
                  <a:pt x="970712" y="149689"/>
                </a:lnTo>
                <a:lnTo>
                  <a:pt x="968247" y="142494"/>
                </a:lnTo>
                <a:lnTo>
                  <a:pt x="907249" y="37846"/>
                </a:lnTo>
                <a:close/>
              </a:path>
              <a:path w="970914" h="1042670">
                <a:moveTo>
                  <a:pt x="904240" y="47498"/>
                </a:moveTo>
                <a:lnTo>
                  <a:pt x="901572" y="47498"/>
                </a:lnTo>
                <a:lnTo>
                  <a:pt x="885126" y="75691"/>
                </a:lnTo>
                <a:lnTo>
                  <a:pt x="904240" y="108458"/>
                </a:lnTo>
                <a:lnTo>
                  <a:pt x="904240" y="47498"/>
                </a:lnTo>
                <a:close/>
              </a:path>
              <a:path w="970914" h="1042670">
                <a:moveTo>
                  <a:pt x="904240" y="37846"/>
                </a:moveTo>
                <a:lnTo>
                  <a:pt x="866140" y="37846"/>
                </a:lnTo>
                <a:lnTo>
                  <a:pt x="866140" y="108240"/>
                </a:lnTo>
                <a:lnTo>
                  <a:pt x="885126" y="75691"/>
                </a:lnTo>
                <a:lnTo>
                  <a:pt x="868680" y="47498"/>
                </a:lnTo>
                <a:lnTo>
                  <a:pt x="904240" y="47498"/>
                </a:lnTo>
                <a:lnTo>
                  <a:pt x="904240" y="37846"/>
                </a:lnTo>
                <a:close/>
              </a:path>
              <a:path w="970914" h="1042670">
                <a:moveTo>
                  <a:pt x="901572" y="47498"/>
                </a:moveTo>
                <a:lnTo>
                  <a:pt x="868680" y="47498"/>
                </a:lnTo>
                <a:lnTo>
                  <a:pt x="885126" y="75691"/>
                </a:lnTo>
                <a:lnTo>
                  <a:pt x="901572" y="4749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67328" y="5308091"/>
            <a:ext cx="1248155" cy="1234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10761" y="5346953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77200" y="304800"/>
            <a:ext cx="914400" cy="1234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04809" y="520954"/>
            <a:ext cx="110617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Calibri"/>
                <a:cs typeface="Calibri"/>
              </a:rPr>
              <a:t>IN</a:t>
            </a:r>
            <a:r>
              <a:rPr sz="1300" b="1" spc="-10" dirty="0">
                <a:latin typeface="Calibri"/>
                <a:cs typeface="Calibri"/>
              </a:rPr>
              <a:t>T</a:t>
            </a:r>
            <a:r>
              <a:rPr sz="1300" b="1" spc="-15" dirty="0">
                <a:latin typeface="Calibri"/>
                <a:cs typeface="Calibri"/>
              </a:rPr>
              <a:t>R</a:t>
            </a:r>
            <a:r>
              <a:rPr sz="1300" b="1" spc="-10" dirty="0">
                <a:latin typeface="Calibri"/>
                <a:cs typeface="Calibri"/>
              </a:rPr>
              <a:t>OD</a:t>
            </a:r>
            <a:r>
              <a:rPr sz="1300" b="1" spc="-5" dirty="0">
                <a:latin typeface="Calibri"/>
                <a:cs typeface="Calibri"/>
              </a:rPr>
              <a:t>U</a:t>
            </a:r>
            <a:r>
              <a:rPr sz="1300" b="1" dirty="0">
                <a:latin typeface="Calibri"/>
                <a:cs typeface="Calibri"/>
              </a:rPr>
              <a:t>C</a:t>
            </a:r>
            <a:r>
              <a:rPr sz="1300" b="1" spc="-15" dirty="0">
                <a:latin typeface="Calibri"/>
                <a:cs typeface="Calibri"/>
              </a:rPr>
              <a:t>T</a:t>
            </a:r>
            <a:r>
              <a:rPr sz="1300" b="1" spc="-5" dirty="0">
                <a:latin typeface="Calibri"/>
                <a:cs typeface="Calibri"/>
              </a:rPr>
              <a:t>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C91D712A-C89D-1748-AC78-6D95EFD4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25E4F1C2-CF14-B14A-84BF-B543F252723B}"/>
              </a:ext>
            </a:extLst>
          </p:cNvPr>
          <p:cNvSpPr txBox="1"/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 algn="ctr">
              <a:lnSpc>
                <a:spcPct val="100000"/>
              </a:lnSpc>
              <a:spcBef>
                <a:spcPts val="2610"/>
              </a:spcBef>
            </a:pPr>
            <a:r>
              <a:rPr lang="en-US" sz="3600" b="0" spc="-45" dirty="0">
                <a:latin typeface="Calibri Light"/>
                <a:cs typeface="Calibri Light"/>
              </a:rPr>
              <a:t>Motivation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33200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95878" y="461899"/>
            <a:ext cx="195198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Ind</a:t>
            </a:r>
            <a:r>
              <a:rPr spc="-70" dirty="0"/>
              <a:t>e</a:t>
            </a:r>
            <a:r>
              <a:rPr spc="-5" dirty="0"/>
              <a:t>xing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972915" y="2797810"/>
            <a:ext cx="18669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800" spc="-5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507355"/>
            <a:ext cx="7449820" cy="2067560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Indexing </a:t>
            </a:r>
            <a:r>
              <a:rPr sz="3200" dirty="0">
                <a:latin typeface="Calibri"/>
                <a:cs typeface="Calibri"/>
              </a:rPr>
              <a:t>will </a:t>
            </a:r>
            <a:r>
              <a:rPr sz="3200" spc="-30" dirty="0">
                <a:latin typeface="Calibri"/>
                <a:cs typeface="Calibri"/>
              </a:rPr>
              <a:t>make </a:t>
            </a:r>
            <a:r>
              <a:rPr sz="3200" spc="-10" dirty="0">
                <a:latin typeface="Calibri"/>
                <a:cs typeface="Calibri"/>
              </a:rPr>
              <a:t>searching</a:t>
            </a:r>
            <a:r>
              <a:rPr sz="3200" spc="7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easier</a:t>
            </a: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Annotating videos </a:t>
            </a:r>
            <a:r>
              <a:rPr sz="2800" spc="-15" dirty="0">
                <a:latin typeface="Calibri"/>
                <a:cs typeface="Calibri"/>
              </a:rPr>
              <a:t>across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temporal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space</a:t>
            </a:r>
            <a:endParaRPr sz="2800" dirty="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7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Assign </a:t>
            </a:r>
            <a:r>
              <a:rPr sz="2800" spc="-25" dirty="0">
                <a:latin typeface="Calibri"/>
                <a:cs typeface="Calibri"/>
              </a:rPr>
              <a:t>keywords </a:t>
            </a:r>
            <a:r>
              <a:rPr sz="2800" spc="-15" dirty="0">
                <a:latin typeface="Calibri"/>
                <a:cs typeface="Calibri"/>
              </a:rPr>
              <a:t>at </a:t>
            </a:r>
            <a:r>
              <a:rPr sz="2800" spc="-5" dirty="0">
                <a:latin typeface="Calibri"/>
                <a:cs typeface="Calibri"/>
              </a:rPr>
              <a:t>time </a:t>
            </a:r>
            <a:r>
              <a:rPr sz="2800" spc="-15" dirty="0">
                <a:latin typeface="Calibri"/>
                <a:cs typeface="Calibri"/>
              </a:rPr>
              <a:t>intervals where </a:t>
            </a:r>
            <a:r>
              <a:rPr sz="2800" spc="-10" dirty="0">
                <a:latin typeface="Calibri"/>
                <a:cs typeface="Calibri"/>
              </a:rPr>
              <a:t>certai  </a:t>
            </a:r>
            <a:r>
              <a:rPr sz="2800" spc="-20" dirty="0">
                <a:latin typeface="Calibri"/>
                <a:cs typeface="Calibri"/>
              </a:rPr>
              <a:t>content </a:t>
            </a:r>
            <a:r>
              <a:rPr sz="2800" spc="-10" dirty="0">
                <a:latin typeface="Calibri"/>
                <a:cs typeface="Calibri"/>
              </a:rPr>
              <a:t>appears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*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97091" y="6300978"/>
            <a:ext cx="8890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15" dirty="0">
                <a:latin typeface="Calibri"/>
                <a:cs typeface="Calibri"/>
              </a:rPr>
              <a:t>text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cues.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6231128"/>
            <a:ext cx="79775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*) </a:t>
            </a:r>
            <a:r>
              <a:rPr sz="1800" spc="-50" dirty="0">
                <a:latin typeface="Calibri"/>
                <a:cs typeface="Calibri"/>
              </a:rPr>
              <a:t>W.H. </a:t>
            </a:r>
            <a:r>
              <a:rPr sz="1800" dirty="0">
                <a:latin typeface="Calibri"/>
                <a:cs typeface="Calibri"/>
              </a:rPr>
              <a:t>Adams </a:t>
            </a:r>
            <a:r>
              <a:rPr sz="1800" spc="-5" dirty="0">
                <a:latin typeface="Calibri"/>
                <a:cs typeface="Calibri"/>
              </a:rPr>
              <a:t>et al. Semantic </a:t>
            </a:r>
            <a:r>
              <a:rPr sz="1800" spc="-10" dirty="0">
                <a:latin typeface="Calibri"/>
                <a:cs typeface="Calibri"/>
              </a:rPr>
              <a:t>indexing </a:t>
            </a:r>
            <a:r>
              <a:rPr sz="1800" spc="-5" dirty="0">
                <a:latin typeface="Calibri"/>
                <a:cs typeface="Calibri"/>
              </a:rPr>
              <a:t>of multimedia </a:t>
            </a:r>
            <a:r>
              <a:rPr sz="1800" spc="-10" dirty="0">
                <a:latin typeface="Calibri"/>
                <a:cs typeface="Calibri"/>
              </a:rPr>
              <a:t>content </a:t>
            </a:r>
            <a:r>
              <a:rPr sz="1800" spc="-5" dirty="0">
                <a:latin typeface="Calibri"/>
                <a:cs typeface="Calibri"/>
              </a:rPr>
              <a:t>using </a:t>
            </a:r>
            <a:r>
              <a:rPr sz="1800" dirty="0">
                <a:latin typeface="Calibri"/>
                <a:cs typeface="Calibri"/>
              </a:rPr>
              <a:t>visual, </a:t>
            </a:r>
            <a:r>
              <a:rPr sz="1800" spc="-10" dirty="0">
                <a:latin typeface="Calibri"/>
                <a:cs typeface="Calibri"/>
              </a:rPr>
              <a:t>audio, </a:t>
            </a:r>
            <a:r>
              <a:rPr sz="1800" dirty="0">
                <a:latin typeface="Calibri"/>
                <a:cs typeface="Calibri"/>
              </a:rPr>
              <a:t>and  </a:t>
            </a:r>
            <a:r>
              <a:rPr sz="1800" spc="-5" dirty="0">
                <a:latin typeface="Calibri"/>
                <a:cs typeface="Calibri"/>
              </a:rPr>
              <a:t>EURASIP </a:t>
            </a:r>
            <a:r>
              <a:rPr sz="1800" dirty="0">
                <a:latin typeface="Calibri"/>
                <a:cs typeface="Calibri"/>
              </a:rPr>
              <a:t>Journal </a:t>
            </a:r>
            <a:r>
              <a:rPr sz="1800" spc="-5" dirty="0">
                <a:latin typeface="Calibri"/>
                <a:cs typeface="Calibri"/>
              </a:rPr>
              <a:t>on Applied Signal Processing, (2):170{185,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2003.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8200" y="4248911"/>
            <a:ext cx="5010912" cy="914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91200" y="4248911"/>
            <a:ext cx="2019300" cy="932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5527" y="3925823"/>
            <a:ext cx="6885432" cy="425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8961" y="4029983"/>
            <a:ext cx="6630034" cy="171450"/>
          </a:xfrm>
          <a:custGeom>
            <a:avLst/>
            <a:gdLst/>
            <a:ahLst/>
            <a:cxnLst/>
            <a:rect l="l" t="t" r="r" b="b"/>
            <a:pathLst>
              <a:path w="6630034" h="171450">
                <a:moveTo>
                  <a:pt x="6553726" y="85578"/>
                </a:moveTo>
                <a:lnTo>
                  <a:pt x="6467729" y="135743"/>
                </a:lnTo>
                <a:lnTo>
                  <a:pt x="6462121" y="140795"/>
                </a:lnTo>
                <a:lnTo>
                  <a:pt x="6458966" y="147395"/>
                </a:lnTo>
                <a:lnTo>
                  <a:pt x="6458477" y="154709"/>
                </a:lnTo>
                <a:lnTo>
                  <a:pt x="6460870" y="161905"/>
                </a:lnTo>
                <a:lnTo>
                  <a:pt x="6465923" y="167512"/>
                </a:lnTo>
                <a:lnTo>
                  <a:pt x="6472523" y="170668"/>
                </a:lnTo>
                <a:lnTo>
                  <a:pt x="6479837" y="171156"/>
                </a:lnTo>
                <a:lnTo>
                  <a:pt x="6487033" y="168763"/>
                </a:lnTo>
                <a:lnTo>
                  <a:pt x="6596894" y="104628"/>
                </a:lnTo>
                <a:lnTo>
                  <a:pt x="6591808" y="104628"/>
                </a:lnTo>
                <a:lnTo>
                  <a:pt x="6591808" y="102088"/>
                </a:lnTo>
                <a:lnTo>
                  <a:pt x="6582029" y="102088"/>
                </a:lnTo>
                <a:lnTo>
                  <a:pt x="6553726" y="85578"/>
                </a:lnTo>
                <a:close/>
              </a:path>
              <a:path w="6630034" h="171450">
                <a:moveTo>
                  <a:pt x="6521069" y="66528"/>
                </a:moveTo>
                <a:lnTo>
                  <a:pt x="0" y="66528"/>
                </a:lnTo>
                <a:lnTo>
                  <a:pt x="0" y="104628"/>
                </a:lnTo>
                <a:lnTo>
                  <a:pt x="6521069" y="104628"/>
                </a:lnTo>
                <a:lnTo>
                  <a:pt x="6553726" y="85578"/>
                </a:lnTo>
                <a:lnTo>
                  <a:pt x="6521069" y="66528"/>
                </a:lnTo>
                <a:close/>
              </a:path>
              <a:path w="6630034" h="171450">
                <a:moveTo>
                  <a:pt x="6596894" y="66528"/>
                </a:moveTo>
                <a:lnTo>
                  <a:pt x="6591808" y="66528"/>
                </a:lnTo>
                <a:lnTo>
                  <a:pt x="6591808" y="104628"/>
                </a:lnTo>
                <a:lnTo>
                  <a:pt x="6596894" y="104628"/>
                </a:lnTo>
                <a:lnTo>
                  <a:pt x="6629527" y="85578"/>
                </a:lnTo>
                <a:lnTo>
                  <a:pt x="6596894" y="66528"/>
                </a:lnTo>
                <a:close/>
              </a:path>
              <a:path w="6630034" h="171450">
                <a:moveTo>
                  <a:pt x="6582029" y="69068"/>
                </a:moveTo>
                <a:lnTo>
                  <a:pt x="6553726" y="85578"/>
                </a:lnTo>
                <a:lnTo>
                  <a:pt x="6582029" y="102088"/>
                </a:lnTo>
                <a:lnTo>
                  <a:pt x="6582029" y="69068"/>
                </a:lnTo>
                <a:close/>
              </a:path>
              <a:path w="6630034" h="171450">
                <a:moveTo>
                  <a:pt x="6591808" y="69068"/>
                </a:moveTo>
                <a:lnTo>
                  <a:pt x="6582029" y="69068"/>
                </a:lnTo>
                <a:lnTo>
                  <a:pt x="6582029" y="102088"/>
                </a:lnTo>
                <a:lnTo>
                  <a:pt x="6591808" y="102088"/>
                </a:lnTo>
                <a:lnTo>
                  <a:pt x="6591808" y="69068"/>
                </a:lnTo>
                <a:close/>
              </a:path>
              <a:path w="6630034" h="171450">
                <a:moveTo>
                  <a:pt x="6479837" y="0"/>
                </a:moveTo>
                <a:lnTo>
                  <a:pt x="6472523" y="488"/>
                </a:lnTo>
                <a:lnTo>
                  <a:pt x="6465923" y="3643"/>
                </a:lnTo>
                <a:lnTo>
                  <a:pt x="6460870" y="9251"/>
                </a:lnTo>
                <a:lnTo>
                  <a:pt x="6458477" y="16446"/>
                </a:lnTo>
                <a:lnTo>
                  <a:pt x="6458966" y="23760"/>
                </a:lnTo>
                <a:lnTo>
                  <a:pt x="6462121" y="30360"/>
                </a:lnTo>
                <a:lnTo>
                  <a:pt x="6467729" y="35413"/>
                </a:lnTo>
                <a:lnTo>
                  <a:pt x="6553726" y="85578"/>
                </a:lnTo>
                <a:lnTo>
                  <a:pt x="6582029" y="69068"/>
                </a:lnTo>
                <a:lnTo>
                  <a:pt x="6591808" y="69068"/>
                </a:lnTo>
                <a:lnTo>
                  <a:pt x="6591808" y="66528"/>
                </a:lnTo>
                <a:lnTo>
                  <a:pt x="6596894" y="66528"/>
                </a:lnTo>
                <a:lnTo>
                  <a:pt x="6487033" y="2393"/>
                </a:lnTo>
                <a:lnTo>
                  <a:pt x="6479837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547609" y="3993007"/>
            <a:ext cx="102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77200" y="304800"/>
            <a:ext cx="914400" cy="1234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004809" y="520954"/>
            <a:ext cx="110617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Calibri"/>
                <a:cs typeface="Calibri"/>
              </a:rPr>
              <a:t>IN</a:t>
            </a:r>
            <a:r>
              <a:rPr sz="1300" b="1" spc="-10" dirty="0">
                <a:latin typeface="Calibri"/>
                <a:cs typeface="Calibri"/>
              </a:rPr>
              <a:t>T</a:t>
            </a:r>
            <a:r>
              <a:rPr sz="1300" b="1" spc="-15" dirty="0">
                <a:latin typeface="Calibri"/>
                <a:cs typeface="Calibri"/>
              </a:rPr>
              <a:t>R</a:t>
            </a:r>
            <a:r>
              <a:rPr sz="1300" b="1" spc="-10" dirty="0">
                <a:latin typeface="Calibri"/>
                <a:cs typeface="Calibri"/>
              </a:rPr>
              <a:t>OD</a:t>
            </a:r>
            <a:r>
              <a:rPr sz="1300" b="1" spc="-5" dirty="0">
                <a:latin typeface="Calibri"/>
                <a:cs typeface="Calibri"/>
              </a:rPr>
              <a:t>U</a:t>
            </a:r>
            <a:r>
              <a:rPr sz="1300" b="1" dirty="0">
                <a:latin typeface="Calibri"/>
                <a:cs typeface="Calibri"/>
              </a:rPr>
              <a:t>C</a:t>
            </a:r>
            <a:r>
              <a:rPr sz="1300" b="1" spc="-15" dirty="0">
                <a:latin typeface="Calibri"/>
                <a:cs typeface="Calibri"/>
              </a:rPr>
              <a:t>T</a:t>
            </a:r>
            <a:r>
              <a:rPr sz="1300" b="1" spc="-5" dirty="0">
                <a:latin typeface="Calibri"/>
                <a:cs typeface="Calibri"/>
              </a:rPr>
              <a:t>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D035531B-1668-D540-9D70-668E77703322}"/>
              </a:ext>
            </a:extLst>
          </p:cNvPr>
          <p:cNvSpPr txBox="1"/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 algn="ctr">
              <a:lnSpc>
                <a:spcPct val="100000"/>
              </a:lnSpc>
              <a:spcBef>
                <a:spcPts val="2610"/>
              </a:spcBef>
            </a:pPr>
            <a:r>
              <a:rPr lang="en-US" sz="3600" b="0" spc="-45" dirty="0">
                <a:latin typeface="Calibri Light"/>
                <a:cs typeface="Calibri Light"/>
              </a:rPr>
              <a:t>Indexing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28631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5940" y="1511020"/>
            <a:ext cx="4058285" cy="119634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Infinite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Concepts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Relevance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Research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0600" y="3528059"/>
            <a:ext cx="3429000" cy="2567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0" y="3486911"/>
            <a:ext cx="3429000" cy="2570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77200" y="304800"/>
            <a:ext cx="914400" cy="1234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004809" y="520954"/>
            <a:ext cx="110617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Calibri"/>
                <a:cs typeface="Calibri"/>
              </a:rPr>
              <a:t>IN</a:t>
            </a:r>
            <a:r>
              <a:rPr sz="1300" b="1" spc="-10" dirty="0">
                <a:latin typeface="Calibri"/>
                <a:cs typeface="Calibri"/>
              </a:rPr>
              <a:t>T</a:t>
            </a:r>
            <a:r>
              <a:rPr sz="1300" b="1" spc="-15" dirty="0">
                <a:latin typeface="Calibri"/>
                <a:cs typeface="Calibri"/>
              </a:rPr>
              <a:t>R</a:t>
            </a:r>
            <a:r>
              <a:rPr sz="1300" b="1" spc="-10" dirty="0">
                <a:latin typeface="Calibri"/>
                <a:cs typeface="Calibri"/>
              </a:rPr>
              <a:t>OD</a:t>
            </a:r>
            <a:r>
              <a:rPr sz="1300" b="1" spc="-5" dirty="0">
                <a:latin typeface="Calibri"/>
                <a:cs typeface="Calibri"/>
              </a:rPr>
              <a:t>U</a:t>
            </a:r>
            <a:r>
              <a:rPr sz="1300" b="1" dirty="0">
                <a:latin typeface="Calibri"/>
                <a:cs typeface="Calibri"/>
              </a:rPr>
              <a:t>C</a:t>
            </a:r>
            <a:r>
              <a:rPr sz="1300" b="1" spc="-15" dirty="0">
                <a:latin typeface="Calibri"/>
                <a:cs typeface="Calibri"/>
              </a:rPr>
              <a:t>T</a:t>
            </a:r>
            <a:r>
              <a:rPr sz="1300" b="1" spc="-5" dirty="0">
                <a:latin typeface="Calibri"/>
                <a:cs typeface="Calibri"/>
              </a:rPr>
              <a:t>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3C6C3F3-986E-F742-B7AA-E0A21C1F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9AA5C54D-4B68-2540-8F8A-C64ACFF116BC}"/>
              </a:ext>
            </a:extLst>
          </p:cNvPr>
          <p:cNvSpPr txBox="1"/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 algn="ctr">
              <a:lnSpc>
                <a:spcPct val="100000"/>
              </a:lnSpc>
              <a:spcBef>
                <a:spcPts val="2610"/>
              </a:spcBef>
            </a:pPr>
            <a:r>
              <a:rPr lang="en-US" sz="3600" b="0" spc="-45" dirty="0">
                <a:latin typeface="Calibri Light"/>
                <a:cs typeface="Calibri Light"/>
              </a:rPr>
              <a:t>Types Of Videos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86282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1116" y="4336270"/>
            <a:ext cx="3395345" cy="155638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4000" b="1" spc="-65" dirty="0">
                <a:latin typeface="Calibri"/>
                <a:cs typeface="Calibri"/>
              </a:rPr>
              <a:t>SEGMENTATION</a:t>
            </a:r>
            <a:endParaRPr sz="4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2400" spc="-35" dirty="0">
                <a:latin typeface="Calibri"/>
                <a:cs typeface="Calibri"/>
              </a:rPr>
              <a:t>Temporal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Calibri"/>
                <a:cs typeface="Calibri"/>
              </a:rPr>
              <a:t>Spatial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77200" y="1254464"/>
            <a:ext cx="914400" cy="5222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77200" y="1508760"/>
            <a:ext cx="914400" cy="1234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004809" y="1631651"/>
            <a:ext cx="1118235" cy="88836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300" b="1" spc="-5" dirty="0">
                <a:latin typeface="Calibri"/>
                <a:cs typeface="Calibri"/>
              </a:rPr>
              <a:t>S</a:t>
            </a:r>
            <a:r>
              <a:rPr sz="1300" b="1" spc="-30" dirty="0">
                <a:latin typeface="Calibri"/>
                <a:cs typeface="Calibri"/>
              </a:rPr>
              <a:t>E</a:t>
            </a:r>
            <a:r>
              <a:rPr sz="1300" b="1" spc="-10" dirty="0">
                <a:latin typeface="Calibri"/>
                <a:cs typeface="Calibri"/>
              </a:rPr>
              <a:t>GMEN</a:t>
            </a:r>
            <a:r>
              <a:rPr sz="1300" b="1" spc="-110" dirty="0">
                <a:latin typeface="Calibri"/>
                <a:cs typeface="Calibri"/>
              </a:rPr>
              <a:t>TA</a:t>
            </a:r>
            <a:r>
              <a:rPr sz="1300" b="1" spc="-15" dirty="0">
                <a:latin typeface="Calibri"/>
                <a:cs typeface="Calibri"/>
              </a:rPr>
              <a:t>T</a:t>
            </a:r>
            <a:r>
              <a:rPr sz="1300" b="1" spc="-5" dirty="0">
                <a:latin typeface="Calibri"/>
                <a:cs typeface="Calibri"/>
              </a:rPr>
              <a:t>ION</a:t>
            </a:r>
            <a:endParaRPr sz="1300" dirty="0">
              <a:latin typeface="Calibri"/>
              <a:cs typeface="Calibri"/>
            </a:endParaRPr>
          </a:p>
          <a:p>
            <a:pPr marR="69215" algn="ctr">
              <a:lnSpc>
                <a:spcPct val="100000"/>
              </a:lnSpc>
              <a:spcBef>
                <a:spcPts val="805"/>
              </a:spcBef>
            </a:pPr>
            <a:r>
              <a:rPr sz="14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Temporal</a:t>
            </a:r>
            <a:endParaRPr sz="1400" dirty="0">
              <a:latin typeface="Calibri"/>
              <a:cs typeface="Calibri"/>
            </a:endParaRPr>
          </a:p>
          <a:p>
            <a:pPr marR="66675" algn="ctr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alibri"/>
                <a:cs typeface="Calibri"/>
              </a:rPr>
              <a:t>Spatial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38890539-1C22-8D40-97B6-25A6D2CF04EB}"/>
              </a:ext>
            </a:extLst>
          </p:cNvPr>
          <p:cNvSpPr txBox="1"/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 algn="ctr">
              <a:lnSpc>
                <a:spcPct val="100000"/>
              </a:lnSpc>
              <a:spcBef>
                <a:spcPts val="2610"/>
              </a:spcBef>
            </a:pPr>
            <a:r>
              <a:rPr lang="en-US" sz="3600" b="0" spc="-45" dirty="0">
                <a:latin typeface="Calibri Light"/>
                <a:cs typeface="Calibri Light"/>
              </a:rPr>
              <a:t>SEGMENTATION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5113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04672" y="3263338"/>
            <a:ext cx="6922008" cy="226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38961" y="3267983"/>
            <a:ext cx="6858634" cy="171450"/>
          </a:xfrm>
          <a:custGeom>
            <a:avLst/>
            <a:gdLst/>
            <a:ahLst/>
            <a:cxnLst/>
            <a:rect l="l" t="t" r="r" b="b"/>
            <a:pathLst>
              <a:path w="6858634" h="171450">
                <a:moveTo>
                  <a:pt x="6782326" y="85578"/>
                </a:moveTo>
                <a:lnTo>
                  <a:pt x="6696329" y="135743"/>
                </a:lnTo>
                <a:lnTo>
                  <a:pt x="6690721" y="140795"/>
                </a:lnTo>
                <a:lnTo>
                  <a:pt x="6687565" y="147395"/>
                </a:lnTo>
                <a:lnTo>
                  <a:pt x="6687077" y="154709"/>
                </a:lnTo>
                <a:lnTo>
                  <a:pt x="6689471" y="161905"/>
                </a:lnTo>
                <a:lnTo>
                  <a:pt x="6694523" y="167512"/>
                </a:lnTo>
                <a:lnTo>
                  <a:pt x="6701123" y="170668"/>
                </a:lnTo>
                <a:lnTo>
                  <a:pt x="6708437" y="171156"/>
                </a:lnTo>
                <a:lnTo>
                  <a:pt x="6715633" y="168763"/>
                </a:lnTo>
                <a:lnTo>
                  <a:pt x="6825494" y="104628"/>
                </a:lnTo>
                <a:lnTo>
                  <a:pt x="6820408" y="104628"/>
                </a:lnTo>
                <a:lnTo>
                  <a:pt x="6820408" y="102088"/>
                </a:lnTo>
                <a:lnTo>
                  <a:pt x="6810629" y="102088"/>
                </a:lnTo>
                <a:lnTo>
                  <a:pt x="6782326" y="85578"/>
                </a:lnTo>
                <a:close/>
              </a:path>
              <a:path w="6858634" h="171450">
                <a:moveTo>
                  <a:pt x="6749669" y="66528"/>
                </a:moveTo>
                <a:lnTo>
                  <a:pt x="0" y="66528"/>
                </a:lnTo>
                <a:lnTo>
                  <a:pt x="0" y="104628"/>
                </a:lnTo>
                <a:lnTo>
                  <a:pt x="6749669" y="104628"/>
                </a:lnTo>
                <a:lnTo>
                  <a:pt x="6782326" y="85578"/>
                </a:lnTo>
                <a:lnTo>
                  <a:pt x="6749669" y="66528"/>
                </a:lnTo>
                <a:close/>
              </a:path>
              <a:path w="6858634" h="171450">
                <a:moveTo>
                  <a:pt x="6825494" y="66528"/>
                </a:moveTo>
                <a:lnTo>
                  <a:pt x="6820408" y="66528"/>
                </a:lnTo>
                <a:lnTo>
                  <a:pt x="6820408" y="104628"/>
                </a:lnTo>
                <a:lnTo>
                  <a:pt x="6825494" y="104628"/>
                </a:lnTo>
                <a:lnTo>
                  <a:pt x="6858127" y="85578"/>
                </a:lnTo>
                <a:lnTo>
                  <a:pt x="6825494" y="66528"/>
                </a:lnTo>
                <a:close/>
              </a:path>
              <a:path w="6858634" h="171450">
                <a:moveTo>
                  <a:pt x="6810629" y="69068"/>
                </a:moveTo>
                <a:lnTo>
                  <a:pt x="6782326" y="85578"/>
                </a:lnTo>
                <a:lnTo>
                  <a:pt x="6810629" y="102088"/>
                </a:lnTo>
                <a:lnTo>
                  <a:pt x="6810629" y="69068"/>
                </a:lnTo>
                <a:close/>
              </a:path>
              <a:path w="6858634" h="171450">
                <a:moveTo>
                  <a:pt x="6820408" y="69068"/>
                </a:moveTo>
                <a:lnTo>
                  <a:pt x="6810629" y="69068"/>
                </a:lnTo>
                <a:lnTo>
                  <a:pt x="6810629" y="102088"/>
                </a:lnTo>
                <a:lnTo>
                  <a:pt x="6820408" y="102088"/>
                </a:lnTo>
                <a:lnTo>
                  <a:pt x="6820408" y="69068"/>
                </a:lnTo>
                <a:close/>
              </a:path>
              <a:path w="6858634" h="171450">
                <a:moveTo>
                  <a:pt x="6708437" y="0"/>
                </a:moveTo>
                <a:lnTo>
                  <a:pt x="6701123" y="488"/>
                </a:lnTo>
                <a:lnTo>
                  <a:pt x="6694523" y="3643"/>
                </a:lnTo>
                <a:lnTo>
                  <a:pt x="6689471" y="9251"/>
                </a:lnTo>
                <a:lnTo>
                  <a:pt x="6687077" y="16446"/>
                </a:lnTo>
                <a:lnTo>
                  <a:pt x="6687565" y="23760"/>
                </a:lnTo>
                <a:lnTo>
                  <a:pt x="6690721" y="30360"/>
                </a:lnTo>
                <a:lnTo>
                  <a:pt x="6696329" y="35413"/>
                </a:lnTo>
                <a:lnTo>
                  <a:pt x="6782326" y="85578"/>
                </a:lnTo>
                <a:lnTo>
                  <a:pt x="6810629" y="69068"/>
                </a:lnTo>
                <a:lnTo>
                  <a:pt x="6820408" y="69068"/>
                </a:lnTo>
                <a:lnTo>
                  <a:pt x="6820408" y="66528"/>
                </a:lnTo>
                <a:lnTo>
                  <a:pt x="6825494" y="66528"/>
                </a:lnTo>
                <a:lnTo>
                  <a:pt x="6715633" y="2393"/>
                </a:lnTo>
                <a:lnTo>
                  <a:pt x="6708437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5336" y="3255264"/>
            <a:ext cx="111251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00961" y="3277361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50335" y="3255264"/>
            <a:ext cx="111251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05961" y="3277361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69735" y="3255264"/>
            <a:ext cx="111251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25361" y="3277361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50535" y="3255264"/>
            <a:ext cx="111251" cy="249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06161" y="3277361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42879" y="4847517"/>
            <a:ext cx="1821149" cy="1058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7161" y="4877561"/>
            <a:ext cx="1752600" cy="0"/>
          </a:xfrm>
          <a:custGeom>
            <a:avLst/>
            <a:gdLst/>
            <a:ahLst/>
            <a:cxnLst/>
            <a:rect l="l" t="t" r="r" b="b"/>
            <a:pathLst>
              <a:path w="1752600">
                <a:moveTo>
                  <a:pt x="0" y="0"/>
                </a:moveTo>
                <a:lnTo>
                  <a:pt x="1752600" y="0"/>
                </a:lnTo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71647" y="4999917"/>
            <a:ext cx="1668877" cy="1058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05961" y="502996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8100">
            <a:solidFill>
              <a:srgbClr val="9BBA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93444" y="2838069"/>
            <a:ext cx="535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video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04655" y="4618917"/>
            <a:ext cx="830644" cy="1058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8961" y="464896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381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71838" y="5228517"/>
            <a:ext cx="1211713" cy="1058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06161" y="5258561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8100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91038" y="5380917"/>
            <a:ext cx="1211713" cy="1058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325361" y="5410961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2999" y="0"/>
                </a:lnTo>
              </a:path>
            </a:pathLst>
          </a:custGeom>
          <a:ln w="38100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17244" y="4057650"/>
            <a:ext cx="521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5" dirty="0">
                <a:latin typeface="Calibri"/>
                <a:cs typeface="Calibri"/>
              </a:rPr>
              <a:t>ots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557527" y="4838700"/>
            <a:ext cx="1857756" cy="1234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00961" y="4877561"/>
            <a:ext cx="1752600" cy="0"/>
          </a:xfrm>
          <a:custGeom>
            <a:avLst/>
            <a:gdLst/>
            <a:ahLst/>
            <a:cxnLst/>
            <a:rect l="l" t="t" r="r" b="b"/>
            <a:pathLst>
              <a:path w="1752600">
                <a:moveTo>
                  <a:pt x="0" y="0"/>
                </a:moveTo>
                <a:lnTo>
                  <a:pt x="1752600" y="0"/>
                </a:lnTo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86328" y="4991100"/>
            <a:ext cx="1705355" cy="1234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429761" y="502996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8100">
            <a:solidFill>
              <a:srgbClr val="9BBA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86528" y="5219700"/>
            <a:ext cx="1248155" cy="1234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29961" y="5258561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3000" y="0"/>
                </a:lnTo>
              </a:path>
            </a:pathLst>
          </a:custGeom>
          <a:ln w="38100">
            <a:solidFill>
              <a:srgbClr val="8063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05728" y="5372100"/>
            <a:ext cx="1248155" cy="1234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49161" y="5410961"/>
            <a:ext cx="1143000" cy="0"/>
          </a:xfrm>
          <a:custGeom>
            <a:avLst/>
            <a:gdLst/>
            <a:ahLst/>
            <a:cxnLst/>
            <a:rect l="l" t="t" r="r" b="b"/>
            <a:pathLst>
              <a:path w="1143000">
                <a:moveTo>
                  <a:pt x="0" y="0"/>
                </a:moveTo>
                <a:lnTo>
                  <a:pt x="1142999" y="0"/>
                </a:lnTo>
              </a:path>
            </a:pathLst>
          </a:custGeom>
          <a:ln w="38100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77200" y="1508760"/>
            <a:ext cx="914400" cy="1234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004809" y="1631651"/>
            <a:ext cx="1118235" cy="88836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300" b="1" spc="-5" dirty="0">
                <a:latin typeface="Calibri"/>
                <a:cs typeface="Calibri"/>
              </a:rPr>
              <a:t>S</a:t>
            </a:r>
            <a:r>
              <a:rPr sz="1300" b="1" spc="-30" dirty="0">
                <a:latin typeface="Calibri"/>
                <a:cs typeface="Calibri"/>
              </a:rPr>
              <a:t>E</a:t>
            </a:r>
            <a:r>
              <a:rPr sz="1300" b="1" spc="-10" dirty="0">
                <a:latin typeface="Calibri"/>
                <a:cs typeface="Calibri"/>
              </a:rPr>
              <a:t>GMEN</a:t>
            </a:r>
            <a:r>
              <a:rPr sz="1300" b="1" spc="-110" dirty="0">
                <a:latin typeface="Calibri"/>
                <a:cs typeface="Calibri"/>
              </a:rPr>
              <a:t>TA</a:t>
            </a:r>
            <a:r>
              <a:rPr sz="1300" b="1" spc="-15" dirty="0">
                <a:latin typeface="Calibri"/>
                <a:cs typeface="Calibri"/>
              </a:rPr>
              <a:t>T</a:t>
            </a:r>
            <a:r>
              <a:rPr sz="1300" b="1" spc="-5" dirty="0">
                <a:latin typeface="Calibri"/>
                <a:cs typeface="Calibri"/>
              </a:rPr>
              <a:t>ION</a:t>
            </a:r>
            <a:endParaRPr sz="1300">
              <a:latin typeface="Calibri"/>
              <a:cs typeface="Calibri"/>
            </a:endParaRPr>
          </a:p>
          <a:p>
            <a:pPr marR="69215" algn="ctr">
              <a:lnSpc>
                <a:spcPct val="100000"/>
              </a:lnSpc>
              <a:spcBef>
                <a:spcPts val="805"/>
              </a:spcBef>
            </a:pPr>
            <a:r>
              <a:rPr sz="14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Temporal</a:t>
            </a:r>
            <a:endParaRPr sz="1400">
              <a:latin typeface="Calibri"/>
              <a:cs typeface="Calibri"/>
            </a:endParaRPr>
          </a:p>
          <a:p>
            <a:pPr marR="66675" algn="ctr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alibri"/>
                <a:cs typeface="Calibri"/>
              </a:rPr>
              <a:t>Spatial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6" name="object 2">
            <a:extLst>
              <a:ext uri="{FF2B5EF4-FFF2-40B4-BE49-F238E27FC236}">
                <a16:creationId xmlns:a16="http://schemas.microsoft.com/office/drawing/2014/main" id="{4CB2C793-1F4F-4343-AD67-A99142B11645}"/>
              </a:ext>
            </a:extLst>
          </p:cNvPr>
          <p:cNvSpPr txBox="1"/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 algn="ctr">
              <a:lnSpc>
                <a:spcPct val="100000"/>
              </a:lnSpc>
              <a:spcBef>
                <a:spcPts val="2610"/>
              </a:spcBef>
            </a:pPr>
            <a:r>
              <a:rPr lang="en-US" sz="3600" b="0" spc="-45" dirty="0">
                <a:latin typeface="Calibri Light"/>
                <a:cs typeface="Calibri Light"/>
              </a:rPr>
              <a:t>VIDEO SEGMENTS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58015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5940" y="2114169"/>
            <a:ext cx="374522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Shots </a:t>
            </a:r>
            <a:r>
              <a:rPr sz="3200" dirty="0">
                <a:latin typeface="Wingdings"/>
                <a:cs typeface="Wingdings"/>
              </a:rPr>
              <a:t></a:t>
            </a:r>
            <a:r>
              <a:rPr sz="3200" dirty="0">
                <a:latin typeface="Times New Roman"/>
                <a:cs typeface="Times New Roman"/>
              </a:rPr>
              <a:t> </a:t>
            </a:r>
            <a:r>
              <a:rPr sz="3200" spc="-30" dirty="0">
                <a:latin typeface="Calibri"/>
                <a:cs typeface="Calibri"/>
              </a:rPr>
              <a:t>Key</a:t>
            </a:r>
            <a:r>
              <a:rPr sz="3200" spc="-1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Frames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4455667"/>
            <a:ext cx="37407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25" dirty="0">
                <a:latin typeface="Calibri"/>
                <a:cs typeface="Calibri"/>
              </a:rPr>
              <a:t>Key </a:t>
            </a:r>
            <a:r>
              <a:rPr sz="3200" spc="-10" dirty="0">
                <a:latin typeface="Calibri"/>
                <a:cs typeface="Calibri"/>
              </a:rPr>
              <a:t>Frames </a:t>
            </a:r>
            <a:r>
              <a:rPr sz="3200" dirty="0">
                <a:latin typeface="Wingdings"/>
                <a:cs typeface="Wingdings"/>
              </a:rPr>
              <a:t></a:t>
            </a:r>
            <a:r>
              <a:rPr sz="3200" spc="-145" dirty="0">
                <a:latin typeface="Times New Roman"/>
                <a:cs typeface="Times New Roman"/>
              </a:rPr>
              <a:t> </a:t>
            </a:r>
            <a:r>
              <a:rPr sz="3200" spc="-5" dirty="0">
                <a:latin typeface="Calibri"/>
                <a:cs typeface="Calibri"/>
              </a:rPr>
              <a:t>Shots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52800" y="3877564"/>
            <a:ext cx="991869" cy="167640"/>
          </a:xfrm>
          <a:custGeom>
            <a:avLst/>
            <a:gdLst/>
            <a:ahLst/>
            <a:cxnLst/>
            <a:rect l="l" t="t" r="r" b="b"/>
            <a:pathLst>
              <a:path w="991870" h="167639">
                <a:moveTo>
                  <a:pt x="36670" y="38659"/>
                </a:moveTo>
                <a:lnTo>
                  <a:pt x="24980" y="43698"/>
                </a:lnTo>
                <a:lnTo>
                  <a:pt x="35074" y="51350"/>
                </a:lnTo>
                <a:lnTo>
                  <a:pt x="989838" y="167131"/>
                </a:lnTo>
                <a:lnTo>
                  <a:pt x="991362" y="154431"/>
                </a:lnTo>
                <a:lnTo>
                  <a:pt x="36670" y="38659"/>
                </a:lnTo>
                <a:close/>
              </a:path>
              <a:path w="991870" h="167639">
                <a:moveTo>
                  <a:pt x="94234" y="0"/>
                </a:moveTo>
                <a:lnTo>
                  <a:pt x="0" y="40640"/>
                </a:lnTo>
                <a:lnTo>
                  <a:pt x="78994" y="100456"/>
                </a:lnTo>
                <a:lnTo>
                  <a:pt x="81787" y="102616"/>
                </a:lnTo>
                <a:lnTo>
                  <a:pt x="85725" y="102108"/>
                </a:lnTo>
                <a:lnTo>
                  <a:pt x="87884" y="99313"/>
                </a:lnTo>
                <a:lnTo>
                  <a:pt x="89915" y="96519"/>
                </a:lnTo>
                <a:lnTo>
                  <a:pt x="89408" y="92456"/>
                </a:lnTo>
                <a:lnTo>
                  <a:pt x="86613" y="90424"/>
                </a:lnTo>
                <a:lnTo>
                  <a:pt x="35074" y="51350"/>
                </a:lnTo>
                <a:lnTo>
                  <a:pt x="11684" y="48513"/>
                </a:lnTo>
                <a:lnTo>
                  <a:pt x="13208" y="35813"/>
                </a:lnTo>
                <a:lnTo>
                  <a:pt x="43271" y="35813"/>
                </a:lnTo>
                <a:lnTo>
                  <a:pt x="99187" y="11684"/>
                </a:lnTo>
                <a:lnTo>
                  <a:pt x="100711" y="7874"/>
                </a:lnTo>
                <a:lnTo>
                  <a:pt x="97916" y="1524"/>
                </a:lnTo>
                <a:lnTo>
                  <a:pt x="94234" y="0"/>
                </a:lnTo>
                <a:close/>
              </a:path>
              <a:path w="991870" h="167639">
                <a:moveTo>
                  <a:pt x="13208" y="35813"/>
                </a:moveTo>
                <a:lnTo>
                  <a:pt x="11684" y="48513"/>
                </a:lnTo>
                <a:lnTo>
                  <a:pt x="35074" y="51350"/>
                </a:lnTo>
                <a:lnTo>
                  <a:pt x="30662" y="48006"/>
                </a:lnTo>
                <a:lnTo>
                  <a:pt x="14986" y="48006"/>
                </a:lnTo>
                <a:lnTo>
                  <a:pt x="16255" y="37084"/>
                </a:lnTo>
                <a:lnTo>
                  <a:pt x="23680" y="37084"/>
                </a:lnTo>
                <a:lnTo>
                  <a:pt x="13208" y="35813"/>
                </a:lnTo>
                <a:close/>
              </a:path>
              <a:path w="991870" h="167639">
                <a:moveTo>
                  <a:pt x="16255" y="37084"/>
                </a:moveTo>
                <a:lnTo>
                  <a:pt x="14986" y="48006"/>
                </a:lnTo>
                <a:lnTo>
                  <a:pt x="24980" y="43698"/>
                </a:lnTo>
                <a:lnTo>
                  <a:pt x="16255" y="37084"/>
                </a:lnTo>
                <a:close/>
              </a:path>
              <a:path w="991870" h="167639">
                <a:moveTo>
                  <a:pt x="24980" y="43698"/>
                </a:moveTo>
                <a:lnTo>
                  <a:pt x="14986" y="48006"/>
                </a:lnTo>
                <a:lnTo>
                  <a:pt x="30662" y="48006"/>
                </a:lnTo>
                <a:lnTo>
                  <a:pt x="24980" y="43698"/>
                </a:lnTo>
                <a:close/>
              </a:path>
              <a:path w="991870" h="167639">
                <a:moveTo>
                  <a:pt x="23680" y="37084"/>
                </a:moveTo>
                <a:lnTo>
                  <a:pt x="16255" y="37084"/>
                </a:lnTo>
                <a:lnTo>
                  <a:pt x="24980" y="43698"/>
                </a:lnTo>
                <a:lnTo>
                  <a:pt x="36670" y="38659"/>
                </a:lnTo>
                <a:lnTo>
                  <a:pt x="23680" y="37084"/>
                </a:lnTo>
                <a:close/>
              </a:path>
              <a:path w="991870" h="167639">
                <a:moveTo>
                  <a:pt x="43271" y="35813"/>
                </a:moveTo>
                <a:lnTo>
                  <a:pt x="13208" y="35813"/>
                </a:lnTo>
                <a:lnTo>
                  <a:pt x="36670" y="38659"/>
                </a:lnTo>
                <a:lnTo>
                  <a:pt x="43271" y="35813"/>
                </a:lnTo>
                <a:close/>
              </a:path>
            </a:pathLst>
          </a:custGeom>
          <a:solidFill>
            <a:srgbClr val="BD4A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36394" y="3752469"/>
            <a:ext cx="9601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Key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62500" y="341375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47259" y="344576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47259" y="344576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09159" y="348995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09159" y="348995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72584" y="353720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72584" y="353720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13147" y="3584447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13147" y="3584447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76571" y="362864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799"/>
                </a:moveTo>
                <a:lnTo>
                  <a:pt x="304800" y="304799"/>
                </a:lnTo>
                <a:lnTo>
                  <a:pt x="304800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76571" y="362864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799"/>
                </a:moveTo>
                <a:lnTo>
                  <a:pt x="304800" y="304799"/>
                </a:lnTo>
                <a:lnTo>
                  <a:pt x="304800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00" y="367284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72000" y="367284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12564" y="371855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12564" y="371855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75988" y="376275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75988" y="376275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39411" y="3810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39411" y="3810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79976" y="385724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799"/>
                </a:moveTo>
                <a:lnTo>
                  <a:pt x="304800" y="304799"/>
                </a:lnTo>
                <a:lnTo>
                  <a:pt x="304800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79976" y="385724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799"/>
                </a:moveTo>
                <a:lnTo>
                  <a:pt x="304800" y="304799"/>
                </a:lnTo>
                <a:lnTo>
                  <a:pt x="304800" y="0"/>
                </a:lnTo>
                <a:lnTo>
                  <a:pt x="0" y="0"/>
                </a:lnTo>
                <a:lnTo>
                  <a:pt x="0" y="304799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43400" y="390144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43400" y="390144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3175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96155" y="3858767"/>
            <a:ext cx="399288" cy="399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43400" y="388620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43400" y="3886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144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23879" y="2942517"/>
            <a:ext cx="1821149" cy="1058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58161" y="2972561"/>
            <a:ext cx="1752600" cy="0"/>
          </a:xfrm>
          <a:custGeom>
            <a:avLst/>
            <a:gdLst/>
            <a:ahLst/>
            <a:cxnLst/>
            <a:rect l="l" t="t" r="r" b="b"/>
            <a:pathLst>
              <a:path w="1752600">
                <a:moveTo>
                  <a:pt x="0" y="0"/>
                </a:moveTo>
                <a:lnTo>
                  <a:pt x="1752600" y="0"/>
                </a:lnTo>
              </a:path>
            </a:pathLst>
          </a:custGeom>
          <a:ln w="381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52647" y="3171117"/>
            <a:ext cx="1668877" cy="1058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86961" y="3201161"/>
            <a:ext cx="1600200" cy="0"/>
          </a:xfrm>
          <a:custGeom>
            <a:avLst/>
            <a:gdLst/>
            <a:ahLst/>
            <a:cxnLst/>
            <a:rect l="l" t="t" r="r" b="b"/>
            <a:pathLst>
              <a:path w="1600200">
                <a:moveTo>
                  <a:pt x="0" y="0"/>
                </a:moveTo>
                <a:lnTo>
                  <a:pt x="1600200" y="0"/>
                </a:lnTo>
              </a:path>
            </a:pathLst>
          </a:custGeom>
          <a:ln w="381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85655" y="2790117"/>
            <a:ext cx="830644" cy="1058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19961" y="2820161"/>
            <a:ext cx="762000" cy="0"/>
          </a:xfrm>
          <a:custGeom>
            <a:avLst/>
            <a:gdLst/>
            <a:ahLst/>
            <a:cxnLst/>
            <a:rect l="l" t="t" r="r" b="b"/>
            <a:pathLst>
              <a:path w="762000">
                <a:moveTo>
                  <a:pt x="0" y="0"/>
                </a:moveTo>
                <a:lnTo>
                  <a:pt x="762000" y="0"/>
                </a:lnTo>
              </a:path>
            </a:pathLst>
          </a:custGeom>
          <a:ln w="381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0869" y="5609774"/>
            <a:ext cx="6545588" cy="1814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15161" y="5639561"/>
            <a:ext cx="6477000" cy="76200"/>
          </a:xfrm>
          <a:custGeom>
            <a:avLst/>
            <a:gdLst/>
            <a:ahLst/>
            <a:cxnLst/>
            <a:rect l="l" t="t" r="r" b="b"/>
            <a:pathLst>
              <a:path w="6477000" h="76200">
                <a:moveTo>
                  <a:pt x="0" y="76200"/>
                </a:moveTo>
                <a:lnTo>
                  <a:pt x="6476999" y="0"/>
                </a:lnTo>
              </a:path>
            </a:pathLst>
          </a:custGeom>
          <a:ln w="38100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7155" y="5535167"/>
            <a:ext cx="399288" cy="399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14400" y="556260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14400" y="5562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144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38755" y="5535167"/>
            <a:ext cx="399288" cy="399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286000" y="556260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6000" y="5562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144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81955" y="5535167"/>
            <a:ext cx="399288" cy="399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29200" y="5562600"/>
            <a:ext cx="304800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029200" y="5562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304800"/>
                </a:moveTo>
                <a:lnTo>
                  <a:pt x="304800" y="304800"/>
                </a:lnTo>
                <a:lnTo>
                  <a:pt x="304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144">
            <a:solidFill>
              <a:srgbClr val="BD4A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76527" y="5905500"/>
            <a:ext cx="1171956" cy="1234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19961" y="5944361"/>
            <a:ext cx="1066800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800" y="0"/>
                </a:lnTo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548127" y="5905500"/>
            <a:ext cx="2543555" cy="1234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591561" y="5944361"/>
            <a:ext cx="2438400" cy="0"/>
          </a:xfrm>
          <a:custGeom>
            <a:avLst/>
            <a:gdLst/>
            <a:ahLst/>
            <a:cxnLst/>
            <a:rect l="l" t="t" r="r" b="b"/>
            <a:pathLst>
              <a:path w="2438400">
                <a:moveTo>
                  <a:pt x="0" y="0"/>
                </a:moveTo>
                <a:lnTo>
                  <a:pt x="2438400" y="0"/>
                </a:lnTo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11140" y="5896355"/>
            <a:ext cx="2086356" cy="1234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354573" y="5935217"/>
            <a:ext cx="1981200" cy="0"/>
          </a:xfrm>
          <a:custGeom>
            <a:avLst/>
            <a:gdLst/>
            <a:ahLst/>
            <a:cxnLst/>
            <a:rect l="l" t="t" r="r" b="b"/>
            <a:pathLst>
              <a:path w="1981200">
                <a:moveTo>
                  <a:pt x="0" y="0"/>
                </a:moveTo>
                <a:lnTo>
                  <a:pt x="1981200" y="0"/>
                </a:lnTo>
              </a:path>
            </a:pathLst>
          </a:custGeom>
          <a:ln w="381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077200" y="1508760"/>
            <a:ext cx="914400" cy="1234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004809" y="1725294"/>
            <a:ext cx="111823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Calibri"/>
                <a:cs typeface="Calibri"/>
              </a:rPr>
              <a:t>S</a:t>
            </a:r>
            <a:r>
              <a:rPr sz="1300" b="1" spc="-30" dirty="0">
                <a:latin typeface="Calibri"/>
                <a:cs typeface="Calibri"/>
              </a:rPr>
              <a:t>E</a:t>
            </a:r>
            <a:r>
              <a:rPr sz="1300" b="1" spc="-10" dirty="0">
                <a:latin typeface="Calibri"/>
                <a:cs typeface="Calibri"/>
              </a:rPr>
              <a:t>GMEN</a:t>
            </a:r>
            <a:r>
              <a:rPr sz="1300" b="1" spc="-110" dirty="0">
                <a:latin typeface="Calibri"/>
                <a:cs typeface="Calibri"/>
              </a:rPr>
              <a:t>TA</a:t>
            </a:r>
            <a:r>
              <a:rPr sz="1300" b="1" spc="-15" dirty="0">
                <a:latin typeface="Calibri"/>
                <a:cs typeface="Calibri"/>
              </a:rPr>
              <a:t>T</a:t>
            </a:r>
            <a:r>
              <a:rPr sz="1300" b="1" spc="-5" dirty="0">
                <a:latin typeface="Calibri"/>
                <a:cs typeface="Calibri"/>
              </a:rPr>
              <a:t>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167243" y="1982190"/>
            <a:ext cx="716280" cy="5378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1400" b="1" u="sng" spc="-1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</a:t>
            </a:r>
            <a:r>
              <a:rPr sz="14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empo</a:t>
            </a:r>
            <a:r>
              <a:rPr sz="1400" b="1" u="sng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</a:t>
            </a:r>
            <a:r>
              <a:rPr sz="14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</a:t>
            </a:r>
            <a:endParaRPr sz="14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Calibri"/>
                <a:cs typeface="Calibri"/>
              </a:rPr>
              <a:t>Spatial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0" name="object 2">
            <a:extLst>
              <a:ext uri="{FF2B5EF4-FFF2-40B4-BE49-F238E27FC236}">
                <a16:creationId xmlns:a16="http://schemas.microsoft.com/office/drawing/2014/main" id="{CC427125-E3A7-B248-8E4B-32A8558E6951}"/>
              </a:ext>
            </a:extLst>
          </p:cNvPr>
          <p:cNvSpPr txBox="1"/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lang="en-US" sz="3600" b="0" spc="-45" dirty="0">
                <a:latin typeface="Calibri Light"/>
                <a:cs typeface="Calibri Light"/>
              </a:rPr>
              <a:t>KEY FRAMES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57454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286000" y="23622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09800" y="24384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09800" y="24384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3600" y="25146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33600" y="25146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57400" y="25908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7400" y="25908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05200" y="2667000"/>
            <a:ext cx="76200" cy="1219200"/>
          </a:xfrm>
          <a:custGeom>
            <a:avLst/>
            <a:gdLst/>
            <a:ahLst/>
            <a:cxnLst/>
            <a:rect l="l" t="t" r="r" b="b"/>
            <a:pathLst>
              <a:path w="76200" h="1219200">
                <a:moveTo>
                  <a:pt x="0" y="1219200"/>
                </a:moveTo>
                <a:lnTo>
                  <a:pt x="76200" y="1219200"/>
                </a:lnTo>
                <a:lnTo>
                  <a:pt x="76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81200" y="26670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05000" y="26670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05000" y="26670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28800" y="27432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28800" y="27432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52600" y="28194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52600" y="28194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76400" y="28956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76400" y="28956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00200" y="2971800"/>
            <a:ext cx="1600200" cy="76200"/>
          </a:xfrm>
          <a:custGeom>
            <a:avLst/>
            <a:gdLst/>
            <a:ahLst/>
            <a:cxnLst/>
            <a:rect l="l" t="t" r="r" b="b"/>
            <a:pathLst>
              <a:path w="1600200" h="76200">
                <a:moveTo>
                  <a:pt x="0" y="76200"/>
                </a:moveTo>
                <a:lnTo>
                  <a:pt x="1600200" y="76200"/>
                </a:lnTo>
                <a:lnTo>
                  <a:pt x="1600200" y="0"/>
                </a:lnTo>
                <a:lnTo>
                  <a:pt x="0" y="0"/>
                </a:lnTo>
                <a:lnTo>
                  <a:pt x="0" y="76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00200" y="29718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00200" y="30480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00200" y="30480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24000" y="31242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24000" y="31242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47800" y="32004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47800" y="32004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71600" y="32766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71600" y="32766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819400" y="3352800"/>
            <a:ext cx="76200" cy="1219200"/>
          </a:xfrm>
          <a:custGeom>
            <a:avLst/>
            <a:gdLst/>
            <a:ahLst/>
            <a:cxnLst/>
            <a:rect l="l" t="t" r="r" b="b"/>
            <a:pathLst>
              <a:path w="76200" h="1219200">
                <a:moveTo>
                  <a:pt x="0" y="1219200"/>
                </a:moveTo>
                <a:lnTo>
                  <a:pt x="76200" y="1219200"/>
                </a:lnTo>
                <a:lnTo>
                  <a:pt x="76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95400" y="33528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19200" y="33528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19200" y="33528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43000" y="34290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43000" y="34290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66800" y="35052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66800" y="35052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90600" y="35814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90600" y="35814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14400" y="36576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14400" y="36576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14400" y="3657600"/>
            <a:ext cx="1600200" cy="1219200"/>
          </a:xfrm>
          <a:custGeom>
            <a:avLst/>
            <a:gdLst/>
            <a:ahLst/>
            <a:cxnLst/>
            <a:rect l="l" t="t" r="r" b="b"/>
            <a:pathLst>
              <a:path w="1600200" h="1219200">
                <a:moveTo>
                  <a:pt x="0" y="1219200"/>
                </a:moveTo>
                <a:lnTo>
                  <a:pt x="1600200" y="1219200"/>
                </a:lnTo>
                <a:lnTo>
                  <a:pt x="16002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419600" y="2590800"/>
            <a:ext cx="2743200" cy="18288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0" y="1828800"/>
                </a:moveTo>
                <a:lnTo>
                  <a:pt x="2743200" y="1828800"/>
                </a:lnTo>
                <a:lnTo>
                  <a:pt x="2743200" y="0"/>
                </a:lnTo>
                <a:lnTo>
                  <a:pt x="0" y="0"/>
                </a:lnTo>
                <a:lnTo>
                  <a:pt x="0" y="1828800"/>
                </a:lnTo>
                <a:close/>
              </a:path>
            </a:pathLst>
          </a:custGeom>
          <a:solidFill>
            <a:srgbClr val="E6B8B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19600" y="2590800"/>
            <a:ext cx="2743200" cy="1828800"/>
          </a:xfrm>
          <a:custGeom>
            <a:avLst/>
            <a:gdLst/>
            <a:ahLst/>
            <a:cxnLst/>
            <a:rect l="l" t="t" r="r" b="b"/>
            <a:pathLst>
              <a:path w="2743200" h="1828800">
                <a:moveTo>
                  <a:pt x="0" y="1828800"/>
                </a:moveTo>
                <a:lnTo>
                  <a:pt x="2743200" y="1828800"/>
                </a:lnTo>
                <a:lnTo>
                  <a:pt x="2743200" y="0"/>
                </a:lnTo>
                <a:lnTo>
                  <a:pt x="0" y="0"/>
                </a:lnTo>
                <a:lnTo>
                  <a:pt x="0" y="182880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30596" y="2819400"/>
            <a:ext cx="652780" cy="800100"/>
          </a:xfrm>
          <a:custGeom>
            <a:avLst/>
            <a:gdLst/>
            <a:ahLst/>
            <a:cxnLst/>
            <a:rect l="l" t="t" r="r" b="b"/>
            <a:pathLst>
              <a:path w="652779" h="800100">
                <a:moveTo>
                  <a:pt x="326136" y="0"/>
                </a:moveTo>
                <a:lnTo>
                  <a:pt x="281888" y="3651"/>
                </a:lnTo>
                <a:lnTo>
                  <a:pt x="239447" y="14287"/>
                </a:lnTo>
                <a:lnTo>
                  <a:pt x="199203" y="31432"/>
                </a:lnTo>
                <a:lnTo>
                  <a:pt x="161544" y="54610"/>
                </a:lnTo>
                <a:lnTo>
                  <a:pt x="126858" y="83343"/>
                </a:lnTo>
                <a:lnTo>
                  <a:pt x="95535" y="117157"/>
                </a:lnTo>
                <a:lnTo>
                  <a:pt x="67964" y="155575"/>
                </a:lnTo>
                <a:lnTo>
                  <a:pt x="44534" y="198120"/>
                </a:lnTo>
                <a:lnTo>
                  <a:pt x="25634" y="244316"/>
                </a:lnTo>
                <a:lnTo>
                  <a:pt x="11652" y="293687"/>
                </a:lnTo>
                <a:lnTo>
                  <a:pt x="2977" y="345757"/>
                </a:lnTo>
                <a:lnTo>
                  <a:pt x="0" y="400050"/>
                </a:lnTo>
                <a:lnTo>
                  <a:pt x="2977" y="454342"/>
                </a:lnTo>
                <a:lnTo>
                  <a:pt x="11652" y="506412"/>
                </a:lnTo>
                <a:lnTo>
                  <a:pt x="25634" y="555783"/>
                </a:lnTo>
                <a:lnTo>
                  <a:pt x="44534" y="601979"/>
                </a:lnTo>
                <a:lnTo>
                  <a:pt x="67964" y="644525"/>
                </a:lnTo>
                <a:lnTo>
                  <a:pt x="95535" y="682942"/>
                </a:lnTo>
                <a:lnTo>
                  <a:pt x="126858" y="716756"/>
                </a:lnTo>
                <a:lnTo>
                  <a:pt x="161544" y="745489"/>
                </a:lnTo>
                <a:lnTo>
                  <a:pt x="199203" y="768667"/>
                </a:lnTo>
                <a:lnTo>
                  <a:pt x="239447" y="785812"/>
                </a:lnTo>
                <a:lnTo>
                  <a:pt x="281888" y="796448"/>
                </a:lnTo>
                <a:lnTo>
                  <a:pt x="326136" y="800100"/>
                </a:lnTo>
                <a:lnTo>
                  <a:pt x="370383" y="796448"/>
                </a:lnTo>
                <a:lnTo>
                  <a:pt x="412824" y="785812"/>
                </a:lnTo>
                <a:lnTo>
                  <a:pt x="453068" y="768667"/>
                </a:lnTo>
                <a:lnTo>
                  <a:pt x="490727" y="745489"/>
                </a:lnTo>
                <a:lnTo>
                  <a:pt x="525413" y="716756"/>
                </a:lnTo>
                <a:lnTo>
                  <a:pt x="556736" y="682942"/>
                </a:lnTo>
                <a:lnTo>
                  <a:pt x="584307" y="644525"/>
                </a:lnTo>
                <a:lnTo>
                  <a:pt x="607737" y="601979"/>
                </a:lnTo>
                <a:lnTo>
                  <a:pt x="626637" y="555783"/>
                </a:lnTo>
                <a:lnTo>
                  <a:pt x="640619" y="506412"/>
                </a:lnTo>
                <a:lnTo>
                  <a:pt x="649294" y="454342"/>
                </a:lnTo>
                <a:lnTo>
                  <a:pt x="652271" y="400050"/>
                </a:lnTo>
                <a:lnTo>
                  <a:pt x="649294" y="345757"/>
                </a:lnTo>
                <a:lnTo>
                  <a:pt x="640619" y="293687"/>
                </a:lnTo>
                <a:lnTo>
                  <a:pt x="626637" y="244316"/>
                </a:lnTo>
                <a:lnTo>
                  <a:pt x="607737" y="198120"/>
                </a:lnTo>
                <a:lnTo>
                  <a:pt x="584307" y="155575"/>
                </a:lnTo>
                <a:lnTo>
                  <a:pt x="556736" y="117157"/>
                </a:lnTo>
                <a:lnTo>
                  <a:pt x="525413" y="83343"/>
                </a:lnTo>
                <a:lnTo>
                  <a:pt x="490727" y="54610"/>
                </a:lnTo>
                <a:lnTo>
                  <a:pt x="453068" y="31432"/>
                </a:lnTo>
                <a:lnTo>
                  <a:pt x="412824" y="14287"/>
                </a:lnTo>
                <a:lnTo>
                  <a:pt x="370383" y="3651"/>
                </a:lnTo>
                <a:lnTo>
                  <a:pt x="326136" y="0"/>
                </a:lnTo>
                <a:close/>
              </a:path>
            </a:pathLst>
          </a:custGeom>
          <a:solidFill>
            <a:srgbClr val="622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073396" y="3390900"/>
            <a:ext cx="1567180" cy="1257300"/>
          </a:xfrm>
          <a:custGeom>
            <a:avLst/>
            <a:gdLst/>
            <a:ahLst/>
            <a:cxnLst/>
            <a:rect l="l" t="t" r="r" b="b"/>
            <a:pathLst>
              <a:path w="1567179" h="1257300">
                <a:moveTo>
                  <a:pt x="783336" y="0"/>
                </a:moveTo>
                <a:lnTo>
                  <a:pt x="729711" y="1450"/>
                </a:lnTo>
                <a:lnTo>
                  <a:pt x="677055" y="5738"/>
                </a:lnTo>
                <a:lnTo>
                  <a:pt x="625484" y="12770"/>
                </a:lnTo>
                <a:lnTo>
                  <a:pt x="575115" y="22454"/>
                </a:lnTo>
                <a:lnTo>
                  <a:pt x="526066" y="34694"/>
                </a:lnTo>
                <a:lnTo>
                  <a:pt x="478452" y="49399"/>
                </a:lnTo>
                <a:lnTo>
                  <a:pt x="432391" y="66473"/>
                </a:lnTo>
                <a:lnTo>
                  <a:pt x="387999" y="85823"/>
                </a:lnTo>
                <a:lnTo>
                  <a:pt x="345392" y="107357"/>
                </a:lnTo>
                <a:lnTo>
                  <a:pt x="304689" y="130979"/>
                </a:lnTo>
                <a:lnTo>
                  <a:pt x="266005" y="156598"/>
                </a:lnTo>
                <a:lnTo>
                  <a:pt x="229457" y="184118"/>
                </a:lnTo>
                <a:lnTo>
                  <a:pt x="195162" y="213446"/>
                </a:lnTo>
                <a:lnTo>
                  <a:pt x="163236" y="244490"/>
                </a:lnTo>
                <a:lnTo>
                  <a:pt x="133797" y="277155"/>
                </a:lnTo>
                <a:lnTo>
                  <a:pt x="106962" y="311347"/>
                </a:lnTo>
                <a:lnTo>
                  <a:pt x="82846" y="346973"/>
                </a:lnTo>
                <a:lnTo>
                  <a:pt x="61567" y="383940"/>
                </a:lnTo>
                <a:lnTo>
                  <a:pt x="43241" y="422154"/>
                </a:lnTo>
                <a:lnTo>
                  <a:pt x="27985" y="461521"/>
                </a:lnTo>
                <a:lnTo>
                  <a:pt x="15917" y="501948"/>
                </a:lnTo>
                <a:lnTo>
                  <a:pt x="7152" y="543340"/>
                </a:lnTo>
                <a:lnTo>
                  <a:pt x="1807" y="585605"/>
                </a:lnTo>
                <a:lnTo>
                  <a:pt x="0" y="628650"/>
                </a:lnTo>
                <a:lnTo>
                  <a:pt x="1807" y="671694"/>
                </a:lnTo>
                <a:lnTo>
                  <a:pt x="7152" y="713959"/>
                </a:lnTo>
                <a:lnTo>
                  <a:pt x="15917" y="755351"/>
                </a:lnTo>
                <a:lnTo>
                  <a:pt x="27985" y="795778"/>
                </a:lnTo>
                <a:lnTo>
                  <a:pt x="43241" y="835145"/>
                </a:lnTo>
                <a:lnTo>
                  <a:pt x="61567" y="873359"/>
                </a:lnTo>
                <a:lnTo>
                  <a:pt x="82846" y="910326"/>
                </a:lnTo>
                <a:lnTo>
                  <a:pt x="106962" y="945952"/>
                </a:lnTo>
                <a:lnTo>
                  <a:pt x="133797" y="980144"/>
                </a:lnTo>
                <a:lnTo>
                  <a:pt x="163236" y="1012809"/>
                </a:lnTo>
                <a:lnTo>
                  <a:pt x="195162" y="1043853"/>
                </a:lnTo>
                <a:lnTo>
                  <a:pt x="229457" y="1073181"/>
                </a:lnTo>
                <a:lnTo>
                  <a:pt x="266005" y="1100701"/>
                </a:lnTo>
                <a:lnTo>
                  <a:pt x="304689" y="1126320"/>
                </a:lnTo>
                <a:lnTo>
                  <a:pt x="345392" y="1149942"/>
                </a:lnTo>
                <a:lnTo>
                  <a:pt x="387999" y="1171476"/>
                </a:lnTo>
                <a:lnTo>
                  <a:pt x="432391" y="1190826"/>
                </a:lnTo>
                <a:lnTo>
                  <a:pt x="478452" y="1207900"/>
                </a:lnTo>
                <a:lnTo>
                  <a:pt x="526066" y="1222605"/>
                </a:lnTo>
                <a:lnTo>
                  <a:pt x="575115" y="1234845"/>
                </a:lnTo>
                <a:lnTo>
                  <a:pt x="625484" y="1244529"/>
                </a:lnTo>
                <a:lnTo>
                  <a:pt x="677055" y="1251561"/>
                </a:lnTo>
                <a:lnTo>
                  <a:pt x="729711" y="1255849"/>
                </a:lnTo>
                <a:lnTo>
                  <a:pt x="783336" y="1257300"/>
                </a:lnTo>
                <a:lnTo>
                  <a:pt x="836960" y="1255849"/>
                </a:lnTo>
                <a:lnTo>
                  <a:pt x="889616" y="1251561"/>
                </a:lnTo>
                <a:lnTo>
                  <a:pt x="941187" y="1244529"/>
                </a:lnTo>
                <a:lnTo>
                  <a:pt x="991556" y="1234845"/>
                </a:lnTo>
                <a:lnTo>
                  <a:pt x="1040605" y="1222605"/>
                </a:lnTo>
                <a:lnTo>
                  <a:pt x="1088219" y="1207900"/>
                </a:lnTo>
                <a:lnTo>
                  <a:pt x="1134280" y="1190826"/>
                </a:lnTo>
                <a:lnTo>
                  <a:pt x="1178672" y="1171476"/>
                </a:lnTo>
                <a:lnTo>
                  <a:pt x="1221279" y="1149942"/>
                </a:lnTo>
                <a:lnTo>
                  <a:pt x="1261982" y="1126320"/>
                </a:lnTo>
                <a:lnTo>
                  <a:pt x="1300666" y="1100701"/>
                </a:lnTo>
                <a:lnTo>
                  <a:pt x="1337214" y="1073181"/>
                </a:lnTo>
                <a:lnTo>
                  <a:pt x="1371509" y="1043853"/>
                </a:lnTo>
                <a:lnTo>
                  <a:pt x="1403435" y="1012809"/>
                </a:lnTo>
                <a:lnTo>
                  <a:pt x="1432874" y="980144"/>
                </a:lnTo>
                <a:lnTo>
                  <a:pt x="1459709" y="945952"/>
                </a:lnTo>
                <a:lnTo>
                  <a:pt x="1483825" y="910326"/>
                </a:lnTo>
                <a:lnTo>
                  <a:pt x="1505104" y="873359"/>
                </a:lnTo>
                <a:lnTo>
                  <a:pt x="1523430" y="835145"/>
                </a:lnTo>
                <a:lnTo>
                  <a:pt x="1538686" y="795778"/>
                </a:lnTo>
                <a:lnTo>
                  <a:pt x="1550754" y="755351"/>
                </a:lnTo>
                <a:lnTo>
                  <a:pt x="1559519" y="713959"/>
                </a:lnTo>
                <a:lnTo>
                  <a:pt x="1564864" y="671694"/>
                </a:lnTo>
                <a:lnTo>
                  <a:pt x="1566672" y="628650"/>
                </a:lnTo>
                <a:lnTo>
                  <a:pt x="1564864" y="585605"/>
                </a:lnTo>
                <a:lnTo>
                  <a:pt x="1559519" y="543340"/>
                </a:lnTo>
                <a:lnTo>
                  <a:pt x="1550754" y="501948"/>
                </a:lnTo>
                <a:lnTo>
                  <a:pt x="1538686" y="461521"/>
                </a:lnTo>
                <a:lnTo>
                  <a:pt x="1523430" y="422154"/>
                </a:lnTo>
                <a:lnTo>
                  <a:pt x="1505104" y="383940"/>
                </a:lnTo>
                <a:lnTo>
                  <a:pt x="1483825" y="346973"/>
                </a:lnTo>
                <a:lnTo>
                  <a:pt x="1459709" y="311347"/>
                </a:lnTo>
                <a:lnTo>
                  <a:pt x="1432874" y="277155"/>
                </a:lnTo>
                <a:lnTo>
                  <a:pt x="1403435" y="244490"/>
                </a:lnTo>
                <a:lnTo>
                  <a:pt x="1371509" y="213446"/>
                </a:lnTo>
                <a:lnTo>
                  <a:pt x="1337214" y="184118"/>
                </a:lnTo>
                <a:lnTo>
                  <a:pt x="1300666" y="156598"/>
                </a:lnTo>
                <a:lnTo>
                  <a:pt x="1261982" y="130979"/>
                </a:lnTo>
                <a:lnTo>
                  <a:pt x="1221279" y="107357"/>
                </a:lnTo>
                <a:lnTo>
                  <a:pt x="1178672" y="85823"/>
                </a:lnTo>
                <a:lnTo>
                  <a:pt x="1134280" y="66473"/>
                </a:lnTo>
                <a:lnTo>
                  <a:pt x="1088219" y="49399"/>
                </a:lnTo>
                <a:lnTo>
                  <a:pt x="1040605" y="34694"/>
                </a:lnTo>
                <a:lnTo>
                  <a:pt x="991556" y="22454"/>
                </a:lnTo>
                <a:lnTo>
                  <a:pt x="941187" y="12770"/>
                </a:lnTo>
                <a:lnTo>
                  <a:pt x="889616" y="5738"/>
                </a:lnTo>
                <a:lnTo>
                  <a:pt x="836960" y="1450"/>
                </a:lnTo>
                <a:lnTo>
                  <a:pt x="783336" y="0"/>
                </a:lnTo>
                <a:close/>
              </a:path>
            </a:pathLst>
          </a:custGeom>
          <a:solidFill>
            <a:srgbClr val="6224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419600" y="2590800"/>
            <a:ext cx="2743200" cy="1819910"/>
          </a:xfrm>
          <a:custGeom>
            <a:avLst/>
            <a:gdLst/>
            <a:ahLst/>
            <a:cxnLst/>
            <a:rect l="l" t="t" r="r" b="b"/>
            <a:pathLst>
              <a:path w="2743200" h="1819910">
                <a:moveTo>
                  <a:pt x="0" y="1819656"/>
                </a:moveTo>
                <a:lnTo>
                  <a:pt x="2743200" y="1819656"/>
                </a:lnTo>
                <a:lnTo>
                  <a:pt x="2743200" y="0"/>
                </a:lnTo>
                <a:lnTo>
                  <a:pt x="0" y="0"/>
                </a:lnTo>
                <a:lnTo>
                  <a:pt x="0" y="181965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420361" y="4437126"/>
            <a:ext cx="2743200" cy="200025"/>
          </a:xfrm>
          <a:custGeom>
            <a:avLst/>
            <a:gdLst/>
            <a:ahLst/>
            <a:cxnLst/>
            <a:rect l="l" t="t" r="r" b="b"/>
            <a:pathLst>
              <a:path w="2743200" h="200025">
                <a:moveTo>
                  <a:pt x="0" y="199644"/>
                </a:moveTo>
                <a:lnTo>
                  <a:pt x="2743199" y="199644"/>
                </a:lnTo>
                <a:lnTo>
                  <a:pt x="2743199" y="0"/>
                </a:lnTo>
                <a:lnTo>
                  <a:pt x="0" y="0"/>
                </a:lnTo>
                <a:lnTo>
                  <a:pt x="0" y="1996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20361" y="4437126"/>
            <a:ext cx="2743200" cy="200025"/>
          </a:xfrm>
          <a:custGeom>
            <a:avLst/>
            <a:gdLst/>
            <a:ahLst/>
            <a:cxnLst/>
            <a:rect l="l" t="t" r="r" b="b"/>
            <a:pathLst>
              <a:path w="2743200" h="200025">
                <a:moveTo>
                  <a:pt x="0" y="199644"/>
                </a:moveTo>
                <a:lnTo>
                  <a:pt x="2743199" y="199644"/>
                </a:lnTo>
                <a:lnTo>
                  <a:pt x="2743199" y="0"/>
                </a:lnTo>
                <a:lnTo>
                  <a:pt x="0" y="0"/>
                </a:lnTo>
                <a:lnTo>
                  <a:pt x="0" y="199644"/>
                </a:lnTo>
                <a:close/>
              </a:path>
            </a:pathLst>
          </a:custGeom>
          <a:ln w="259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077200" y="1508760"/>
            <a:ext cx="914400" cy="1234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8004809" y="1631651"/>
            <a:ext cx="1118235" cy="88836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300" b="1" spc="-5" dirty="0">
                <a:latin typeface="Calibri"/>
                <a:cs typeface="Calibri"/>
              </a:rPr>
              <a:t>S</a:t>
            </a:r>
            <a:r>
              <a:rPr sz="1300" b="1" spc="-30" dirty="0">
                <a:latin typeface="Calibri"/>
                <a:cs typeface="Calibri"/>
              </a:rPr>
              <a:t>E</a:t>
            </a:r>
            <a:r>
              <a:rPr sz="1300" b="1" spc="-10" dirty="0">
                <a:latin typeface="Calibri"/>
                <a:cs typeface="Calibri"/>
              </a:rPr>
              <a:t>GMEN</a:t>
            </a:r>
            <a:r>
              <a:rPr sz="1300" b="1" spc="-110" dirty="0">
                <a:latin typeface="Calibri"/>
                <a:cs typeface="Calibri"/>
              </a:rPr>
              <a:t>TA</a:t>
            </a:r>
            <a:r>
              <a:rPr sz="1300" b="1" spc="-15" dirty="0">
                <a:latin typeface="Calibri"/>
                <a:cs typeface="Calibri"/>
              </a:rPr>
              <a:t>T</a:t>
            </a:r>
            <a:r>
              <a:rPr sz="1300" b="1" spc="-5" dirty="0">
                <a:latin typeface="Calibri"/>
                <a:cs typeface="Calibri"/>
              </a:rPr>
              <a:t>ION</a:t>
            </a:r>
            <a:endParaRPr sz="1300">
              <a:latin typeface="Calibri"/>
              <a:cs typeface="Calibri"/>
            </a:endParaRPr>
          </a:p>
          <a:p>
            <a:pPr marL="184150">
              <a:lnSpc>
                <a:spcPct val="100000"/>
              </a:lnSpc>
              <a:spcBef>
                <a:spcPts val="805"/>
              </a:spcBef>
            </a:pPr>
            <a:r>
              <a:rPr sz="1400" spc="-20" dirty="0">
                <a:latin typeface="Calibri"/>
                <a:cs typeface="Calibri"/>
              </a:rPr>
              <a:t>Temporal</a:t>
            </a:r>
            <a:endParaRPr sz="1400">
              <a:latin typeface="Calibri"/>
              <a:cs typeface="Calibri"/>
            </a:endParaRPr>
          </a:p>
          <a:p>
            <a:pPr marL="267970">
              <a:lnSpc>
                <a:spcPct val="100000"/>
              </a:lnSpc>
              <a:spcBef>
                <a:spcPts val="335"/>
              </a:spcBef>
            </a:pPr>
            <a:r>
              <a:rPr sz="14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Spatial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3" name="object 2">
            <a:extLst>
              <a:ext uri="{FF2B5EF4-FFF2-40B4-BE49-F238E27FC236}">
                <a16:creationId xmlns:a16="http://schemas.microsoft.com/office/drawing/2014/main" id="{6A4C1911-FDF5-1E49-AE1A-6BF96009983B}"/>
              </a:ext>
            </a:extLst>
          </p:cNvPr>
          <p:cNvSpPr txBox="1"/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lang="en-US" sz="3600" b="0" spc="-45" dirty="0">
                <a:latin typeface="Calibri Light"/>
                <a:cs typeface="Calibri Light"/>
              </a:rPr>
              <a:t>SPATIAL SEGMENTATION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50640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209800" y="1905000"/>
            <a:ext cx="4514092" cy="27930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76828" y="4358640"/>
            <a:ext cx="316991" cy="658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69791" y="4496561"/>
            <a:ext cx="120650" cy="457834"/>
          </a:xfrm>
          <a:custGeom>
            <a:avLst/>
            <a:gdLst/>
            <a:ahLst/>
            <a:cxnLst/>
            <a:rect l="l" t="t" r="r" b="b"/>
            <a:pathLst>
              <a:path w="120650" h="457835">
                <a:moveTo>
                  <a:pt x="62761" y="51332"/>
                </a:moveTo>
                <a:lnTo>
                  <a:pt x="48716" y="72762"/>
                </a:lnTo>
                <a:lnTo>
                  <a:pt x="28956" y="456564"/>
                </a:lnTo>
                <a:lnTo>
                  <a:pt x="54863" y="457835"/>
                </a:lnTo>
                <a:lnTo>
                  <a:pt x="74514" y="74079"/>
                </a:lnTo>
                <a:lnTo>
                  <a:pt x="62761" y="51332"/>
                </a:lnTo>
                <a:close/>
              </a:path>
              <a:path w="120650" h="457835">
                <a:moveTo>
                  <a:pt x="78263" y="24892"/>
                </a:moveTo>
                <a:lnTo>
                  <a:pt x="51181" y="24892"/>
                </a:lnTo>
                <a:lnTo>
                  <a:pt x="76962" y="26288"/>
                </a:lnTo>
                <a:lnTo>
                  <a:pt x="74514" y="74079"/>
                </a:lnTo>
                <a:lnTo>
                  <a:pt x="93853" y="111506"/>
                </a:lnTo>
                <a:lnTo>
                  <a:pt x="97155" y="117856"/>
                </a:lnTo>
                <a:lnTo>
                  <a:pt x="104902" y="120395"/>
                </a:lnTo>
                <a:lnTo>
                  <a:pt x="117602" y="113792"/>
                </a:lnTo>
                <a:lnTo>
                  <a:pt x="120142" y="105918"/>
                </a:lnTo>
                <a:lnTo>
                  <a:pt x="116840" y="99568"/>
                </a:lnTo>
                <a:lnTo>
                  <a:pt x="78263" y="24892"/>
                </a:lnTo>
                <a:close/>
              </a:path>
              <a:path w="120650" h="457835">
                <a:moveTo>
                  <a:pt x="65405" y="0"/>
                </a:moveTo>
                <a:lnTo>
                  <a:pt x="3937" y="93852"/>
                </a:lnTo>
                <a:lnTo>
                  <a:pt x="0" y="99821"/>
                </a:lnTo>
                <a:lnTo>
                  <a:pt x="1778" y="107823"/>
                </a:lnTo>
                <a:lnTo>
                  <a:pt x="13716" y="115696"/>
                </a:lnTo>
                <a:lnTo>
                  <a:pt x="21717" y="114045"/>
                </a:lnTo>
                <a:lnTo>
                  <a:pt x="25737" y="107823"/>
                </a:lnTo>
                <a:lnTo>
                  <a:pt x="48716" y="72762"/>
                </a:lnTo>
                <a:lnTo>
                  <a:pt x="51181" y="24892"/>
                </a:lnTo>
                <a:lnTo>
                  <a:pt x="78263" y="24892"/>
                </a:lnTo>
                <a:lnTo>
                  <a:pt x="65405" y="0"/>
                </a:lnTo>
                <a:close/>
              </a:path>
              <a:path w="120650" h="457835">
                <a:moveTo>
                  <a:pt x="76688" y="31623"/>
                </a:moveTo>
                <a:lnTo>
                  <a:pt x="52578" y="31623"/>
                </a:lnTo>
                <a:lnTo>
                  <a:pt x="74930" y="32765"/>
                </a:lnTo>
                <a:lnTo>
                  <a:pt x="62761" y="51332"/>
                </a:lnTo>
                <a:lnTo>
                  <a:pt x="74514" y="74079"/>
                </a:lnTo>
                <a:lnTo>
                  <a:pt x="76688" y="31623"/>
                </a:lnTo>
                <a:close/>
              </a:path>
              <a:path w="120650" h="457835">
                <a:moveTo>
                  <a:pt x="51181" y="24892"/>
                </a:moveTo>
                <a:lnTo>
                  <a:pt x="48716" y="72762"/>
                </a:lnTo>
                <a:lnTo>
                  <a:pt x="62761" y="51332"/>
                </a:lnTo>
                <a:lnTo>
                  <a:pt x="52578" y="31623"/>
                </a:lnTo>
                <a:lnTo>
                  <a:pt x="76688" y="31623"/>
                </a:lnTo>
                <a:lnTo>
                  <a:pt x="76962" y="26288"/>
                </a:lnTo>
                <a:lnTo>
                  <a:pt x="51181" y="24892"/>
                </a:lnTo>
                <a:close/>
              </a:path>
              <a:path w="120650" h="457835">
                <a:moveTo>
                  <a:pt x="52578" y="31623"/>
                </a:moveTo>
                <a:lnTo>
                  <a:pt x="62761" y="51332"/>
                </a:lnTo>
                <a:lnTo>
                  <a:pt x="74930" y="32765"/>
                </a:lnTo>
                <a:lnTo>
                  <a:pt x="52578" y="31623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127375" y="4929759"/>
            <a:ext cx="1155065" cy="659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055" marR="5080" indent="-46990">
              <a:lnSpc>
                <a:spcPct val="115399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“Der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25" dirty="0">
                <a:latin typeface="Calibri"/>
                <a:cs typeface="Calibri"/>
              </a:rPr>
              <a:t>v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iv</a:t>
            </a:r>
            <a:r>
              <a:rPr sz="1800" dirty="0">
                <a:latin typeface="Calibri"/>
                <a:cs typeface="Calibri"/>
              </a:rPr>
              <a:t>e”  </a:t>
            </a:r>
            <a:r>
              <a:rPr sz="1800" spc="-10" dirty="0">
                <a:latin typeface="Calibri"/>
                <a:cs typeface="Calibri"/>
              </a:rPr>
              <a:t>“Formula”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340" y="5894628"/>
            <a:ext cx="34810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5" dirty="0">
                <a:latin typeface="Calibri"/>
                <a:cs typeface="Calibri"/>
              </a:rPr>
              <a:t>Manual/Automatic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77200" y="2743200"/>
            <a:ext cx="914400" cy="1234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142858" y="2918841"/>
            <a:ext cx="81470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Calibri"/>
                <a:cs typeface="Calibri"/>
              </a:rPr>
              <a:t>KEYWORDS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3FC8254-5675-CF43-9329-7ECA1C1843F0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r>
              <a:rPr lang="en-ID" kern="0" spc="-20" dirty="0"/>
              <a:t>Keywords</a:t>
            </a:r>
            <a:endParaRPr lang="en-ID" kern="0" dirty="0"/>
          </a:p>
        </p:txBody>
      </p:sp>
    </p:spTree>
    <p:extLst>
      <p:ext uri="{BB962C8B-B14F-4D97-AF65-F5344CB8AC3E}">
        <p14:creationId xmlns:p14="http://schemas.microsoft.com/office/powerpoint/2010/main" val="1141409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marL="720090" marR="1711960">
              <a:lnSpc>
                <a:spcPts val="3890"/>
              </a:lnSpc>
              <a:spcBef>
                <a:spcPts val="1155"/>
              </a:spcBef>
            </a:pPr>
            <a:r>
              <a:rPr spc="-229" dirty="0"/>
              <a:t>Real </a:t>
            </a:r>
            <a:r>
              <a:rPr spc="-210" dirty="0"/>
              <a:t>Research: </a:t>
            </a:r>
            <a:r>
              <a:rPr spc="-170" dirty="0"/>
              <a:t>Content-Based</a:t>
            </a:r>
            <a:r>
              <a:rPr spc="-409" dirty="0"/>
              <a:t> </a:t>
            </a:r>
            <a:r>
              <a:rPr spc="-165" dirty="0"/>
              <a:t>Image  </a:t>
            </a:r>
            <a:r>
              <a:rPr spc="-225" dirty="0"/>
              <a:t>Retrieval </a:t>
            </a:r>
            <a:r>
              <a:rPr spc="-190" dirty="0"/>
              <a:t>for </a:t>
            </a:r>
            <a:r>
              <a:rPr spc="-215" dirty="0"/>
              <a:t>Batik</a:t>
            </a:r>
            <a:r>
              <a:rPr spc="-420" dirty="0"/>
              <a:t> </a:t>
            </a:r>
            <a:r>
              <a:rPr spc="-200" dirty="0"/>
              <a:t>Patterns</a:t>
            </a:r>
          </a:p>
        </p:txBody>
      </p:sp>
      <p:sp>
        <p:nvSpPr>
          <p:cNvPr id="3" name="object 3"/>
          <p:cNvSpPr/>
          <p:nvPr/>
        </p:nvSpPr>
        <p:spPr>
          <a:xfrm>
            <a:off x="629412" y="1872995"/>
            <a:ext cx="8106673" cy="43432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77200" y="2743200"/>
            <a:ext cx="914400" cy="1234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42858" y="2918841"/>
            <a:ext cx="81470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Calibri"/>
                <a:cs typeface="Calibri"/>
              </a:rPr>
              <a:t>KEYWORDS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71600" y="1600200"/>
            <a:ext cx="1990344" cy="1028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6600" y="1600200"/>
            <a:ext cx="999744" cy="1028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65122" y="2628900"/>
            <a:ext cx="3850004" cy="366395"/>
          </a:xfrm>
          <a:custGeom>
            <a:avLst/>
            <a:gdLst/>
            <a:ahLst/>
            <a:cxnLst/>
            <a:rect l="l" t="t" r="r" b="b"/>
            <a:pathLst>
              <a:path w="3850004" h="366394">
                <a:moveTo>
                  <a:pt x="3824514" y="314325"/>
                </a:moveTo>
                <a:lnTo>
                  <a:pt x="3754628" y="355091"/>
                </a:lnTo>
                <a:lnTo>
                  <a:pt x="3753612" y="358901"/>
                </a:lnTo>
                <a:lnTo>
                  <a:pt x="3757167" y="364998"/>
                </a:lnTo>
                <a:lnTo>
                  <a:pt x="3761104" y="366013"/>
                </a:lnTo>
                <a:lnTo>
                  <a:pt x="3838860" y="320675"/>
                </a:lnTo>
                <a:lnTo>
                  <a:pt x="3837178" y="320675"/>
                </a:lnTo>
                <a:lnTo>
                  <a:pt x="3837178" y="319786"/>
                </a:lnTo>
                <a:lnTo>
                  <a:pt x="3833876" y="319786"/>
                </a:lnTo>
                <a:lnTo>
                  <a:pt x="3824514" y="314325"/>
                </a:lnTo>
                <a:close/>
              </a:path>
              <a:path w="3850004" h="366394">
                <a:moveTo>
                  <a:pt x="12700" y="0"/>
                </a:moveTo>
                <a:lnTo>
                  <a:pt x="0" y="0"/>
                </a:lnTo>
                <a:lnTo>
                  <a:pt x="0" y="317880"/>
                </a:lnTo>
                <a:lnTo>
                  <a:pt x="2793" y="320675"/>
                </a:lnTo>
                <a:lnTo>
                  <a:pt x="3813628" y="320675"/>
                </a:lnTo>
                <a:lnTo>
                  <a:pt x="3824514" y="314325"/>
                </a:lnTo>
                <a:lnTo>
                  <a:pt x="12700" y="314325"/>
                </a:lnTo>
                <a:lnTo>
                  <a:pt x="6350" y="307975"/>
                </a:lnTo>
                <a:lnTo>
                  <a:pt x="12700" y="307975"/>
                </a:lnTo>
                <a:lnTo>
                  <a:pt x="12700" y="0"/>
                </a:lnTo>
                <a:close/>
              </a:path>
              <a:path w="3850004" h="366394">
                <a:moveTo>
                  <a:pt x="3838860" y="307975"/>
                </a:moveTo>
                <a:lnTo>
                  <a:pt x="3837178" y="307975"/>
                </a:lnTo>
                <a:lnTo>
                  <a:pt x="3837178" y="320675"/>
                </a:lnTo>
                <a:lnTo>
                  <a:pt x="3838860" y="320675"/>
                </a:lnTo>
                <a:lnTo>
                  <a:pt x="3849751" y="314325"/>
                </a:lnTo>
                <a:lnTo>
                  <a:pt x="3838860" y="307975"/>
                </a:lnTo>
                <a:close/>
              </a:path>
              <a:path w="3850004" h="366394">
                <a:moveTo>
                  <a:pt x="3833876" y="308863"/>
                </a:moveTo>
                <a:lnTo>
                  <a:pt x="3824514" y="314325"/>
                </a:lnTo>
                <a:lnTo>
                  <a:pt x="3833876" y="319786"/>
                </a:lnTo>
                <a:lnTo>
                  <a:pt x="3833876" y="308863"/>
                </a:lnTo>
                <a:close/>
              </a:path>
              <a:path w="3850004" h="366394">
                <a:moveTo>
                  <a:pt x="3837178" y="308863"/>
                </a:moveTo>
                <a:lnTo>
                  <a:pt x="3833876" y="308863"/>
                </a:lnTo>
                <a:lnTo>
                  <a:pt x="3833876" y="319786"/>
                </a:lnTo>
                <a:lnTo>
                  <a:pt x="3837178" y="319786"/>
                </a:lnTo>
                <a:lnTo>
                  <a:pt x="3837178" y="308863"/>
                </a:lnTo>
                <a:close/>
              </a:path>
              <a:path w="3850004" h="366394">
                <a:moveTo>
                  <a:pt x="12700" y="307975"/>
                </a:moveTo>
                <a:lnTo>
                  <a:pt x="6350" y="307975"/>
                </a:lnTo>
                <a:lnTo>
                  <a:pt x="12700" y="314325"/>
                </a:lnTo>
                <a:lnTo>
                  <a:pt x="12700" y="307975"/>
                </a:lnTo>
                <a:close/>
              </a:path>
              <a:path w="3850004" h="366394">
                <a:moveTo>
                  <a:pt x="3813628" y="307975"/>
                </a:moveTo>
                <a:lnTo>
                  <a:pt x="12700" y="307975"/>
                </a:lnTo>
                <a:lnTo>
                  <a:pt x="12700" y="314325"/>
                </a:lnTo>
                <a:lnTo>
                  <a:pt x="3824514" y="314325"/>
                </a:lnTo>
                <a:lnTo>
                  <a:pt x="3813628" y="307975"/>
                </a:lnTo>
                <a:close/>
              </a:path>
              <a:path w="3850004" h="366394">
                <a:moveTo>
                  <a:pt x="3761104" y="262636"/>
                </a:moveTo>
                <a:lnTo>
                  <a:pt x="3757167" y="263651"/>
                </a:lnTo>
                <a:lnTo>
                  <a:pt x="3753612" y="269748"/>
                </a:lnTo>
                <a:lnTo>
                  <a:pt x="3754628" y="273558"/>
                </a:lnTo>
                <a:lnTo>
                  <a:pt x="3824514" y="314325"/>
                </a:lnTo>
                <a:lnTo>
                  <a:pt x="3833876" y="308863"/>
                </a:lnTo>
                <a:lnTo>
                  <a:pt x="3837178" y="308863"/>
                </a:lnTo>
                <a:lnTo>
                  <a:pt x="3837178" y="307975"/>
                </a:lnTo>
                <a:lnTo>
                  <a:pt x="3838860" y="307975"/>
                </a:lnTo>
                <a:lnTo>
                  <a:pt x="3761104" y="262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55722" y="2628900"/>
            <a:ext cx="2859405" cy="366395"/>
          </a:xfrm>
          <a:custGeom>
            <a:avLst/>
            <a:gdLst/>
            <a:ahLst/>
            <a:cxnLst/>
            <a:rect l="l" t="t" r="r" b="b"/>
            <a:pathLst>
              <a:path w="2859404" h="366394">
                <a:moveTo>
                  <a:pt x="2833914" y="314325"/>
                </a:moveTo>
                <a:lnTo>
                  <a:pt x="2764028" y="355091"/>
                </a:lnTo>
                <a:lnTo>
                  <a:pt x="2763012" y="358901"/>
                </a:lnTo>
                <a:lnTo>
                  <a:pt x="2766567" y="364998"/>
                </a:lnTo>
                <a:lnTo>
                  <a:pt x="2770504" y="366013"/>
                </a:lnTo>
                <a:lnTo>
                  <a:pt x="2848260" y="320675"/>
                </a:lnTo>
                <a:lnTo>
                  <a:pt x="2846578" y="320675"/>
                </a:lnTo>
                <a:lnTo>
                  <a:pt x="2846578" y="319786"/>
                </a:lnTo>
                <a:lnTo>
                  <a:pt x="2843276" y="319786"/>
                </a:lnTo>
                <a:lnTo>
                  <a:pt x="2833914" y="314325"/>
                </a:lnTo>
                <a:close/>
              </a:path>
              <a:path w="2859404" h="366394">
                <a:moveTo>
                  <a:pt x="12700" y="0"/>
                </a:moveTo>
                <a:lnTo>
                  <a:pt x="0" y="0"/>
                </a:lnTo>
                <a:lnTo>
                  <a:pt x="0" y="317880"/>
                </a:lnTo>
                <a:lnTo>
                  <a:pt x="2793" y="320675"/>
                </a:lnTo>
                <a:lnTo>
                  <a:pt x="2823028" y="320675"/>
                </a:lnTo>
                <a:lnTo>
                  <a:pt x="2833914" y="314325"/>
                </a:lnTo>
                <a:lnTo>
                  <a:pt x="12700" y="314325"/>
                </a:lnTo>
                <a:lnTo>
                  <a:pt x="6350" y="307975"/>
                </a:lnTo>
                <a:lnTo>
                  <a:pt x="12700" y="307975"/>
                </a:lnTo>
                <a:lnTo>
                  <a:pt x="12700" y="0"/>
                </a:lnTo>
                <a:close/>
              </a:path>
              <a:path w="2859404" h="366394">
                <a:moveTo>
                  <a:pt x="2848260" y="307975"/>
                </a:moveTo>
                <a:lnTo>
                  <a:pt x="2846578" y="307975"/>
                </a:lnTo>
                <a:lnTo>
                  <a:pt x="2846578" y="320675"/>
                </a:lnTo>
                <a:lnTo>
                  <a:pt x="2848260" y="320675"/>
                </a:lnTo>
                <a:lnTo>
                  <a:pt x="2859151" y="314325"/>
                </a:lnTo>
                <a:lnTo>
                  <a:pt x="2848260" y="307975"/>
                </a:lnTo>
                <a:close/>
              </a:path>
              <a:path w="2859404" h="366394">
                <a:moveTo>
                  <a:pt x="2843276" y="308863"/>
                </a:moveTo>
                <a:lnTo>
                  <a:pt x="2833914" y="314325"/>
                </a:lnTo>
                <a:lnTo>
                  <a:pt x="2843276" y="319786"/>
                </a:lnTo>
                <a:lnTo>
                  <a:pt x="2843276" y="308863"/>
                </a:lnTo>
                <a:close/>
              </a:path>
              <a:path w="2859404" h="366394">
                <a:moveTo>
                  <a:pt x="2846578" y="308863"/>
                </a:moveTo>
                <a:lnTo>
                  <a:pt x="2843276" y="308863"/>
                </a:lnTo>
                <a:lnTo>
                  <a:pt x="2843276" y="319786"/>
                </a:lnTo>
                <a:lnTo>
                  <a:pt x="2846578" y="319786"/>
                </a:lnTo>
                <a:lnTo>
                  <a:pt x="2846578" y="308863"/>
                </a:lnTo>
                <a:close/>
              </a:path>
              <a:path w="2859404" h="366394">
                <a:moveTo>
                  <a:pt x="12700" y="307975"/>
                </a:moveTo>
                <a:lnTo>
                  <a:pt x="6350" y="307975"/>
                </a:lnTo>
                <a:lnTo>
                  <a:pt x="12700" y="314325"/>
                </a:lnTo>
                <a:lnTo>
                  <a:pt x="12700" y="307975"/>
                </a:lnTo>
                <a:close/>
              </a:path>
              <a:path w="2859404" h="366394">
                <a:moveTo>
                  <a:pt x="2823028" y="307975"/>
                </a:moveTo>
                <a:lnTo>
                  <a:pt x="12700" y="307975"/>
                </a:lnTo>
                <a:lnTo>
                  <a:pt x="12700" y="314325"/>
                </a:lnTo>
                <a:lnTo>
                  <a:pt x="2833914" y="314325"/>
                </a:lnTo>
                <a:lnTo>
                  <a:pt x="2823028" y="307975"/>
                </a:lnTo>
                <a:close/>
              </a:path>
              <a:path w="2859404" h="366394">
                <a:moveTo>
                  <a:pt x="2770504" y="262636"/>
                </a:moveTo>
                <a:lnTo>
                  <a:pt x="2766567" y="263651"/>
                </a:lnTo>
                <a:lnTo>
                  <a:pt x="2763012" y="269748"/>
                </a:lnTo>
                <a:lnTo>
                  <a:pt x="2764028" y="273558"/>
                </a:lnTo>
                <a:lnTo>
                  <a:pt x="2833914" y="314325"/>
                </a:lnTo>
                <a:lnTo>
                  <a:pt x="2843276" y="308863"/>
                </a:lnTo>
                <a:lnTo>
                  <a:pt x="2846578" y="308863"/>
                </a:lnTo>
                <a:lnTo>
                  <a:pt x="2846578" y="307975"/>
                </a:lnTo>
                <a:lnTo>
                  <a:pt x="2848260" y="307975"/>
                </a:lnTo>
                <a:lnTo>
                  <a:pt x="2770504" y="262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70121" y="2628900"/>
            <a:ext cx="1945005" cy="366395"/>
          </a:xfrm>
          <a:custGeom>
            <a:avLst/>
            <a:gdLst/>
            <a:ahLst/>
            <a:cxnLst/>
            <a:rect l="l" t="t" r="r" b="b"/>
            <a:pathLst>
              <a:path w="1945004" h="366394">
                <a:moveTo>
                  <a:pt x="1919514" y="314325"/>
                </a:moveTo>
                <a:lnTo>
                  <a:pt x="1849627" y="355091"/>
                </a:lnTo>
                <a:lnTo>
                  <a:pt x="1848612" y="358901"/>
                </a:lnTo>
                <a:lnTo>
                  <a:pt x="1852167" y="364998"/>
                </a:lnTo>
                <a:lnTo>
                  <a:pt x="1856104" y="366013"/>
                </a:lnTo>
                <a:lnTo>
                  <a:pt x="1933860" y="320675"/>
                </a:lnTo>
                <a:lnTo>
                  <a:pt x="1932177" y="320675"/>
                </a:lnTo>
                <a:lnTo>
                  <a:pt x="1932177" y="319786"/>
                </a:lnTo>
                <a:lnTo>
                  <a:pt x="1928876" y="319786"/>
                </a:lnTo>
                <a:lnTo>
                  <a:pt x="1919514" y="314325"/>
                </a:lnTo>
                <a:close/>
              </a:path>
              <a:path w="1945004" h="366394">
                <a:moveTo>
                  <a:pt x="12700" y="0"/>
                </a:moveTo>
                <a:lnTo>
                  <a:pt x="0" y="0"/>
                </a:lnTo>
                <a:lnTo>
                  <a:pt x="0" y="317880"/>
                </a:lnTo>
                <a:lnTo>
                  <a:pt x="2793" y="320675"/>
                </a:lnTo>
                <a:lnTo>
                  <a:pt x="1908628" y="320675"/>
                </a:lnTo>
                <a:lnTo>
                  <a:pt x="1919514" y="314325"/>
                </a:lnTo>
                <a:lnTo>
                  <a:pt x="12700" y="314325"/>
                </a:lnTo>
                <a:lnTo>
                  <a:pt x="6350" y="307975"/>
                </a:lnTo>
                <a:lnTo>
                  <a:pt x="12700" y="307975"/>
                </a:lnTo>
                <a:lnTo>
                  <a:pt x="12700" y="0"/>
                </a:lnTo>
                <a:close/>
              </a:path>
              <a:path w="1945004" h="366394">
                <a:moveTo>
                  <a:pt x="1933860" y="307975"/>
                </a:moveTo>
                <a:lnTo>
                  <a:pt x="1932177" y="307975"/>
                </a:lnTo>
                <a:lnTo>
                  <a:pt x="1932177" y="320675"/>
                </a:lnTo>
                <a:lnTo>
                  <a:pt x="1933860" y="320675"/>
                </a:lnTo>
                <a:lnTo>
                  <a:pt x="1944751" y="314325"/>
                </a:lnTo>
                <a:lnTo>
                  <a:pt x="1933860" y="307975"/>
                </a:lnTo>
                <a:close/>
              </a:path>
              <a:path w="1945004" h="366394">
                <a:moveTo>
                  <a:pt x="1928876" y="308863"/>
                </a:moveTo>
                <a:lnTo>
                  <a:pt x="1919514" y="314325"/>
                </a:lnTo>
                <a:lnTo>
                  <a:pt x="1928876" y="319786"/>
                </a:lnTo>
                <a:lnTo>
                  <a:pt x="1928876" y="308863"/>
                </a:lnTo>
                <a:close/>
              </a:path>
              <a:path w="1945004" h="366394">
                <a:moveTo>
                  <a:pt x="1932177" y="308863"/>
                </a:moveTo>
                <a:lnTo>
                  <a:pt x="1928876" y="308863"/>
                </a:lnTo>
                <a:lnTo>
                  <a:pt x="1928876" y="319786"/>
                </a:lnTo>
                <a:lnTo>
                  <a:pt x="1932177" y="319786"/>
                </a:lnTo>
                <a:lnTo>
                  <a:pt x="1932177" y="308863"/>
                </a:lnTo>
                <a:close/>
              </a:path>
              <a:path w="1945004" h="366394">
                <a:moveTo>
                  <a:pt x="12700" y="307975"/>
                </a:moveTo>
                <a:lnTo>
                  <a:pt x="6350" y="307975"/>
                </a:lnTo>
                <a:lnTo>
                  <a:pt x="12700" y="314325"/>
                </a:lnTo>
                <a:lnTo>
                  <a:pt x="12700" y="307975"/>
                </a:lnTo>
                <a:close/>
              </a:path>
              <a:path w="1945004" h="366394">
                <a:moveTo>
                  <a:pt x="1908628" y="307975"/>
                </a:moveTo>
                <a:lnTo>
                  <a:pt x="12700" y="307975"/>
                </a:lnTo>
                <a:lnTo>
                  <a:pt x="12700" y="314325"/>
                </a:lnTo>
                <a:lnTo>
                  <a:pt x="1919514" y="314325"/>
                </a:lnTo>
                <a:lnTo>
                  <a:pt x="1908628" y="307975"/>
                </a:lnTo>
                <a:close/>
              </a:path>
              <a:path w="1945004" h="366394">
                <a:moveTo>
                  <a:pt x="1856104" y="262636"/>
                </a:moveTo>
                <a:lnTo>
                  <a:pt x="1852167" y="263651"/>
                </a:lnTo>
                <a:lnTo>
                  <a:pt x="1848612" y="269748"/>
                </a:lnTo>
                <a:lnTo>
                  <a:pt x="1849627" y="273558"/>
                </a:lnTo>
                <a:lnTo>
                  <a:pt x="1919514" y="314325"/>
                </a:lnTo>
                <a:lnTo>
                  <a:pt x="1928876" y="308863"/>
                </a:lnTo>
                <a:lnTo>
                  <a:pt x="1932177" y="308863"/>
                </a:lnTo>
                <a:lnTo>
                  <a:pt x="1932177" y="307975"/>
                </a:lnTo>
                <a:lnTo>
                  <a:pt x="1933860" y="307975"/>
                </a:lnTo>
                <a:lnTo>
                  <a:pt x="1856104" y="2626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38854" y="2781372"/>
            <a:ext cx="1362401" cy="34355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38881" y="3124200"/>
            <a:ext cx="1362701" cy="1514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279775" y="3219069"/>
            <a:ext cx="830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sifier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38800" y="2667000"/>
            <a:ext cx="1676400" cy="21122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77102" y="2850591"/>
            <a:ext cx="49657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dirty="0">
                <a:latin typeface="Calibri"/>
                <a:cs typeface="Calibri"/>
              </a:rPr>
              <a:t>?</a:t>
            </a:r>
            <a:endParaRPr sz="8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39" y="4778197"/>
            <a:ext cx="8333105" cy="203009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812800" marR="269240" indent="-342900">
              <a:lnSpc>
                <a:spcPts val="3460"/>
              </a:lnSpc>
              <a:spcBef>
                <a:spcPts val="535"/>
              </a:spcBef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3200" dirty="0">
                <a:latin typeface="Calibri"/>
                <a:cs typeface="Calibri"/>
              </a:rPr>
              <a:t>No </a:t>
            </a:r>
            <a:r>
              <a:rPr sz="3200" spc="-15" dirty="0">
                <a:latin typeface="Calibri"/>
                <a:cs typeface="Calibri"/>
              </a:rPr>
              <a:t>universal </a:t>
            </a:r>
            <a:r>
              <a:rPr sz="3200" spc="-5" dirty="0">
                <a:latin typeface="Calibri"/>
                <a:cs typeface="Calibri"/>
              </a:rPr>
              <a:t>applicable </a:t>
            </a:r>
            <a:r>
              <a:rPr sz="3200" spc="-10" dirty="0">
                <a:latin typeface="Calibri"/>
                <a:cs typeface="Calibri"/>
              </a:rPr>
              <a:t>predefined </a:t>
            </a:r>
            <a:r>
              <a:rPr sz="3200" spc="-30" dirty="0">
                <a:latin typeface="Calibri"/>
                <a:cs typeface="Calibri"/>
              </a:rPr>
              <a:t>keyword  </a:t>
            </a:r>
            <a:r>
              <a:rPr sz="3200" dirty="0">
                <a:latin typeface="Calibri"/>
                <a:cs typeface="Calibri"/>
              </a:rPr>
              <a:t>model </a:t>
            </a:r>
            <a:r>
              <a:rPr sz="3200" spc="-5" dirty="0">
                <a:latin typeface="Calibri"/>
                <a:cs typeface="Calibri"/>
              </a:rPr>
              <a:t>that </a:t>
            </a:r>
            <a:r>
              <a:rPr sz="3200" spc="-10" dirty="0">
                <a:latin typeface="Calibri"/>
                <a:cs typeface="Calibri"/>
              </a:rPr>
              <a:t>can </a:t>
            </a:r>
            <a:r>
              <a:rPr sz="3200" spc="-5" dirty="0">
                <a:latin typeface="Calibri"/>
                <a:cs typeface="Calibri"/>
              </a:rPr>
              <a:t>be </a:t>
            </a:r>
            <a:r>
              <a:rPr sz="3200" dirty="0">
                <a:latin typeface="Calibri"/>
                <a:cs typeface="Calibri"/>
              </a:rPr>
              <a:t>applied </a:t>
            </a:r>
            <a:r>
              <a:rPr sz="3200" spc="-20" dirty="0">
                <a:latin typeface="Calibri"/>
                <a:cs typeface="Calibri"/>
              </a:rPr>
              <a:t>to </a:t>
            </a:r>
            <a:r>
              <a:rPr sz="3200" dirty="0">
                <a:latin typeface="Calibri"/>
                <a:cs typeface="Calibri"/>
              </a:rPr>
              <a:t>all videos</a:t>
            </a:r>
            <a:r>
              <a:rPr sz="3200" spc="6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*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95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600" spc="-5" dirty="0">
                <a:latin typeface="Calibri"/>
                <a:cs typeface="Calibri"/>
              </a:rPr>
              <a:t>C. </a:t>
            </a:r>
            <a:r>
              <a:rPr sz="1600" dirty="0">
                <a:latin typeface="Calibri"/>
                <a:cs typeface="Calibri"/>
              </a:rPr>
              <a:t>A. </a:t>
            </a:r>
            <a:r>
              <a:rPr sz="1600" spc="-85" dirty="0">
                <a:latin typeface="Calibri"/>
                <a:cs typeface="Calibri"/>
              </a:rPr>
              <a:t>F. </a:t>
            </a:r>
            <a:r>
              <a:rPr sz="1600" spc="-105" dirty="0">
                <a:latin typeface="Calibri"/>
                <a:cs typeface="Calibri"/>
              </a:rPr>
              <a:t>P. </a:t>
            </a:r>
            <a:r>
              <a:rPr sz="1600" spc="-5" dirty="0">
                <a:latin typeface="Calibri"/>
                <a:cs typeface="Calibri"/>
              </a:rPr>
              <a:t>Filho and C. </a:t>
            </a:r>
            <a:r>
              <a:rPr sz="1600" dirty="0">
                <a:latin typeface="Calibri"/>
                <a:cs typeface="Calibri"/>
              </a:rPr>
              <a:t>A. </a:t>
            </a:r>
            <a:r>
              <a:rPr sz="1600" spc="-5" dirty="0">
                <a:latin typeface="Calibri"/>
                <a:cs typeface="Calibri"/>
              </a:rPr>
              <a:t>S. </a:t>
            </a:r>
            <a:r>
              <a:rPr sz="1600" spc="-10" dirty="0">
                <a:latin typeface="Calibri"/>
                <a:cs typeface="Calibri"/>
              </a:rPr>
              <a:t>Santos. </a:t>
            </a:r>
            <a:r>
              <a:rPr sz="1600" i="1" spc="-5" dirty="0">
                <a:latin typeface="Calibri"/>
                <a:cs typeface="Calibri"/>
              </a:rPr>
              <a:t>“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New Approach </a:t>
            </a:r>
            <a:r>
              <a:rPr sz="1600" spc="-15" dirty="0">
                <a:latin typeface="Calibri"/>
                <a:cs typeface="Calibri"/>
              </a:rPr>
              <a:t>for </a:t>
            </a:r>
            <a:r>
              <a:rPr sz="1600" spc="-10" dirty="0">
                <a:latin typeface="Calibri"/>
                <a:cs typeface="Calibri"/>
              </a:rPr>
              <a:t>Video Indexing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spc="-15" dirty="0">
                <a:latin typeface="Calibri"/>
                <a:cs typeface="Calibri"/>
              </a:rPr>
              <a:t>Retrieval </a:t>
            </a:r>
            <a:r>
              <a:rPr sz="1600" spc="-5" dirty="0">
                <a:latin typeface="Calibri"/>
                <a:cs typeface="Calibri"/>
              </a:rPr>
              <a:t>Based on Visual  </a:t>
            </a:r>
            <a:r>
              <a:rPr sz="1600" spc="-15" dirty="0">
                <a:latin typeface="Calibri"/>
                <a:cs typeface="Calibri"/>
              </a:rPr>
              <a:t>Features” </a:t>
            </a:r>
            <a:r>
              <a:rPr sz="1600" spc="-5" dirty="0">
                <a:latin typeface="Calibri"/>
                <a:cs typeface="Calibri"/>
              </a:rPr>
              <a:t>in the </a:t>
            </a:r>
            <a:r>
              <a:rPr sz="1600" i="1" spc="-5" dirty="0">
                <a:latin typeface="Calibri"/>
                <a:cs typeface="Calibri"/>
              </a:rPr>
              <a:t>Journal of </a:t>
            </a:r>
            <a:r>
              <a:rPr sz="1600" i="1" spc="-10" dirty="0">
                <a:latin typeface="Calibri"/>
                <a:cs typeface="Calibri"/>
              </a:rPr>
              <a:t>Information and </a:t>
            </a:r>
            <a:r>
              <a:rPr sz="1600" i="1" spc="-15" dirty="0">
                <a:latin typeface="Calibri"/>
                <a:cs typeface="Calibri"/>
              </a:rPr>
              <a:t>Data </a:t>
            </a:r>
            <a:r>
              <a:rPr sz="1600" i="1" spc="-10" dirty="0">
                <a:latin typeface="Calibri"/>
                <a:cs typeface="Calibri"/>
              </a:rPr>
              <a:t>Management, </a:t>
            </a:r>
            <a:r>
              <a:rPr sz="1600" spc="-20" dirty="0">
                <a:latin typeface="Calibri"/>
                <a:cs typeface="Calibri"/>
              </a:rPr>
              <a:t>Vol.1 </a:t>
            </a:r>
            <a:r>
              <a:rPr sz="1600" spc="-5" dirty="0">
                <a:latin typeface="Calibri"/>
                <a:cs typeface="Calibri"/>
              </a:rPr>
              <a:t>No. 2 </a:t>
            </a:r>
            <a:r>
              <a:rPr sz="1600" spc="-10" dirty="0">
                <a:latin typeface="Calibri"/>
                <a:cs typeface="Calibri"/>
              </a:rPr>
              <a:t>June 2010,</a:t>
            </a:r>
            <a:r>
              <a:rPr sz="1600" spc="7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pp 293-308.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2FE2A49F-FD9F-0540-80CA-91CA36EB6E3C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r>
              <a:rPr lang="en-ID" kern="0" spc="-20" dirty="0"/>
              <a:t>Predefined Keywords</a:t>
            </a:r>
            <a:endParaRPr lang="en-ID" kern="0" dirty="0"/>
          </a:p>
        </p:txBody>
      </p:sp>
    </p:spTree>
    <p:extLst>
      <p:ext uri="{BB962C8B-B14F-4D97-AF65-F5344CB8AC3E}">
        <p14:creationId xmlns:p14="http://schemas.microsoft.com/office/powerpoint/2010/main" val="21944638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5940" y="1511020"/>
            <a:ext cx="3532504" cy="119634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Speech</a:t>
            </a:r>
            <a:r>
              <a:rPr sz="3200" spc="-5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recognition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80" dirty="0">
                <a:latin typeface="Calibri"/>
                <a:cs typeface="Calibri"/>
              </a:rPr>
              <a:t>Text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recognition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0600" y="3528059"/>
            <a:ext cx="3429000" cy="2567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0" y="3486911"/>
            <a:ext cx="3429000" cy="2570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77200" y="2743200"/>
            <a:ext cx="914400" cy="1234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142858" y="2918841"/>
            <a:ext cx="81470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Calibri"/>
                <a:cs typeface="Calibri"/>
              </a:rPr>
              <a:t>KEYWORDS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2D445371-9DF2-9F43-9A3D-BF60993FE467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r>
              <a:rPr lang="en-ID" kern="0" spc="-20" dirty="0"/>
              <a:t>Extracted Keywords</a:t>
            </a:r>
            <a:endParaRPr lang="en-ID" kern="0" dirty="0"/>
          </a:p>
        </p:txBody>
      </p:sp>
    </p:spTree>
    <p:extLst>
      <p:ext uri="{BB962C8B-B14F-4D97-AF65-F5344CB8AC3E}">
        <p14:creationId xmlns:p14="http://schemas.microsoft.com/office/powerpoint/2010/main" val="19153999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28609" y="4138422"/>
            <a:ext cx="118364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1116" y="4988242"/>
            <a:ext cx="1734820" cy="90424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2400" spc="-10" dirty="0">
                <a:latin typeface="Calibri"/>
                <a:cs typeface="Calibri"/>
              </a:rPr>
              <a:t>News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Video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10" dirty="0">
                <a:latin typeface="Calibri"/>
                <a:cs typeface="Calibri"/>
              </a:rPr>
              <a:t>Lecture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Video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44967" y="4359376"/>
            <a:ext cx="563880" cy="5378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434"/>
              </a:spcBef>
            </a:pPr>
            <a:r>
              <a:rPr sz="14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Calibri"/>
                <a:cs typeface="Calibri"/>
              </a:rPr>
              <a:t>Lecture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995CF1E6-B036-554F-B0CD-6F74DCB43684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r>
              <a:rPr lang="en-ID" kern="0" spc="-20" dirty="0"/>
              <a:t>Video Indexing</a:t>
            </a:r>
            <a:endParaRPr lang="en-ID" kern="0" dirty="0"/>
          </a:p>
        </p:txBody>
      </p:sp>
    </p:spTree>
    <p:extLst>
      <p:ext uri="{BB962C8B-B14F-4D97-AF65-F5344CB8AC3E}">
        <p14:creationId xmlns:p14="http://schemas.microsoft.com/office/powerpoint/2010/main" val="4103163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362200" y="1661160"/>
            <a:ext cx="4191000" cy="3139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28609" y="4077954"/>
            <a:ext cx="1183640" cy="819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520"/>
              </a:spcBef>
            </a:pPr>
            <a:r>
              <a:rPr sz="14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Calibri"/>
                <a:cs typeface="Calibri"/>
              </a:rPr>
              <a:t>Lecture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522" y="5144143"/>
            <a:ext cx="8682355" cy="16852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812165" algn="l"/>
                <a:tab pos="812800" algn="l"/>
              </a:tabLst>
            </a:pPr>
            <a:r>
              <a:rPr sz="3200" spc="-15" dirty="0">
                <a:latin typeface="Calibri"/>
                <a:cs typeface="Calibri"/>
              </a:rPr>
              <a:t>History</a:t>
            </a:r>
            <a:endParaRPr sz="3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250" dirty="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M. </a:t>
            </a:r>
            <a:r>
              <a:rPr sz="1800" spc="-5" dirty="0">
                <a:latin typeface="Calibri"/>
                <a:cs typeface="Calibri"/>
              </a:rPr>
              <a:t>Bertini, </a:t>
            </a:r>
            <a:r>
              <a:rPr sz="1800" spc="5" dirty="0">
                <a:latin typeface="Calibri"/>
                <a:cs typeface="Calibri"/>
              </a:rPr>
              <a:t>A. </a:t>
            </a:r>
            <a:r>
              <a:rPr sz="1800" spc="-5" dirty="0">
                <a:latin typeface="Calibri"/>
                <a:cs typeface="Calibri"/>
              </a:rPr>
              <a:t>Del </a:t>
            </a:r>
            <a:r>
              <a:rPr sz="1800" spc="-10" dirty="0">
                <a:latin typeface="Calibri"/>
                <a:cs typeface="Calibri"/>
              </a:rPr>
              <a:t>Bimbo, </a:t>
            </a:r>
            <a:r>
              <a:rPr sz="1800" spc="-45" dirty="0">
                <a:latin typeface="Calibri"/>
                <a:cs typeface="Calibri"/>
              </a:rPr>
              <a:t>P.Pala. </a:t>
            </a:r>
            <a:r>
              <a:rPr sz="1800" spc="-10" dirty="0">
                <a:latin typeface="Calibri"/>
                <a:cs typeface="Calibri"/>
              </a:rPr>
              <a:t>“Content </a:t>
            </a:r>
            <a:r>
              <a:rPr sz="1800" spc="-5" dirty="0">
                <a:latin typeface="Calibri"/>
                <a:cs typeface="Calibri"/>
              </a:rPr>
              <a:t>based indexing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10" dirty="0">
                <a:latin typeface="Calibri"/>
                <a:cs typeface="Calibri"/>
              </a:rPr>
              <a:t>retrieval </a:t>
            </a:r>
            <a:r>
              <a:rPr sz="1800" spc="-5" dirty="0">
                <a:latin typeface="Calibri"/>
                <a:cs typeface="Calibri"/>
              </a:rPr>
              <a:t>of TV </a:t>
            </a:r>
            <a:r>
              <a:rPr sz="1800" spc="-35" dirty="0">
                <a:latin typeface="Calibri"/>
                <a:cs typeface="Calibri"/>
              </a:rPr>
              <a:t>news”,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i="1" spc="-15" dirty="0">
                <a:latin typeface="Calibri"/>
                <a:cs typeface="Calibri"/>
              </a:rPr>
              <a:t>Pattern  </a:t>
            </a:r>
            <a:r>
              <a:rPr sz="1800" i="1" spc="-10" dirty="0">
                <a:latin typeface="Calibri"/>
                <a:cs typeface="Calibri"/>
              </a:rPr>
              <a:t>Recognition Letters</a:t>
            </a:r>
            <a:r>
              <a:rPr sz="1800" spc="-10" dirty="0">
                <a:latin typeface="Calibri"/>
                <a:cs typeface="Calibri"/>
              </a:rPr>
              <a:t>. </a:t>
            </a:r>
            <a:r>
              <a:rPr sz="1800" spc="-5" dirty="0">
                <a:latin typeface="Calibri"/>
                <a:cs typeface="Calibri"/>
              </a:rPr>
              <a:t>2001:22, pp.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503-516.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72F206B6-5B19-8E41-A667-97F3D4C5D4F5}"/>
              </a:ext>
            </a:extLst>
          </p:cNvPr>
          <p:cNvSpPr txBox="1">
            <a:spLocks/>
          </p:cNvSpPr>
          <p:nvPr/>
        </p:nvSpPr>
        <p:spPr>
          <a:xfrm>
            <a:off x="0" y="34732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r>
              <a:rPr lang="en-ID" kern="0" spc="-20" dirty="0"/>
              <a:t>News videos: why?</a:t>
            </a:r>
            <a:endParaRPr lang="en-ID" kern="0" dirty="0"/>
          </a:p>
        </p:txBody>
      </p:sp>
    </p:spTree>
    <p:extLst>
      <p:ext uri="{BB962C8B-B14F-4D97-AF65-F5344CB8AC3E}">
        <p14:creationId xmlns:p14="http://schemas.microsoft.com/office/powerpoint/2010/main" val="350859034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43000" y="3429000"/>
            <a:ext cx="1990344" cy="1028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8000" y="3429000"/>
            <a:ext cx="999744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98976" y="3139439"/>
            <a:ext cx="1417320" cy="8793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42283" y="3274440"/>
            <a:ext cx="1216025" cy="681355"/>
          </a:xfrm>
          <a:custGeom>
            <a:avLst/>
            <a:gdLst/>
            <a:ahLst/>
            <a:cxnLst/>
            <a:rect l="l" t="t" r="r" b="b"/>
            <a:pathLst>
              <a:path w="1216025" h="681354">
                <a:moveTo>
                  <a:pt x="1145274" y="27045"/>
                </a:moveTo>
                <a:lnTo>
                  <a:pt x="0" y="658368"/>
                </a:lnTo>
                <a:lnTo>
                  <a:pt x="12445" y="680974"/>
                </a:lnTo>
                <a:lnTo>
                  <a:pt x="1157751" y="49757"/>
                </a:lnTo>
                <a:lnTo>
                  <a:pt x="1170979" y="27662"/>
                </a:lnTo>
                <a:lnTo>
                  <a:pt x="1145274" y="27045"/>
                </a:lnTo>
                <a:close/>
              </a:path>
              <a:path w="1216025" h="681354">
                <a:moveTo>
                  <a:pt x="1215290" y="3937"/>
                </a:moveTo>
                <a:lnTo>
                  <a:pt x="1187195" y="3937"/>
                </a:lnTo>
                <a:lnTo>
                  <a:pt x="1199641" y="26670"/>
                </a:lnTo>
                <a:lnTo>
                  <a:pt x="1157751" y="49757"/>
                </a:lnTo>
                <a:lnTo>
                  <a:pt x="1136141" y="85851"/>
                </a:lnTo>
                <a:lnTo>
                  <a:pt x="1132458" y="92075"/>
                </a:lnTo>
                <a:lnTo>
                  <a:pt x="1134490" y="99949"/>
                </a:lnTo>
                <a:lnTo>
                  <a:pt x="1146682" y="107314"/>
                </a:lnTo>
                <a:lnTo>
                  <a:pt x="1154683" y="105283"/>
                </a:lnTo>
                <a:lnTo>
                  <a:pt x="1158366" y="99187"/>
                </a:lnTo>
                <a:lnTo>
                  <a:pt x="1215290" y="3937"/>
                </a:lnTo>
                <a:close/>
              </a:path>
              <a:path w="1216025" h="681354">
                <a:moveTo>
                  <a:pt x="1170979" y="27662"/>
                </a:moveTo>
                <a:lnTo>
                  <a:pt x="1157751" y="49757"/>
                </a:lnTo>
                <a:lnTo>
                  <a:pt x="1196876" y="28194"/>
                </a:lnTo>
                <a:lnTo>
                  <a:pt x="1193164" y="28194"/>
                </a:lnTo>
                <a:lnTo>
                  <a:pt x="1170979" y="27662"/>
                </a:lnTo>
                <a:close/>
              </a:path>
              <a:path w="1216025" h="681354">
                <a:moveTo>
                  <a:pt x="1182369" y="8636"/>
                </a:moveTo>
                <a:lnTo>
                  <a:pt x="1170979" y="27662"/>
                </a:lnTo>
                <a:lnTo>
                  <a:pt x="1193164" y="28194"/>
                </a:lnTo>
                <a:lnTo>
                  <a:pt x="1182369" y="8636"/>
                </a:lnTo>
                <a:close/>
              </a:path>
              <a:path w="1216025" h="681354">
                <a:moveTo>
                  <a:pt x="1189768" y="8636"/>
                </a:moveTo>
                <a:lnTo>
                  <a:pt x="1182369" y="8636"/>
                </a:lnTo>
                <a:lnTo>
                  <a:pt x="1193164" y="28194"/>
                </a:lnTo>
                <a:lnTo>
                  <a:pt x="1196876" y="28194"/>
                </a:lnTo>
                <a:lnTo>
                  <a:pt x="1199641" y="26670"/>
                </a:lnTo>
                <a:lnTo>
                  <a:pt x="1189768" y="8636"/>
                </a:lnTo>
                <a:close/>
              </a:path>
              <a:path w="1216025" h="681354">
                <a:moveTo>
                  <a:pt x="1187195" y="3937"/>
                </a:moveTo>
                <a:lnTo>
                  <a:pt x="1145274" y="27045"/>
                </a:lnTo>
                <a:lnTo>
                  <a:pt x="1170979" y="27662"/>
                </a:lnTo>
                <a:lnTo>
                  <a:pt x="1182369" y="8636"/>
                </a:lnTo>
                <a:lnTo>
                  <a:pt x="1189768" y="8636"/>
                </a:lnTo>
                <a:lnTo>
                  <a:pt x="1187195" y="3937"/>
                </a:lnTo>
                <a:close/>
              </a:path>
              <a:path w="1216025" h="681354">
                <a:moveTo>
                  <a:pt x="1096644" y="0"/>
                </a:moveTo>
                <a:lnTo>
                  <a:pt x="1090676" y="5587"/>
                </a:lnTo>
                <a:lnTo>
                  <a:pt x="1090549" y="12826"/>
                </a:lnTo>
                <a:lnTo>
                  <a:pt x="1090294" y="19938"/>
                </a:lnTo>
                <a:lnTo>
                  <a:pt x="1096009" y="25908"/>
                </a:lnTo>
                <a:lnTo>
                  <a:pt x="1145274" y="27045"/>
                </a:lnTo>
                <a:lnTo>
                  <a:pt x="1187195" y="3937"/>
                </a:lnTo>
                <a:lnTo>
                  <a:pt x="1215290" y="3937"/>
                </a:lnTo>
                <a:lnTo>
                  <a:pt x="1215897" y="2921"/>
                </a:lnTo>
                <a:lnTo>
                  <a:pt x="1096644" y="0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00500" y="3910584"/>
            <a:ext cx="1415796" cy="6888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43807" y="3932809"/>
            <a:ext cx="1214755" cy="506730"/>
          </a:xfrm>
          <a:custGeom>
            <a:avLst/>
            <a:gdLst/>
            <a:ahLst/>
            <a:cxnLst/>
            <a:rect l="l" t="t" r="r" b="b"/>
            <a:pathLst>
              <a:path w="1214754" h="506729">
                <a:moveTo>
                  <a:pt x="1141142" y="473400"/>
                </a:moveTo>
                <a:lnTo>
                  <a:pt x="1092580" y="480949"/>
                </a:lnTo>
                <a:lnTo>
                  <a:pt x="1087627" y="487553"/>
                </a:lnTo>
                <a:lnTo>
                  <a:pt x="1089914" y="501650"/>
                </a:lnTo>
                <a:lnTo>
                  <a:pt x="1096517" y="506476"/>
                </a:lnTo>
                <a:lnTo>
                  <a:pt x="1197127" y="490982"/>
                </a:lnTo>
                <a:lnTo>
                  <a:pt x="1185798" y="490982"/>
                </a:lnTo>
                <a:lnTo>
                  <a:pt x="1141142" y="473400"/>
                </a:lnTo>
                <a:close/>
              </a:path>
              <a:path w="1214754" h="506729">
                <a:moveTo>
                  <a:pt x="1166571" y="469482"/>
                </a:moveTo>
                <a:lnTo>
                  <a:pt x="1141142" y="473400"/>
                </a:lnTo>
                <a:lnTo>
                  <a:pt x="1185798" y="490982"/>
                </a:lnTo>
                <a:lnTo>
                  <a:pt x="1187381" y="486918"/>
                </a:lnTo>
                <a:lnTo>
                  <a:pt x="1180338" y="486918"/>
                </a:lnTo>
                <a:lnTo>
                  <a:pt x="1166571" y="469482"/>
                </a:lnTo>
                <a:close/>
              </a:path>
              <a:path w="1214754" h="506729">
                <a:moveTo>
                  <a:pt x="1132331" y="393700"/>
                </a:moveTo>
                <a:lnTo>
                  <a:pt x="1126743" y="398145"/>
                </a:lnTo>
                <a:lnTo>
                  <a:pt x="1121155" y="402463"/>
                </a:lnTo>
                <a:lnTo>
                  <a:pt x="1120139" y="410718"/>
                </a:lnTo>
                <a:lnTo>
                  <a:pt x="1150645" y="449311"/>
                </a:lnTo>
                <a:lnTo>
                  <a:pt x="1195196" y="466852"/>
                </a:lnTo>
                <a:lnTo>
                  <a:pt x="1185798" y="490982"/>
                </a:lnTo>
                <a:lnTo>
                  <a:pt x="1197127" y="490982"/>
                </a:lnTo>
                <a:lnTo>
                  <a:pt x="1214373" y="488315"/>
                </a:lnTo>
                <a:lnTo>
                  <a:pt x="1144904" y="400177"/>
                </a:lnTo>
                <a:lnTo>
                  <a:pt x="1140587" y="394589"/>
                </a:lnTo>
                <a:lnTo>
                  <a:pt x="1132331" y="393700"/>
                </a:lnTo>
                <a:close/>
              </a:path>
              <a:path w="1214754" h="506729">
                <a:moveTo>
                  <a:pt x="1188592" y="466090"/>
                </a:moveTo>
                <a:lnTo>
                  <a:pt x="1166571" y="469482"/>
                </a:lnTo>
                <a:lnTo>
                  <a:pt x="1180338" y="486918"/>
                </a:lnTo>
                <a:lnTo>
                  <a:pt x="1188592" y="466090"/>
                </a:lnTo>
                <a:close/>
              </a:path>
              <a:path w="1214754" h="506729">
                <a:moveTo>
                  <a:pt x="1193261" y="466090"/>
                </a:moveTo>
                <a:lnTo>
                  <a:pt x="1188592" y="466090"/>
                </a:lnTo>
                <a:lnTo>
                  <a:pt x="1180338" y="486918"/>
                </a:lnTo>
                <a:lnTo>
                  <a:pt x="1187381" y="486918"/>
                </a:lnTo>
                <a:lnTo>
                  <a:pt x="1195196" y="466852"/>
                </a:lnTo>
                <a:lnTo>
                  <a:pt x="1193261" y="466090"/>
                </a:lnTo>
                <a:close/>
              </a:path>
              <a:path w="1214754" h="506729">
                <a:moveTo>
                  <a:pt x="9397" y="0"/>
                </a:moveTo>
                <a:lnTo>
                  <a:pt x="0" y="24130"/>
                </a:lnTo>
                <a:lnTo>
                  <a:pt x="1141142" y="473400"/>
                </a:lnTo>
                <a:lnTo>
                  <a:pt x="1166571" y="469482"/>
                </a:lnTo>
                <a:lnTo>
                  <a:pt x="1150645" y="449311"/>
                </a:lnTo>
                <a:lnTo>
                  <a:pt x="9397" y="0"/>
                </a:lnTo>
                <a:close/>
              </a:path>
              <a:path w="1214754" h="506729">
                <a:moveTo>
                  <a:pt x="1150645" y="449311"/>
                </a:moveTo>
                <a:lnTo>
                  <a:pt x="1166571" y="469482"/>
                </a:lnTo>
                <a:lnTo>
                  <a:pt x="1188592" y="466090"/>
                </a:lnTo>
                <a:lnTo>
                  <a:pt x="1193261" y="466090"/>
                </a:lnTo>
                <a:lnTo>
                  <a:pt x="1150645" y="449311"/>
                </a:lnTo>
                <a:close/>
              </a:path>
            </a:pathLst>
          </a:custGeom>
          <a:solidFill>
            <a:srgbClr val="8063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10200" y="4267200"/>
            <a:ext cx="1905000" cy="14264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10200" y="2590800"/>
            <a:ext cx="1905000" cy="14264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3000" y="2362200"/>
            <a:ext cx="2971800" cy="9418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928609" y="4077954"/>
            <a:ext cx="1183640" cy="819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520"/>
              </a:spcBef>
            </a:pPr>
            <a:r>
              <a:rPr sz="14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Calibri"/>
                <a:cs typeface="Calibri"/>
              </a:rPr>
              <a:t>Lecture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5BC68773-FBA1-4844-9181-A8D32C8EA309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r>
              <a:rPr lang="en-ID" kern="0" spc="-20" dirty="0"/>
              <a:t>Temporal segmentation</a:t>
            </a:r>
            <a:endParaRPr lang="en-ID" kern="0" dirty="0"/>
          </a:p>
        </p:txBody>
      </p:sp>
    </p:spTree>
    <p:extLst>
      <p:ext uri="{BB962C8B-B14F-4D97-AF65-F5344CB8AC3E}">
        <p14:creationId xmlns:p14="http://schemas.microsoft.com/office/powerpoint/2010/main" val="39791581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362200" y="1661160"/>
            <a:ext cx="4191000" cy="3139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28609" y="4077954"/>
            <a:ext cx="1183640" cy="819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520"/>
              </a:spcBef>
            </a:pPr>
            <a:r>
              <a:rPr sz="14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Calibri"/>
                <a:cs typeface="Calibri"/>
              </a:rPr>
              <a:t>Lecture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03AB5960-ADC1-7546-A83F-D8CF43EF4D76}"/>
              </a:ext>
            </a:extLst>
          </p:cNvPr>
          <p:cNvSpPr txBox="1">
            <a:spLocks/>
          </p:cNvSpPr>
          <p:nvPr/>
        </p:nvSpPr>
        <p:spPr>
          <a:xfrm>
            <a:off x="0" y="38099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380998"/>
            <a:ext cx="85344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77135" marR="5080" indent="-246507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Spatial </a:t>
            </a:r>
            <a:r>
              <a:rPr spc="-15" dirty="0"/>
              <a:t>Segmentation </a:t>
            </a:r>
            <a:r>
              <a:rPr spc="-35" dirty="0"/>
              <a:t>for </a:t>
            </a:r>
            <a:r>
              <a:rPr spc="-20" dirty="0"/>
              <a:t>News  </a:t>
            </a:r>
            <a:r>
              <a:rPr spc="-10" dirty="0"/>
              <a:t>Videos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28591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28609" y="4077954"/>
            <a:ext cx="1183640" cy="819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520"/>
              </a:spcBef>
            </a:pPr>
            <a:r>
              <a:rPr sz="14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Calibri"/>
                <a:cs typeface="Calibri"/>
              </a:rPr>
              <a:t>Lecture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90800" y="2209800"/>
            <a:ext cx="3429000" cy="25679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265045" y="1101293"/>
            <a:ext cx="3930015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10" dirty="0"/>
              <a:t> </a:t>
            </a:r>
            <a:endParaRPr spc="-10" dirty="0"/>
          </a:p>
        </p:txBody>
      </p:sp>
      <p:sp>
        <p:nvSpPr>
          <p:cNvPr id="7" name="object 7"/>
          <p:cNvSpPr/>
          <p:nvPr/>
        </p:nvSpPr>
        <p:spPr>
          <a:xfrm>
            <a:off x="3810000" y="2558795"/>
            <a:ext cx="838200" cy="957580"/>
          </a:xfrm>
          <a:custGeom>
            <a:avLst/>
            <a:gdLst/>
            <a:ahLst/>
            <a:cxnLst/>
            <a:rect l="l" t="t" r="r" b="b"/>
            <a:pathLst>
              <a:path w="838200" h="957579">
                <a:moveTo>
                  <a:pt x="419100" y="0"/>
                </a:moveTo>
                <a:lnTo>
                  <a:pt x="373424" y="2807"/>
                </a:lnTo>
                <a:lnTo>
                  <a:pt x="329175" y="11037"/>
                </a:lnTo>
                <a:lnTo>
                  <a:pt x="286609" y="24396"/>
                </a:lnTo>
                <a:lnTo>
                  <a:pt x="245981" y="42592"/>
                </a:lnTo>
                <a:lnTo>
                  <a:pt x="207546" y="65334"/>
                </a:lnTo>
                <a:lnTo>
                  <a:pt x="171559" y="92330"/>
                </a:lnTo>
                <a:lnTo>
                  <a:pt x="138277" y="123287"/>
                </a:lnTo>
                <a:lnTo>
                  <a:pt x="107953" y="157914"/>
                </a:lnTo>
                <a:lnTo>
                  <a:pt x="80845" y="195919"/>
                </a:lnTo>
                <a:lnTo>
                  <a:pt x="57206" y="237010"/>
                </a:lnTo>
                <a:lnTo>
                  <a:pt x="37293" y="280895"/>
                </a:lnTo>
                <a:lnTo>
                  <a:pt x="21360" y="327282"/>
                </a:lnTo>
                <a:lnTo>
                  <a:pt x="9663" y="375879"/>
                </a:lnTo>
                <a:lnTo>
                  <a:pt x="2458" y="426394"/>
                </a:lnTo>
                <a:lnTo>
                  <a:pt x="0" y="478536"/>
                </a:lnTo>
                <a:lnTo>
                  <a:pt x="2458" y="530677"/>
                </a:lnTo>
                <a:lnTo>
                  <a:pt x="9663" y="581192"/>
                </a:lnTo>
                <a:lnTo>
                  <a:pt x="21360" y="629789"/>
                </a:lnTo>
                <a:lnTo>
                  <a:pt x="37293" y="676176"/>
                </a:lnTo>
                <a:lnTo>
                  <a:pt x="57206" y="720061"/>
                </a:lnTo>
                <a:lnTo>
                  <a:pt x="80845" y="761152"/>
                </a:lnTo>
                <a:lnTo>
                  <a:pt x="107953" y="799157"/>
                </a:lnTo>
                <a:lnTo>
                  <a:pt x="138277" y="833784"/>
                </a:lnTo>
                <a:lnTo>
                  <a:pt x="171559" y="864741"/>
                </a:lnTo>
                <a:lnTo>
                  <a:pt x="207546" y="891737"/>
                </a:lnTo>
                <a:lnTo>
                  <a:pt x="245981" y="914479"/>
                </a:lnTo>
                <a:lnTo>
                  <a:pt x="286609" y="932675"/>
                </a:lnTo>
                <a:lnTo>
                  <a:pt x="329175" y="946034"/>
                </a:lnTo>
                <a:lnTo>
                  <a:pt x="373424" y="954264"/>
                </a:lnTo>
                <a:lnTo>
                  <a:pt x="419100" y="957071"/>
                </a:lnTo>
                <a:lnTo>
                  <a:pt x="464775" y="954264"/>
                </a:lnTo>
                <a:lnTo>
                  <a:pt x="509024" y="946034"/>
                </a:lnTo>
                <a:lnTo>
                  <a:pt x="551590" y="932675"/>
                </a:lnTo>
                <a:lnTo>
                  <a:pt x="592218" y="914479"/>
                </a:lnTo>
                <a:lnTo>
                  <a:pt x="630653" y="891737"/>
                </a:lnTo>
                <a:lnTo>
                  <a:pt x="666640" y="864741"/>
                </a:lnTo>
                <a:lnTo>
                  <a:pt x="699922" y="833784"/>
                </a:lnTo>
                <a:lnTo>
                  <a:pt x="730246" y="799157"/>
                </a:lnTo>
                <a:lnTo>
                  <a:pt x="757354" y="761152"/>
                </a:lnTo>
                <a:lnTo>
                  <a:pt x="780993" y="720061"/>
                </a:lnTo>
                <a:lnTo>
                  <a:pt x="800906" y="676176"/>
                </a:lnTo>
                <a:lnTo>
                  <a:pt x="816839" y="629789"/>
                </a:lnTo>
                <a:lnTo>
                  <a:pt x="828536" y="581192"/>
                </a:lnTo>
                <a:lnTo>
                  <a:pt x="835741" y="530677"/>
                </a:lnTo>
                <a:lnTo>
                  <a:pt x="838200" y="478536"/>
                </a:lnTo>
                <a:lnTo>
                  <a:pt x="835741" y="426394"/>
                </a:lnTo>
                <a:lnTo>
                  <a:pt x="828536" y="375879"/>
                </a:lnTo>
                <a:lnTo>
                  <a:pt x="816839" y="327282"/>
                </a:lnTo>
                <a:lnTo>
                  <a:pt x="800906" y="280895"/>
                </a:lnTo>
                <a:lnTo>
                  <a:pt x="780993" y="237010"/>
                </a:lnTo>
                <a:lnTo>
                  <a:pt x="757354" y="195919"/>
                </a:lnTo>
                <a:lnTo>
                  <a:pt x="730246" y="157914"/>
                </a:lnTo>
                <a:lnTo>
                  <a:pt x="699922" y="123287"/>
                </a:lnTo>
                <a:lnTo>
                  <a:pt x="666640" y="92330"/>
                </a:lnTo>
                <a:lnTo>
                  <a:pt x="630653" y="65334"/>
                </a:lnTo>
                <a:lnTo>
                  <a:pt x="592218" y="42592"/>
                </a:lnTo>
                <a:lnTo>
                  <a:pt x="551590" y="24396"/>
                </a:lnTo>
                <a:lnTo>
                  <a:pt x="509024" y="11037"/>
                </a:lnTo>
                <a:lnTo>
                  <a:pt x="464775" y="2807"/>
                </a:lnTo>
                <a:lnTo>
                  <a:pt x="4191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00400" y="3442715"/>
            <a:ext cx="2133600" cy="1325880"/>
          </a:xfrm>
          <a:custGeom>
            <a:avLst/>
            <a:gdLst/>
            <a:ahLst/>
            <a:cxnLst/>
            <a:rect l="l" t="t" r="r" b="b"/>
            <a:pathLst>
              <a:path w="2133600" h="1325879">
                <a:moveTo>
                  <a:pt x="1066800" y="0"/>
                </a:moveTo>
                <a:lnTo>
                  <a:pt x="1008269" y="980"/>
                </a:lnTo>
                <a:lnTo>
                  <a:pt x="950564" y="3889"/>
                </a:lnTo>
                <a:lnTo>
                  <a:pt x="893765" y="8676"/>
                </a:lnTo>
                <a:lnTo>
                  <a:pt x="837953" y="15290"/>
                </a:lnTo>
                <a:lnTo>
                  <a:pt x="783210" y="23680"/>
                </a:lnTo>
                <a:lnTo>
                  <a:pt x="729618" y="33796"/>
                </a:lnTo>
                <a:lnTo>
                  <a:pt x="677256" y="45587"/>
                </a:lnTo>
                <a:lnTo>
                  <a:pt x="626208" y="59003"/>
                </a:lnTo>
                <a:lnTo>
                  <a:pt x="576554" y="73994"/>
                </a:lnTo>
                <a:lnTo>
                  <a:pt x="528376" y="90508"/>
                </a:lnTo>
                <a:lnTo>
                  <a:pt x="481755" y="108496"/>
                </a:lnTo>
                <a:lnTo>
                  <a:pt x="436772" y="127906"/>
                </a:lnTo>
                <a:lnTo>
                  <a:pt x="393509" y="148688"/>
                </a:lnTo>
                <a:lnTo>
                  <a:pt x="352047" y="170792"/>
                </a:lnTo>
                <a:lnTo>
                  <a:pt x="312467" y="194167"/>
                </a:lnTo>
                <a:lnTo>
                  <a:pt x="274851" y="218762"/>
                </a:lnTo>
                <a:lnTo>
                  <a:pt x="239281" y="244527"/>
                </a:lnTo>
                <a:lnTo>
                  <a:pt x="205837" y="271412"/>
                </a:lnTo>
                <a:lnTo>
                  <a:pt x="174601" y="299365"/>
                </a:lnTo>
                <a:lnTo>
                  <a:pt x="145654" y="328337"/>
                </a:lnTo>
                <a:lnTo>
                  <a:pt x="119078" y="358276"/>
                </a:lnTo>
                <a:lnTo>
                  <a:pt x="94954" y="389133"/>
                </a:lnTo>
                <a:lnTo>
                  <a:pt x="73364" y="420856"/>
                </a:lnTo>
                <a:lnTo>
                  <a:pt x="38108" y="486701"/>
                </a:lnTo>
                <a:lnTo>
                  <a:pt x="13963" y="555405"/>
                </a:lnTo>
                <a:lnTo>
                  <a:pt x="1578" y="626565"/>
                </a:lnTo>
                <a:lnTo>
                  <a:pt x="0" y="662940"/>
                </a:lnTo>
                <a:lnTo>
                  <a:pt x="0" y="1325880"/>
                </a:lnTo>
                <a:lnTo>
                  <a:pt x="2133600" y="1325880"/>
                </a:lnTo>
                <a:lnTo>
                  <a:pt x="2133600" y="662940"/>
                </a:lnTo>
                <a:lnTo>
                  <a:pt x="2127339" y="590703"/>
                </a:lnTo>
                <a:lnTo>
                  <a:pt x="2108993" y="520720"/>
                </a:lnTo>
                <a:lnTo>
                  <a:pt x="2079211" y="453396"/>
                </a:lnTo>
                <a:lnTo>
                  <a:pt x="2038645" y="389133"/>
                </a:lnTo>
                <a:lnTo>
                  <a:pt x="2014521" y="358276"/>
                </a:lnTo>
                <a:lnTo>
                  <a:pt x="1987945" y="328337"/>
                </a:lnTo>
                <a:lnTo>
                  <a:pt x="1958998" y="299365"/>
                </a:lnTo>
                <a:lnTo>
                  <a:pt x="1927762" y="271412"/>
                </a:lnTo>
                <a:lnTo>
                  <a:pt x="1894318" y="244527"/>
                </a:lnTo>
                <a:lnTo>
                  <a:pt x="1858748" y="218762"/>
                </a:lnTo>
                <a:lnTo>
                  <a:pt x="1821132" y="194167"/>
                </a:lnTo>
                <a:lnTo>
                  <a:pt x="1781552" y="170792"/>
                </a:lnTo>
                <a:lnTo>
                  <a:pt x="1740090" y="148688"/>
                </a:lnTo>
                <a:lnTo>
                  <a:pt x="1696827" y="127906"/>
                </a:lnTo>
                <a:lnTo>
                  <a:pt x="1651844" y="108496"/>
                </a:lnTo>
                <a:lnTo>
                  <a:pt x="1605223" y="90508"/>
                </a:lnTo>
                <a:lnTo>
                  <a:pt x="1557045" y="73994"/>
                </a:lnTo>
                <a:lnTo>
                  <a:pt x="1507391" y="59003"/>
                </a:lnTo>
                <a:lnTo>
                  <a:pt x="1456343" y="45587"/>
                </a:lnTo>
                <a:lnTo>
                  <a:pt x="1403981" y="33796"/>
                </a:lnTo>
                <a:lnTo>
                  <a:pt x="1350389" y="23680"/>
                </a:lnTo>
                <a:lnTo>
                  <a:pt x="1295646" y="15290"/>
                </a:lnTo>
                <a:lnTo>
                  <a:pt x="1239834" y="8676"/>
                </a:lnTo>
                <a:lnTo>
                  <a:pt x="1183035" y="3889"/>
                </a:lnTo>
                <a:lnTo>
                  <a:pt x="1125330" y="980"/>
                </a:lnTo>
                <a:lnTo>
                  <a:pt x="106680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90800" y="3962400"/>
            <a:ext cx="3429000" cy="533400"/>
          </a:xfrm>
          <a:custGeom>
            <a:avLst/>
            <a:gdLst/>
            <a:ahLst/>
            <a:cxnLst/>
            <a:rect l="l" t="t" r="r" b="b"/>
            <a:pathLst>
              <a:path w="3429000" h="533400">
                <a:moveTo>
                  <a:pt x="0" y="533400"/>
                </a:moveTo>
                <a:lnTo>
                  <a:pt x="3429000" y="533400"/>
                </a:lnTo>
                <a:lnTo>
                  <a:pt x="34290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95600" y="2514600"/>
            <a:ext cx="685800" cy="533400"/>
          </a:xfrm>
          <a:custGeom>
            <a:avLst/>
            <a:gdLst/>
            <a:ahLst/>
            <a:cxnLst/>
            <a:rect l="l" t="t" r="r" b="b"/>
            <a:pathLst>
              <a:path w="685800" h="533400">
                <a:moveTo>
                  <a:pt x="0" y="533400"/>
                </a:moveTo>
                <a:lnTo>
                  <a:pt x="685800" y="533400"/>
                </a:lnTo>
                <a:lnTo>
                  <a:pt x="6858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739" y="6295745"/>
            <a:ext cx="87217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M. Bertini, </a:t>
            </a:r>
            <a:r>
              <a:rPr sz="1600" dirty="0">
                <a:latin typeface="Calibri"/>
                <a:cs typeface="Calibri"/>
              </a:rPr>
              <a:t>A. </a:t>
            </a:r>
            <a:r>
              <a:rPr sz="1600" spc="-5" dirty="0">
                <a:latin typeface="Calibri"/>
                <a:cs typeface="Calibri"/>
              </a:rPr>
              <a:t>Del </a:t>
            </a:r>
            <a:r>
              <a:rPr sz="1600" spc="-10" dirty="0">
                <a:latin typeface="Calibri"/>
                <a:cs typeface="Calibri"/>
              </a:rPr>
              <a:t>Bimbo, </a:t>
            </a:r>
            <a:r>
              <a:rPr sz="1600" spc="-35" dirty="0">
                <a:latin typeface="Calibri"/>
                <a:cs typeface="Calibri"/>
              </a:rPr>
              <a:t>P.Pala. </a:t>
            </a:r>
            <a:r>
              <a:rPr sz="1600" spc="-10" dirty="0">
                <a:latin typeface="Calibri"/>
                <a:cs typeface="Calibri"/>
              </a:rPr>
              <a:t>“Content </a:t>
            </a:r>
            <a:r>
              <a:rPr sz="1600" spc="-5" dirty="0">
                <a:latin typeface="Calibri"/>
                <a:cs typeface="Calibri"/>
              </a:rPr>
              <a:t>based </a:t>
            </a:r>
            <a:r>
              <a:rPr sz="1600" spc="-10" dirty="0">
                <a:latin typeface="Calibri"/>
                <a:cs typeface="Calibri"/>
              </a:rPr>
              <a:t>indexing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spc="-15" dirty="0">
                <a:latin typeface="Calibri"/>
                <a:cs typeface="Calibri"/>
              </a:rPr>
              <a:t>retrieval </a:t>
            </a:r>
            <a:r>
              <a:rPr sz="1600" spc="-5" dirty="0">
                <a:latin typeface="Calibri"/>
                <a:cs typeface="Calibri"/>
              </a:rPr>
              <a:t>of TV </a:t>
            </a:r>
            <a:r>
              <a:rPr sz="1600" spc="-35" dirty="0">
                <a:latin typeface="Calibri"/>
                <a:cs typeface="Calibri"/>
              </a:rPr>
              <a:t>news”, </a:t>
            </a:r>
            <a:r>
              <a:rPr sz="1600" spc="-5" dirty="0">
                <a:latin typeface="Calibri"/>
                <a:cs typeface="Calibri"/>
              </a:rPr>
              <a:t>in </a:t>
            </a:r>
            <a:r>
              <a:rPr sz="1600" i="1" spc="-10" dirty="0">
                <a:latin typeface="Calibri"/>
                <a:cs typeface="Calibri"/>
              </a:rPr>
              <a:t>Pattern Recognition  Letters</a:t>
            </a:r>
            <a:r>
              <a:rPr sz="1600" spc="-10" dirty="0">
                <a:latin typeface="Calibri"/>
                <a:cs typeface="Calibri"/>
              </a:rPr>
              <a:t>. 2001:22, pp.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503-516.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E8CF3DDF-EAA0-7D49-B10B-0CB8627E3992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r>
              <a:rPr lang="en-ID" kern="0" spc="-20" dirty="0"/>
              <a:t>Region Detection</a:t>
            </a:r>
            <a:endParaRPr lang="en-ID" kern="0" dirty="0"/>
          </a:p>
        </p:txBody>
      </p:sp>
    </p:spTree>
    <p:extLst>
      <p:ext uri="{BB962C8B-B14F-4D97-AF65-F5344CB8AC3E}">
        <p14:creationId xmlns:p14="http://schemas.microsoft.com/office/powerpoint/2010/main" val="291417689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9098" y="461899"/>
            <a:ext cx="37630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20" dirty="0"/>
              <a:t>Text</a:t>
            </a:r>
            <a:r>
              <a:rPr spc="-40" dirty="0"/>
              <a:t> </a:t>
            </a:r>
            <a:r>
              <a:rPr spc="-15" dirty="0"/>
              <a:t>Recognition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17975" y="2269058"/>
            <a:ext cx="393446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Caption</a:t>
            </a:r>
            <a:r>
              <a:rPr sz="3200" spc="-4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Identification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17975" y="3342741"/>
            <a:ext cx="3152775" cy="1196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20100"/>
              </a:lnSpc>
              <a:spcBef>
                <a:spcPts val="9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290" dirty="0">
                <a:latin typeface="Calibri"/>
                <a:cs typeface="Calibri"/>
              </a:rPr>
              <a:t>T</a:t>
            </a:r>
            <a:r>
              <a:rPr sz="3200" spc="-50" dirty="0">
                <a:latin typeface="Calibri"/>
                <a:cs typeface="Calibri"/>
              </a:rPr>
              <a:t>e</a:t>
            </a:r>
            <a:r>
              <a:rPr sz="3200" spc="10" dirty="0">
                <a:latin typeface="Calibri"/>
                <a:cs typeface="Calibri"/>
              </a:rPr>
              <a:t>x</a:t>
            </a:r>
            <a:r>
              <a:rPr sz="3200" dirty="0">
                <a:latin typeface="Calibri"/>
                <a:cs typeface="Calibri"/>
              </a:rPr>
              <a:t>t/Bac</a:t>
            </a:r>
            <a:r>
              <a:rPr sz="3200" spc="-15" dirty="0">
                <a:latin typeface="Calibri"/>
                <a:cs typeface="Calibri"/>
              </a:rPr>
              <a:t>k</a:t>
            </a:r>
            <a:r>
              <a:rPr sz="3200" dirty="0">
                <a:latin typeface="Calibri"/>
                <a:cs typeface="Calibri"/>
              </a:rPr>
              <a:t>g</a:t>
            </a:r>
            <a:r>
              <a:rPr sz="3200" spc="-50" dirty="0">
                <a:latin typeface="Calibri"/>
                <a:cs typeface="Calibri"/>
              </a:rPr>
              <a:t>r</a:t>
            </a:r>
            <a:r>
              <a:rPr sz="3200" spc="-5" dirty="0">
                <a:latin typeface="Calibri"/>
                <a:cs typeface="Calibri"/>
              </a:rPr>
              <a:t>ound  </a:t>
            </a:r>
            <a:r>
              <a:rPr sz="3200" spc="-15" dirty="0">
                <a:latin typeface="Calibri"/>
                <a:cs typeface="Calibri"/>
              </a:rPr>
              <a:t>Separation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7975" y="5196332"/>
            <a:ext cx="22802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OCR</a:t>
            </a:r>
            <a:r>
              <a:rPr sz="3200" spc="-7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Engine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3400" y="2667000"/>
            <a:ext cx="3459479" cy="259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928609" y="4077954"/>
            <a:ext cx="1183640" cy="819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520"/>
              </a:spcBef>
            </a:pPr>
            <a:r>
              <a:rPr sz="14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12700" algn="ctr">
              <a:lnSpc>
                <a:spcPct val="100000"/>
              </a:lnSpc>
              <a:spcBef>
                <a:spcPts val="335"/>
              </a:spcBef>
            </a:pPr>
            <a:r>
              <a:rPr sz="1400" spc="-10" dirty="0">
                <a:latin typeface="Calibri"/>
                <a:cs typeface="Calibri"/>
              </a:rPr>
              <a:t>Lecture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F404D21D-6377-E74C-9EBA-AE882CC84C2F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r>
              <a:rPr lang="en-ID" kern="0" spc="-20" dirty="0"/>
              <a:t>Text Recognition</a:t>
            </a:r>
            <a:endParaRPr lang="en-ID" kern="0" dirty="0"/>
          </a:p>
        </p:txBody>
      </p:sp>
    </p:spTree>
    <p:extLst>
      <p:ext uri="{BB962C8B-B14F-4D97-AF65-F5344CB8AC3E}">
        <p14:creationId xmlns:p14="http://schemas.microsoft.com/office/powerpoint/2010/main" val="29975797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2101" y="461899"/>
            <a:ext cx="44780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Speech</a:t>
            </a:r>
            <a:r>
              <a:rPr spc="-70" dirty="0"/>
              <a:t> </a:t>
            </a:r>
            <a:r>
              <a:rPr spc="-15" dirty="0"/>
              <a:t>Recognition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58353" y="3894861"/>
            <a:ext cx="72072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sz="2800" spc="-10" dirty="0">
                <a:latin typeface="Calibri"/>
                <a:cs typeface="Calibri"/>
              </a:rPr>
              <a:t>hot</a:t>
            </a:r>
            <a:r>
              <a:rPr sz="2800" spc="-15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pc="-5" dirty="0"/>
              <a:t>Done on </a:t>
            </a:r>
            <a:r>
              <a:rPr spc="-15" dirty="0"/>
              <a:t>newscaster </a:t>
            </a:r>
            <a:r>
              <a:rPr spc="-5" dirty="0"/>
              <a:t>shots</a:t>
            </a:r>
            <a:r>
              <a:rPr spc="30" dirty="0"/>
              <a:t> </a:t>
            </a:r>
            <a:r>
              <a:rPr spc="-5" dirty="0"/>
              <a:t>only</a:t>
            </a: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clear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audio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75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summary of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content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ts val="3040"/>
              </a:lnSpc>
              <a:spcBef>
                <a:spcPts val="67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20" dirty="0">
                <a:latin typeface="Calibri"/>
                <a:cs typeface="Calibri"/>
              </a:rPr>
              <a:t>unsynchronized </a:t>
            </a:r>
            <a:r>
              <a:rPr sz="2800" spc="-5" dirty="0">
                <a:latin typeface="Calibri"/>
                <a:cs typeface="Calibri"/>
              </a:rPr>
              <a:t>audio with objects in </a:t>
            </a:r>
            <a:r>
              <a:rPr sz="2800" spc="-10" dirty="0">
                <a:latin typeface="Calibri"/>
                <a:cs typeface="Calibri"/>
              </a:rPr>
              <a:t>report</a:t>
            </a:r>
            <a:r>
              <a:rPr sz="2800" spc="1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  <a:p>
            <a:pPr marL="7392034" algn="ctr">
              <a:lnSpc>
                <a:spcPts val="1240"/>
              </a:lnSpc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7402830" algn="ctr">
              <a:lnSpc>
                <a:spcPct val="100000"/>
              </a:lnSpc>
              <a:spcBef>
                <a:spcPts val="520"/>
              </a:spcBef>
            </a:pPr>
            <a:r>
              <a:rPr sz="1400" b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7405370" algn="ctr">
              <a:lnSpc>
                <a:spcPct val="100000"/>
              </a:lnSpc>
              <a:spcBef>
                <a:spcPts val="335"/>
              </a:spcBef>
            </a:pPr>
            <a:r>
              <a:rPr sz="1400" spc="-10" dirty="0"/>
              <a:t>Lecture</a:t>
            </a:r>
            <a:endParaRPr sz="140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80C60844-08D1-EA4C-9F87-8197D72174FB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r>
              <a:rPr lang="en-ID" kern="0" spc="-20" dirty="0"/>
              <a:t>Speech recognition</a:t>
            </a:r>
            <a:endParaRPr lang="en-ID" kern="0" dirty="0"/>
          </a:p>
        </p:txBody>
      </p:sp>
    </p:spTree>
    <p:extLst>
      <p:ext uri="{BB962C8B-B14F-4D97-AF65-F5344CB8AC3E}">
        <p14:creationId xmlns:p14="http://schemas.microsoft.com/office/powerpoint/2010/main" val="5442234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38400" y="1371600"/>
            <a:ext cx="4170109" cy="3062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940" y="5120132"/>
            <a:ext cx="41236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Media Learning</a:t>
            </a:r>
            <a:r>
              <a:rPr sz="3200" spc="-5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Object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28609" y="4077954"/>
            <a:ext cx="1183640" cy="819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520"/>
              </a:spcBef>
            </a:pPr>
            <a:r>
              <a:rPr sz="1400" spc="-5" dirty="0"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12065" algn="ctr">
              <a:lnSpc>
                <a:spcPct val="100000"/>
              </a:lnSpc>
              <a:spcBef>
                <a:spcPts val="335"/>
              </a:spcBef>
            </a:pPr>
            <a:r>
              <a:rPr sz="14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Lecture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2B4BD818-99B8-9044-824B-D65ACFF6FE1E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r>
              <a:rPr lang="en-ID" kern="0" spc="-20" dirty="0"/>
              <a:t>Lecture Videos: WHY?</a:t>
            </a:r>
            <a:endParaRPr lang="en-ID" kern="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5BBB208-EA48-4C4B-9E48-23A8AD50E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8339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marL="720090" marR="1711960">
              <a:lnSpc>
                <a:spcPts val="3890"/>
              </a:lnSpc>
              <a:spcBef>
                <a:spcPts val="1155"/>
              </a:spcBef>
            </a:pPr>
            <a:r>
              <a:rPr spc="-229" dirty="0"/>
              <a:t>Real </a:t>
            </a:r>
            <a:r>
              <a:rPr spc="-210" dirty="0"/>
              <a:t>Research: </a:t>
            </a:r>
            <a:r>
              <a:rPr spc="-170" dirty="0"/>
              <a:t>Content-Based</a:t>
            </a:r>
            <a:r>
              <a:rPr spc="-409" dirty="0"/>
              <a:t> </a:t>
            </a:r>
            <a:r>
              <a:rPr spc="-165" dirty="0"/>
              <a:t>Image  </a:t>
            </a:r>
            <a:r>
              <a:rPr spc="-225" dirty="0"/>
              <a:t>Retrieval </a:t>
            </a:r>
            <a:r>
              <a:rPr spc="-190" dirty="0"/>
              <a:t>for </a:t>
            </a:r>
            <a:r>
              <a:rPr spc="-215" dirty="0"/>
              <a:t>Batik</a:t>
            </a:r>
            <a:r>
              <a:rPr spc="-420" dirty="0"/>
              <a:t> </a:t>
            </a:r>
            <a:r>
              <a:rPr spc="-200" dirty="0"/>
              <a:t>Patterns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756916" y="2570988"/>
            <a:ext cx="1795780" cy="896619"/>
            <a:chOff x="2756916" y="2570988"/>
            <a:chExt cx="1795780" cy="896619"/>
          </a:xfrm>
        </p:grpSpPr>
        <p:sp>
          <p:nvSpPr>
            <p:cNvPr id="5" name="object 5"/>
            <p:cNvSpPr/>
            <p:nvPr/>
          </p:nvSpPr>
          <p:spPr>
            <a:xfrm>
              <a:off x="2756916" y="2570988"/>
              <a:ext cx="896111" cy="8961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95700" y="2570988"/>
              <a:ext cx="856488" cy="8564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67155" y="2570988"/>
            <a:ext cx="1824355" cy="896619"/>
            <a:chOff x="867155" y="2570988"/>
            <a:chExt cx="1824355" cy="896619"/>
          </a:xfrm>
        </p:grpSpPr>
        <p:sp>
          <p:nvSpPr>
            <p:cNvPr id="8" name="object 8"/>
            <p:cNvSpPr/>
            <p:nvPr/>
          </p:nvSpPr>
          <p:spPr>
            <a:xfrm>
              <a:off x="867155" y="2570988"/>
              <a:ext cx="896112" cy="8961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95272" y="2570988"/>
              <a:ext cx="896112" cy="8961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848867" y="3579876"/>
            <a:ext cx="856488" cy="856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63267" y="3569208"/>
            <a:ext cx="851916" cy="8534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3706367" y="3279647"/>
            <a:ext cx="3722370" cy="1143000"/>
            <a:chOff x="3706367" y="3279647"/>
            <a:chExt cx="3722370" cy="1143000"/>
          </a:xfrm>
        </p:grpSpPr>
        <p:sp>
          <p:nvSpPr>
            <p:cNvPr id="13" name="object 13"/>
            <p:cNvSpPr/>
            <p:nvPr/>
          </p:nvSpPr>
          <p:spPr>
            <a:xfrm>
              <a:off x="3706367" y="3569207"/>
              <a:ext cx="853439" cy="8534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59808" y="3285743"/>
              <a:ext cx="2868930" cy="1089660"/>
            </a:xfrm>
            <a:custGeom>
              <a:avLst/>
              <a:gdLst/>
              <a:ahLst/>
              <a:cxnLst/>
              <a:rect l="l" t="t" r="r" b="b"/>
              <a:pathLst>
                <a:path w="2868929" h="1089660">
                  <a:moveTo>
                    <a:pt x="2868422" y="530352"/>
                  </a:moveTo>
                  <a:lnTo>
                    <a:pt x="2855925" y="524129"/>
                  </a:lnTo>
                  <a:lnTo>
                    <a:pt x="2792222" y="492379"/>
                  </a:lnTo>
                  <a:lnTo>
                    <a:pt x="2792272" y="524154"/>
                  </a:lnTo>
                  <a:lnTo>
                    <a:pt x="2145792" y="525068"/>
                  </a:lnTo>
                  <a:lnTo>
                    <a:pt x="2145792" y="181610"/>
                  </a:lnTo>
                  <a:lnTo>
                    <a:pt x="2139302" y="133324"/>
                  </a:lnTo>
                  <a:lnTo>
                    <a:pt x="2121001" y="89941"/>
                  </a:lnTo>
                  <a:lnTo>
                    <a:pt x="2092604" y="53187"/>
                  </a:lnTo>
                  <a:lnTo>
                    <a:pt x="2055850" y="24790"/>
                  </a:lnTo>
                  <a:lnTo>
                    <a:pt x="2012467" y="6489"/>
                  </a:lnTo>
                  <a:lnTo>
                    <a:pt x="1964182" y="0"/>
                  </a:lnTo>
                  <a:lnTo>
                    <a:pt x="795782" y="0"/>
                  </a:lnTo>
                  <a:lnTo>
                    <a:pt x="747483" y="6489"/>
                  </a:lnTo>
                  <a:lnTo>
                    <a:pt x="704100" y="24790"/>
                  </a:lnTo>
                  <a:lnTo>
                    <a:pt x="667346" y="53187"/>
                  </a:lnTo>
                  <a:lnTo>
                    <a:pt x="638949" y="89941"/>
                  </a:lnTo>
                  <a:lnTo>
                    <a:pt x="620649" y="133324"/>
                  </a:lnTo>
                  <a:lnTo>
                    <a:pt x="614172" y="181610"/>
                  </a:lnTo>
                  <a:lnTo>
                    <a:pt x="614172" y="527215"/>
                  </a:lnTo>
                  <a:lnTo>
                    <a:pt x="0" y="528066"/>
                  </a:lnTo>
                  <a:lnTo>
                    <a:pt x="0" y="540766"/>
                  </a:lnTo>
                  <a:lnTo>
                    <a:pt x="614172" y="539915"/>
                  </a:lnTo>
                  <a:lnTo>
                    <a:pt x="614172" y="908050"/>
                  </a:lnTo>
                  <a:lnTo>
                    <a:pt x="620649" y="956348"/>
                  </a:lnTo>
                  <a:lnTo>
                    <a:pt x="638949" y="999731"/>
                  </a:lnTo>
                  <a:lnTo>
                    <a:pt x="667346" y="1036485"/>
                  </a:lnTo>
                  <a:lnTo>
                    <a:pt x="704100" y="1064882"/>
                  </a:lnTo>
                  <a:lnTo>
                    <a:pt x="747483" y="1083183"/>
                  </a:lnTo>
                  <a:lnTo>
                    <a:pt x="795782" y="1089660"/>
                  </a:lnTo>
                  <a:lnTo>
                    <a:pt x="1964182" y="1089660"/>
                  </a:lnTo>
                  <a:lnTo>
                    <a:pt x="2012467" y="1083183"/>
                  </a:lnTo>
                  <a:lnTo>
                    <a:pt x="2055850" y="1064882"/>
                  </a:lnTo>
                  <a:lnTo>
                    <a:pt x="2092604" y="1036485"/>
                  </a:lnTo>
                  <a:lnTo>
                    <a:pt x="2121001" y="999731"/>
                  </a:lnTo>
                  <a:lnTo>
                    <a:pt x="2139302" y="956348"/>
                  </a:lnTo>
                  <a:lnTo>
                    <a:pt x="2145792" y="908050"/>
                  </a:lnTo>
                  <a:lnTo>
                    <a:pt x="2145792" y="537768"/>
                  </a:lnTo>
                  <a:lnTo>
                    <a:pt x="2792285" y="536854"/>
                  </a:lnTo>
                  <a:lnTo>
                    <a:pt x="2792349" y="568579"/>
                  </a:lnTo>
                  <a:lnTo>
                    <a:pt x="2868422" y="530352"/>
                  </a:lnTo>
                  <a:close/>
                </a:path>
              </a:pathLst>
            </a:custGeom>
            <a:solidFill>
              <a:srgbClr val="D09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73979" y="3285743"/>
              <a:ext cx="1531620" cy="1089660"/>
            </a:xfrm>
            <a:custGeom>
              <a:avLst/>
              <a:gdLst/>
              <a:ahLst/>
              <a:cxnLst/>
              <a:rect l="l" t="t" r="r" b="b"/>
              <a:pathLst>
                <a:path w="1531620" h="1089660">
                  <a:moveTo>
                    <a:pt x="0" y="181609"/>
                  </a:moveTo>
                  <a:lnTo>
                    <a:pt x="6485" y="133320"/>
                  </a:lnTo>
                  <a:lnTo>
                    <a:pt x="24788" y="89934"/>
                  </a:lnTo>
                  <a:lnTo>
                    <a:pt x="53181" y="53181"/>
                  </a:lnTo>
                  <a:lnTo>
                    <a:pt x="89934" y="24788"/>
                  </a:lnTo>
                  <a:lnTo>
                    <a:pt x="133320" y="6485"/>
                  </a:lnTo>
                  <a:lnTo>
                    <a:pt x="181610" y="0"/>
                  </a:lnTo>
                  <a:lnTo>
                    <a:pt x="1350010" y="0"/>
                  </a:lnTo>
                  <a:lnTo>
                    <a:pt x="1398299" y="6485"/>
                  </a:lnTo>
                  <a:lnTo>
                    <a:pt x="1441685" y="24788"/>
                  </a:lnTo>
                  <a:lnTo>
                    <a:pt x="1478438" y="53181"/>
                  </a:lnTo>
                  <a:lnTo>
                    <a:pt x="1506831" y="89934"/>
                  </a:lnTo>
                  <a:lnTo>
                    <a:pt x="1525134" y="133320"/>
                  </a:lnTo>
                  <a:lnTo>
                    <a:pt x="1531620" y="181609"/>
                  </a:lnTo>
                  <a:lnTo>
                    <a:pt x="1531620" y="908049"/>
                  </a:lnTo>
                  <a:lnTo>
                    <a:pt x="1525134" y="956339"/>
                  </a:lnTo>
                  <a:lnTo>
                    <a:pt x="1506831" y="999725"/>
                  </a:lnTo>
                  <a:lnTo>
                    <a:pt x="1478438" y="1036478"/>
                  </a:lnTo>
                  <a:lnTo>
                    <a:pt x="1441685" y="1064871"/>
                  </a:lnTo>
                  <a:lnTo>
                    <a:pt x="1398299" y="1083174"/>
                  </a:lnTo>
                  <a:lnTo>
                    <a:pt x="1350010" y="1089659"/>
                  </a:lnTo>
                  <a:lnTo>
                    <a:pt x="181610" y="1089659"/>
                  </a:lnTo>
                  <a:lnTo>
                    <a:pt x="133320" y="1083174"/>
                  </a:lnTo>
                  <a:lnTo>
                    <a:pt x="89934" y="1064871"/>
                  </a:lnTo>
                  <a:lnTo>
                    <a:pt x="53181" y="1036478"/>
                  </a:lnTo>
                  <a:lnTo>
                    <a:pt x="24788" y="999725"/>
                  </a:lnTo>
                  <a:lnTo>
                    <a:pt x="6485" y="956339"/>
                  </a:lnTo>
                  <a:lnTo>
                    <a:pt x="0" y="908049"/>
                  </a:lnTo>
                  <a:lnTo>
                    <a:pt x="0" y="181609"/>
                  </a:lnTo>
                  <a:close/>
                </a:path>
              </a:pathLst>
            </a:custGeom>
            <a:ln w="12192">
              <a:solidFill>
                <a:srgbClr val="976A7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2735579" y="3569208"/>
            <a:ext cx="851916" cy="8534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8867" y="4533900"/>
            <a:ext cx="851916" cy="85344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76983" y="4533900"/>
            <a:ext cx="853440" cy="8534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44723" y="4533900"/>
            <a:ext cx="851915" cy="8534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81984" y="4533900"/>
            <a:ext cx="877824" cy="8778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507605" y="3171825"/>
            <a:ext cx="96202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spc="-35" dirty="0">
                <a:latin typeface="Carlito"/>
                <a:cs typeface="Carlito"/>
              </a:rPr>
              <a:t>K</a:t>
            </a:r>
            <a:r>
              <a:rPr sz="2000" spc="-15" dirty="0">
                <a:latin typeface="Carlito"/>
                <a:cs typeface="Carlito"/>
              </a:rPr>
              <a:t>a</a:t>
            </a:r>
            <a:r>
              <a:rPr sz="2000" dirty="0">
                <a:latin typeface="Carlito"/>
                <a:cs typeface="Carlito"/>
              </a:rPr>
              <a:t>wun</a:t>
            </a:r>
            <a:r>
              <a:rPr sz="2000" spc="5" dirty="0">
                <a:latin typeface="Carlito"/>
                <a:cs typeface="Carlito"/>
              </a:rPr>
              <a:t>g</a:t>
            </a:r>
            <a:r>
              <a:rPr sz="2000" dirty="0">
                <a:latin typeface="Carlito"/>
                <a:cs typeface="Carlito"/>
              </a:rPr>
              <a:t>?  </a:t>
            </a:r>
            <a:r>
              <a:rPr sz="2000" spc="-15" dirty="0">
                <a:latin typeface="Carlito"/>
                <a:cs typeface="Carlito"/>
              </a:rPr>
              <a:t>Parang?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arlito"/>
                <a:cs typeface="Carlito"/>
              </a:rPr>
              <a:t>..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000" spc="-15" dirty="0">
                <a:latin typeface="Carlito"/>
                <a:cs typeface="Carlito"/>
              </a:rPr>
              <a:t>etc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5315203" y="3497326"/>
            <a:ext cx="125031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5" dirty="0">
                <a:latin typeface="Carlito"/>
                <a:cs typeface="Carlito"/>
              </a:rPr>
              <a:t>R</a:t>
            </a:r>
            <a:r>
              <a:rPr sz="2000" dirty="0">
                <a:latin typeface="Carlito"/>
                <a:cs typeface="Carlito"/>
              </a:rPr>
              <a:t>e</a:t>
            </a:r>
            <a:r>
              <a:rPr sz="2000" spc="-10" dirty="0">
                <a:latin typeface="Carlito"/>
                <a:cs typeface="Carlito"/>
              </a:rPr>
              <a:t>c</a:t>
            </a:r>
            <a:r>
              <a:rPr sz="2000" spc="-5" dirty="0">
                <a:latin typeface="Carlito"/>
                <a:cs typeface="Carlito"/>
              </a:rPr>
              <a:t>og</a:t>
            </a:r>
            <a:r>
              <a:rPr sz="2000" spc="5" dirty="0">
                <a:latin typeface="Carlito"/>
                <a:cs typeface="Carlito"/>
              </a:rPr>
              <a:t>n</a:t>
            </a:r>
            <a:r>
              <a:rPr sz="2000" dirty="0">
                <a:latin typeface="Carlito"/>
                <a:cs typeface="Carlito"/>
              </a:rPr>
              <a:t>it</a:t>
            </a:r>
            <a:r>
              <a:rPr sz="2000" spc="-10" dirty="0">
                <a:latin typeface="Carlito"/>
                <a:cs typeface="Carlito"/>
              </a:rPr>
              <a:t>i</a:t>
            </a:r>
            <a:r>
              <a:rPr sz="2000" spc="-5" dirty="0">
                <a:latin typeface="Carlito"/>
                <a:cs typeface="Carlito"/>
              </a:rPr>
              <a:t>on</a:t>
            </a:r>
            <a:endParaRPr sz="2000">
              <a:latin typeface="Carlito"/>
              <a:cs typeface="Carlito"/>
            </a:endParaRPr>
          </a:p>
          <a:p>
            <a:pPr marL="30480">
              <a:lnSpc>
                <a:spcPct val="100000"/>
              </a:lnSpc>
            </a:pPr>
            <a:r>
              <a:rPr sz="2000" dirty="0">
                <a:latin typeface="Carlito"/>
                <a:cs typeface="Carlito"/>
              </a:rPr>
              <a:t>/</a:t>
            </a:r>
            <a:r>
              <a:rPr sz="2000" spc="-80" dirty="0">
                <a:latin typeface="Carlito"/>
                <a:cs typeface="Carlito"/>
              </a:rPr>
              <a:t> </a:t>
            </a:r>
            <a:r>
              <a:rPr sz="2000" spc="-10" dirty="0">
                <a:latin typeface="Carlito"/>
                <a:cs typeface="Carlito"/>
              </a:rPr>
              <a:t>Clustering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5940" y="2339416"/>
            <a:ext cx="6807834" cy="168528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45" dirty="0">
                <a:latin typeface="Calibri"/>
                <a:cs typeface="Calibri"/>
              </a:rPr>
              <a:t>Temporal </a:t>
            </a:r>
            <a:r>
              <a:rPr sz="3200" spc="-10" dirty="0">
                <a:latin typeface="Calibri"/>
                <a:cs typeface="Calibri"/>
              </a:rPr>
              <a:t>segmentation </a:t>
            </a:r>
            <a:r>
              <a:rPr sz="3200" spc="-15" dirty="0">
                <a:latin typeface="Calibri"/>
                <a:cs typeface="Calibri"/>
              </a:rPr>
              <a:t>into</a:t>
            </a:r>
            <a:r>
              <a:rPr sz="3200" spc="6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shots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46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Spatial </a:t>
            </a:r>
            <a:r>
              <a:rPr sz="3200" spc="-10" dirty="0">
                <a:latin typeface="Calibri"/>
                <a:cs typeface="Calibri"/>
              </a:rPr>
              <a:t>segmentation </a:t>
            </a:r>
            <a:r>
              <a:rPr sz="3200" spc="-20" dirty="0">
                <a:latin typeface="Calibri"/>
                <a:cs typeface="Calibri"/>
              </a:rPr>
              <a:t>to </a:t>
            </a:r>
            <a:r>
              <a:rPr sz="3200" dirty="0">
                <a:latin typeface="Calibri"/>
                <a:cs typeface="Calibri"/>
              </a:rPr>
              <a:t>access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content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28609" y="4077954"/>
            <a:ext cx="1183640" cy="819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520"/>
              </a:spcBef>
            </a:pPr>
            <a:r>
              <a:rPr sz="1400" spc="-5" dirty="0"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12065" algn="ctr">
              <a:lnSpc>
                <a:spcPct val="100000"/>
              </a:lnSpc>
              <a:spcBef>
                <a:spcPts val="335"/>
              </a:spcBef>
            </a:pPr>
            <a:r>
              <a:rPr sz="14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Lecture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C5BCFEEC-9932-704E-A712-BC771AD875AE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9890" y="461813"/>
            <a:ext cx="31870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398307495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286000" y="2595372"/>
            <a:ext cx="4170109" cy="30628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28609" y="4077954"/>
            <a:ext cx="1183640" cy="819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520"/>
              </a:spcBef>
            </a:pPr>
            <a:r>
              <a:rPr sz="1400" spc="-5" dirty="0"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12065" algn="ctr">
              <a:lnSpc>
                <a:spcPct val="100000"/>
              </a:lnSpc>
              <a:spcBef>
                <a:spcPts val="335"/>
              </a:spcBef>
            </a:pPr>
            <a:r>
              <a:rPr sz="14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Lecture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71C30684-B542-7246-BC8E-146E955B34E5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484467"/>
            <a:ext cx="76962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80970" marR="5080" indent="-2668905">
              <a:lnSpc>
                <a:spcPct val="100000"/>
              </a:lnSpc>
              <a:spcBef>
                <a:spcPts val="95"/>
              </a:spcBef>
            </a:pPr>
            <a:r>
              <a:rPr sz="3200" spc="-10" dirty="0"/>
              <a:t>Spatial </a:t>
            </a:r>
            <a:r>
              <a:rPr sz="3200" spc="-15" dirty="0"/>
              <a:t>Segmentation </a:t>
            </a:r>
            <a:r>
              <a:rPr sz="3200" spc="-35" dirty="0"/>
              <a:t>for </a:t>
            </a:r>
            <a:r>
              <a:rPr sz="3200" spc="-15" dirty="0"/>
              <a:t>Lecture  </a:t>
            </a:r>
            <a:r>
              <a:rPr sz="3200" spc="-10" dirty="0"/>
              <a:t>Videos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6226661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C1DDB168-6968-EE43-BCD6-7ECB4E000189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614042"/>
            <a:ext cx="2266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Bayes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Theorem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8237" y="2404637"/>
            <a:ext cx="6634612" cy="5899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90600" y="3657600"/>
            <a:ext cx="6659880" cy="1921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77200" y="1254464"/>
            <a:ext cx="914400" cy="5222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928609" y="4077954"/>
            <a:ext cx="1183640" cy="819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520"/>
              </a:spcBef>
            </a:pPr>
            <a:r>
              <a:rPr sz="1400" spc="-5" dirty="0"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12065" algn="ctr">
              <a:lnSpc>
                <a:spcPct val="100000"/>
              </a:lnSpc>
              <a:spcBef>
                <a:spcPts val="335"/>
              </a:spcBef>
            </a:pPr>
            <a:r>
              <a:rPr sz="14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Lecture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549181"/>
            <a:ext cx="91439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6450" marR="5080" indent="-794385">
              <a:lnSpc>
                <a:spcPct val="100000"/>
              </a:lnSpc>
              <a:spcBef>
                <a:spcPts val="100"/>
              </a:spcBef>
            </a:pPr>
            <a:r>
              <a:rPr sz="2800" spc="-15" dirty="0"/>
              <a:t>Segmentation: </a:t>
            </a:r>
            <a:r>
              <a:rPr sz="2800" spc="-20" dirty="0"/>
              <a:t>Foreground </a:t>
            </a:r>
            <a:r>
              <a:rPr sz="2800" dirty="0"/>
              <a:t>and  </a:t>
            </a:r>
            <a:r>
              <a:rPr sz="2800" spc="-10" dirty="0"/>
              <a:t>Background</a:t>
            </a:r>
            <a:r>
              <a:rPr sz="2800" dirty="0"/>
              <a:t> Modelling</a:t>
            </a:r>
          </a:p>
        </p:txBody>
      </p:sp>
    </p:spTree>
    <p:extLst>
      <p:ext uri="{BB962C8B-B14F-4D97-AF65-F5344CB8AC3E}">
        <p14:creationId xmlns:p14="http://schemas.microsoft.com/office/powerpoint/2010/main" val="15239879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2">
            <a:extLst>
              <a:ext uri="{FF2B5EF4-FFF2-40B4-BE49-F238E27FC236}">
                <a16:creationId xmlns:a16="http://schemas.microsoft.com/office/drawing/2014/main" id="{4CADB25B-1EC5-8845-8729-08D7C174D000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2" name="object 2"/>
          <p:cNvSpPr/>
          <p:nvPr/>
        </p:nvSpPr>
        <p:spPr>
          <a:xfrm>
            <a:off x="1905000" y="2871216"/>
            <a:ext cx="5053584" cy="32291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29127" y="445467"/>
            <a:ext cx="5449267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0" dirty="0"/>
              <a:t>Keyword</a:t>
            </a:r>
            <a:r>
              <a:rPr sz="4000" spc="-75" dirty="0"/>
              <a:t> </a:t>
            </a:r>
            <a:r>
              <a:rPr sz="4000" spc="-10" dirty="0"/>
              <a:t>Extraction</a:t>
            </a:r>
            <a:endParaRPr sz="4000" dirty="0"/>
          </a:p>
        </p:txBody>
      </p:sp>
      <p:sp>
        <p:nvSpPr>
          <p:cNvPr id="4" name="object 4"/>
          <p:cNvSpPr/>
          <p:nvPr/>
        </p:nvSpPr>
        <p:spPr>
          <a:xfrm>
            <a:off x="2590800" y="1905000"/>
            <a:ext cx="3619500" cy="888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53761" y="1753361"/>
            <a:ext cx="1295400" cy="1219200"/>
          </a:xfrm>
          <a:custGeom>
            <a:avLst/>
            <a:gdLst/>
            <a:ahLst/>
            <a:cxnLst/>
            <a:rect l="l" t="t" r="r" b="b"/>
            <a:pathLst>
              <a:path w="1295400" h="1219200">
                <a:moveTo>
                  <a:pt x="0" y="1219200"/>
                </a:moveTo>
                <a:lnTo>
                  <a:pt x="1295400" y="1219200"/>
                </a:lnTo>
                <a:lnTo>
                  <a:pt x="1295400" y="0"/>
                </a:lnTo>
                <a:lnTo>
                  <a:pt x="0" y="0"/>
                </a:lnTo>
                <a:lnTo>
                  <a:pt x="0" y="121920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86961" y="3582161"/>
            <a:ext cx="2057400" cy="609600"/>
          </a:xfrm>
          <a:custGeom>
            <a:avLst/>
            <a:gdLst/>
            <a:ahLst/>
            <a:cxnLst/>
            <a:rect l="l" t="t" r="r" b="b"/>
            <a:pathLst>
              <a:path w="2057400" h="609600">
                <a:moveTo>
                  <a:pt x="0" y="609600"/>
                </a:moveTo>
                <a:lnTo>
                  <a:pt x="2057400" y="609600"/>
                </a:lnTo>
                <a:lnTo>
                  <a:pt x="2057400" y="0"/>
                </a:lnTo>
                <a:lnTo>
                  <a:pt x="0" y="0"/>
                </a:lnTo>
                <a:lnTo>
                  <a:pt x="0" y="60960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77200" y="1254464"/>
            <a:ext cx="914400" cy="5222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928609" y="4077954"/>
            <a:ext cx="1183640" cy="819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520"/>
              </a:spcBef>
            </a:pPr>
            <a:r>
              <a:rPr sz="1400" spc="-5" dirty="0"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12065" algn="ctr">
              <a:lnSpc>
                <a:spcPct val="100000"/>
              </a:lnSpc>
              <a:spcBef>
                <a:spcPts val="335"/>
              </a:spcBef>
            </a:pPr>
            <a:r>
              <a:rPr sz="14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Lecture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44963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865D49CD-759F-BC4D-8A90-DD1FC29CB03C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176" y="496950"/>
            <a:ext cx="475602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0" dirty="0"/>
              <a:t>Keyword</a:t>
            </a:r>
            <a:r>
              <a:rPr sz="4000" spc="-75" dirty="0"/>
              <a:t> </a:t>
            </a:r>
            <a:r>
              <a:rPr sz="4000" spc="-10" dirty="0"/>
              <a:t>Extraction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7355"/>
            <a:ext cx="4946015" cy="112839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Binarization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latin typeface="Arial"/>
                <a:cs typeface="Arial"/>
              </a:rPr>
              <a:t>– </a:t>
            </a:r>
            <a:r>
              <a:rPr sz="2800" spc="-10" dirty="0">
                <a:latin typeface="Calibri"/>
                <a:cs typeface="Calibri"/>
              </a:rPr>
              <a:t>Modified </a:t>
            </a:r>
            <a:r>
              <a:rPr sz="2800" spc="-35" dirty="0">
                <a:latin typeface="Calibri"/>
                <a:cs typeface="Calibri"/>
              </a:rPr>
              <a:t>Otsu’s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thresholding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08575" y="3034708"/>
            <a:ext cx="4081042" cy="25503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28609" y="4077954"/>
            <a:ext cx="1183640" cy="819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520"/>
              </a:spcBef>
            </a:pPr>
            <a:r>
              <a:rPr sz="1400" spc="-5" dirty="0"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12065" algn="ctr">
              <a:lnSpc>
                <a:spcPct val="100000"/>
              </a:lnSpc>
              <a:spcBef>
                <a:spcPts val="335"/>
              </a:spcBef>
            </a:pPr>
            <a:r>
              <a:rPr sz="14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Lecture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952485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C29171BA-23C3-7F42-8645-EE39A3283D04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9176" y="496950"/>
            <a:ext cx="4603624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30" dirty="0"/>
              <a:t>Keyword</a:t>
            </a:r>
            <a:r>
              <a:rPr sz="4000" spc="-75" dirty="0"/>
              <a:t> </a:t>
            </a:r>
            <a:r>
              <a:rPr sz="4000" spc="-10" dirty="0"/>
              <a:t>Extraction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07355"/>
            <a:ext cx="4417060" cy="1640839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342265" marR="81915" indent="-342265" algn="r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342265" algn="l"/>
                <a:tab pos="342900" algn="l"/>
              </a:tabLst>
            </a:pPr>
            <a:r>
              <a:rPr sz="3200" spc="-15" dirty="0">
                <a:latin typeface="Calibri"/>
                <a:cs typeface="Calibri"/>
              </a:rPr>
              <a:t>Content</a:t>
            </a:r>
            <a:r>
              <a:rPr sz="3200" spc="-6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Identification</a:t>
            </a:r>
            <a:endParaRPr sz="32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spc="-15" dirty="0">
                <a:latin typeface="Calibri"/>
                <a:cs typeface="Calibri"/>
              </a:rPr>
              <a:t>      </a:t>
            </a:r>
            <a:r>
              <a:rPr sz="2800" spc="-15" dirty="0">
                <a:latin typeface="Calibri"/>
                <a:cs typeface="Calibri"/>
              </a:rPr>
              <a:t>SVM</a:t>
            </a:r>
            <a:endParaRPr sz="2800" dirty="0">
              <a:latin typeface="Calibri"/>
              <a:cs typeface="Calibri"/>
            </a:endParaRPr>
          </a:p>
          <a:p>
            <a:pPr marL="756285" marR="5080" lvl="1" indent="-756920" algn="r">
              <a:lnSpc>
                <a:spcPct val="100000"/>
              </a:lnSpc>
              <a:spcBef>
                <a:spcPts val="67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Figures, Formulas,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75" dirty="0">
                <a:latin typeface="Calibri"/>
                <a:cs typeface="Calibri"/>
              </a:rPr>
              <a:t>Text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628270"/>
            <a:ext cx="3744595" cy="112966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Content</a:t>
            </a:r>
            <a:r>
              <a:rPr sz="3200" spc="-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Recognition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690"/>
              </a:spcBef>
            </a:pPr>
            <a:r>
              <a:rPr sz="2800" spc="-5" dirty="0">
                <a:latin typeface="Arial"/>
                <a:cs typeface="Arial"/>
              </a:rPr>
              <a:t>–</a:t>
            </a:r>
            <a:r>
              <a:rPr sz="2800" spc="-85" dirty="0">
                <a:latin typeface="Arial"/>
                <a:cs typeface="Arial"/>
              </a:rPr>
              <a:t> </a:t>
            </a:r>
            <a:r>
              <a:rPr sz="2800" spc="-10" dirty="0">
                <a:latin typeface="Calibri"/>
                <a:cs typeface="Calibri"/>
              </a:rPr>
              <a:t>OCR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28609" y="4077954"/>
            <a:ext cx="1183640" cy="81915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520"/>
              </a:spcBef>
            </a:pPr>
            <a:r>
              <a:rPr sz="1400" spc="-5" dirty="0">
                <a:latin typeface="Calibri"/>
                <a:cs typeface="Calibri"/>
              </a:rPr>
              <a:t>News</a:t>
            </a:r>
            <a:endParaRPr sz="1400">
              <a:latin typeface="Calibri"/>
              <a:cs typeface="Calibri"/>
            </a:endParaRPr>
          </a:p>
          <a:p>
            <a:pPr marL="12065" algn="ctr">
              <a:lnSpc>
                <a:spcPct val="100000"/>
              </a:lnSpc>
              <a:spcBef>
                <a:spcPts val="335"/>
              </a:spcBef>
            </a:pPr>
            <a:r>
              <a:rPr sz="14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Lecture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36512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66A0FB67-693E-7042-972C-C149D228B933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853" y="461899"/>
            <a:ext cx="23361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Sema</a:t>
            </a:r>
            <a:r>
              <a:rPr spc="-25" dirty="0"/>
              <a:t>n</a:t>
            </a:r>
            <a:r>
              <a:rPr dirty="0"/>
              <a:t>tics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11020"/>
            <a:ext cx="6545580" cy="178181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20" dirty="0">
                <a:latin typeface="Calibri"/>
                <a:cs typeface="Calibri"/>
              </a:rPr>
              <a:t>Keywords </a:t>
            </a:r>
            <a:r>
              <a:rPr sz="3200" spc="-15" dirty="0">
                <a:latin typeface="Calibri"/>
                <a:cs typeface="Calibri"/>
              </a:rPr>
              <a:t>extracted </a:t>
            </a:r>
            <a:r>
              <a:rPr sz="3200" spc="-20" dirty="0">
                <a:latin typeface="Calibri"/>
                <a:cs typeface="Calibri"/>
              </a:rPr>
              <a:t>have </a:t>
            </a:r>
            <a:r>
              <a:rPr sz="3200" spc="-5" dirty="0">
                <a:latin typeface="Calibri"/>
                <a:cs typeface="Calibri"/>
              </a:rPr>
              <a:t>no </a:t>
            </a:r>
            <a:r>
              <a:rPr sz="3200" dirty="0">
                <a:latin typeface="Calibri"/>
                <a:cs typeface="Calibri"/>
              </a:rPr>
              <a:t>meaning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Dictionary of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terms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20" dirty="0">
                <a:latin typeface="Calibri"/>
                <a:cs typeface="Calibri"/>
              </a:rPr>
              <a:t>Inference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engine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77200" y="1254464"/>
            <a:ext cx="914400" cy="5222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77200" y="3962400"/>
            <a:ext cx="914400" cy="1234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28609" y="4052632"/>
            <a:ext cx="1183640" cy="6159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70"/>
              </a:spcBef>
            </a:pPr>
            <a:r>
              <a:rPr sz="1300" b="1" spc="-10" dirty="0">
                <a:latin typeface="Calibri"/>
                <a:cs typeface="Calibri"/>
              </a:rPr>
              <a:t>VIDEO</a:t>
            </a:r>
            <a:r>
              <a:rPr sz="1300" b="1" spc="-40" dirty="0">
                <a:latin typeface="Calibri"/>
                <a:cs typeface="Calibri"/>
              </a:rPr>
              <a:t> </a:t>
            </a:r>
            <a:r>
              <a:rPr sz="1300" b="1" spc="-5" dirty="0">
                <a:latin typeface="Calibri"/>
                <a:cs typeface="Calibri"/>
              </a:rPr>
              <a:t>INDEXING</a:t>
            </a:r>
            <a:endParaRPr sz="130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735"/>
              </a:spcBef>
            </a:pPr>
            <a:r>
              <a:rPr sz="1400" spc="-5" dirty="0">
                <a:latin typeface="Calibri"/>
                <a:cs typeface="Calibri"/>
              </a:rPr>
              <a:t>Semantics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827656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A1D83D43-EC81-9145-91FA-051DD36E4089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3853" y="461899"/>
            <a:ext cx="23361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Sema</a:t>
            </a:r>
            <a:r>
              <a:rPr spc="-25" dirty="0"/>
              <a:t>n</a:t>
            </a:r>
            <a:r>
              <a:rPr dirty="0"/>
              <a:t>tics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5120132"/>
            <a:ext cx="20637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Dictionary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0800" y="1828800"/>
            <a:ext cx="3810000" cy="295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91561" y="2439161"/>
            <a:ext cx="1219200" cy="457200"/>
          </a:xfrm>
          <a:custGeom>
            <a:avLst/>
            <a:gdLst/>
            <a:ahLst/>
            <a:cxnLst/>
            <a:rect l="l" t="t" r="r" b="b"/>
            <a:pathLst>
              <a:path w="1219200" h="457200">
                <a:moveTo>
                  <a:pt x="0" y="457200"/>
                </a:moveTo>
                <a:lnTo>
                  <a:pt x="1219200" y="457200"/>
                </a:lnTo>
                <a:lnTo>
                  <a:pt x="1219200" y="0"/>
                </a:lnTo>
                <a:lnTo>
                  <a:pt x="0" y="0"/>
                </a:lnTo>
                <a:lnTo>
                  <a:pt x="0" y="457200"/>
                </a:lnTo>
                <a:close/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70375" y="5048250"/>
            <a:ext cx="641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E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2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TH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94050" y="2895600"/>
            <a:ext cx="1452245" cy="2133600"/>
          </a:xfrm>
          <a:custGeom>
            <a:avLst/>
            <a:gdLst/>
            <a:ahLst/>
            <a:cxnLst/>
            <a:rect l="l" t="t" r="r" b="b"/>
            <a:pathLst>
              <a:path w="1452245" h="2133600">
                <a:moveTo>
                  <a:pt x="1355725" y="2037588"/>
                </a:moveTo>
                <a:lnTo>
                  <a:pt x="1349628" y="2041144"/>
                </a:lnTo>
                <a:lnTo>
                  <a:pt x="1348613" y="2044954"/>
                </a:lnTo>
                <a:lnTo>
                  <a:pt x="1400302" y="2133600"/>
                </a:lnTo>
                <a:lnTo>
                  <a:pt x="1407633" y="2121027"/>
                </a:lnTo>
                <a:lnTo>
                  <a:pt x="1393952" y="2121027"/>
                </a:lnTo>
                <a:lnTo>
                  <a:pt x="1393952" y="2097604"/>
                </a:lnTo>
                <a:lnTo>
                  <a:pt x="1359535" y="2038604"/>
                </a:lnTo>
                <a:lnTo>
                  <a:pt x="1355725" y="2037588"/>
                </a:lnTo>
                <a:close/>
              </a:path>
              <a:path w="1452245" h="2133600">
                <a:moveTo>
                  <a:pt x="1393952" y="2097604"/>
                </a:moveTo>
                <a:lnTo>
                  <a:pt x="1393952" y="2121027"/>
                </a:lnTo>
                <a:lnTo>
                  <a:pt x="1406652" y="2121027"/>
                </a:lnTo>
                <a:lnTo>
                  <a:pt x="1406652" y="2117852"/>
                </a:lnTo>
                <a:lnTo>
                  <a:pt x="1394840" y="2117852"/>
                </a:lnTo>
                <a:lnTo>
                  <a:pt x="1400302" y="2108490"/>
                </a:lnTo>
                <a:lnTo>
                  <a:pt x="1393952" y="2097604"/>
                </a:lnTo>
                <a:close/>
              </a:path>
              <a:path w="1452245" h="2133600">
                <a:moveTo>
                  <a:pt x="1444878" y="2037588"/>
                </a:moveTo>
                <a:lnTo>
                  <a:pt x="1441069" y="2038604"/>
                </a:lnTo>
                <a:lnTo>
                  <a:pt x="1406652" y="2097604"/>
                </a:lnTo>
                <a:lnTo>
                  <a:pt x="1406652" y="2121027"/>
                </a:lnTo>
                <a:lnTo>
                  <a:pt x="1407633" y="2121027"/>
                </a:lnTo>
                <a:lnTo>
                  <a:pt x="1451990" y="2044954"/>
                </a:lnTo>
                <a:lnTo>
                  <a:pt x="1450975" y="2041144"/>
                </a:lnTo>
                <a:lnTo>
                  <a:pt x="1444878" y="2037588"/>
                </a:lnTo>
                <a:close/>
              </a:path>
              <a:path w="1452245" h="2133600">
                <a:moveTo>
                  <a:pt x="1400302" y="2108490"/>
                </a:moveTo>
                <a:lnTo>
                  <a:pt x="1394840" y="2117852"/>
                </a:lnTo>
                <a:lnTo>
                  <a:pt x="1405763" y="2117852"/>
                </a:lnTo>
                <a:lnTo>
                  <a:pt x="1400302" y="2108490"/>
                </a:lnTo>
                <a:close/>
              </a:path>
              <a:path w="1452245" h="2133600">
                <a:moveTo>
                  <a:pt x="1406652" y="2097604"/>
                </a:moveTo>
                <a:lnTo>
                  <a:pt x="1400302" y="2108490"/>
                </a:lnTo>
                <a:lnTo>
                  <a:pt x="1405763" y="2117852"/>
                </a:lnTo>
                <a:lnTo>
                  <a:pt x="1406652" y="2117852"/>
                </a:lnTo>
                <a:lnTo>
                  <a:pt x="1406652" y="2097604"/>
                </a:lnTo>
                <a:close/>
              </a:path>
              <a:path w="1452245" h="2133600">
                <a:moveTo>
                  <a:pt x="1393952" y="1066800"/>
                </a:moveTo>
                <a:lnTo>
                  <a:pt x="1393952" y="2097604"/>
                </a:lnTo>
                <a:lnTo>
                  <a:pt x="1400302" y="2108490"/>
                </a:lnTo>
                <a:lnTo>
                  <a:pt x="1406652" y="2097604"/>
                </a:lnTo>
                <a:lnTo>
                  <a:pt x="1406652" y="1073150"/>
                </a:lnTo>
                <a:lnTo>
                  <a:pt x="1400302" y="1073150"/>
                </a:lnTo>
                <a:lnTo>
                  <a:pt x="1393952" y="1066800"/>
                </a:lnTo>
                <a:close/>
              </a:path>
              <a:path w="1452245" h="2133600">
                <a:moveTo>
                  <a:pt x="12700" y="0"/>
                </a:moveTo>
                <a:lnTo>
                  <a:pt x="0" y="0"/>
                </a:lnTo>
                <a:lnTo>
                  <a:pt x="0" y="1070356"/>
                </a:lnTo>
                <a:lnTo>
                  <a:pt x="2793" y="1073150"/>
                </a:lnTo>
                <a:lnTo>
                  <a:pt x="1393952" y="1073150"/>
                </a:lnTo>
                <a:lnTo>
                  <a:pt x="1393952" y="1066800"/>
                </a:lnTo>
                <a:lnTo>
                  <a:pt x="12700" y="1066800"/>
                </a:lnTo>
                <a:lnTo>
                  <a:pt x="6350" y="1060450"/>
                </a:lnTo>
                <a:lnTo>
                  <a:pt x="12700" y="1060450"/>
                </a:lnTo>
                <a:lnTo>
                  <a:pt x="12700" y="0"/>
                </a:lnTo>
                <a:close/>
              </a:path>
              <a:path w="1452245" h="2133600">
                <a:moveTo>
                  <a:pt x="1403858" y="1060450"/>
                </a:moveTo>
                <a:lnTo>
                  <a:pt x="12700" y="1060450"/>
                </a:lnTo>
                <a:lnTo>
                  <a:pt x="12700" y="1066800"/>
                </a:lnTo>
                <a:lnTo>
                  <a:pt x="1393952" y="1066800"/>
                </a:lnTo>
                <a:lnTo>
                  <a:pt x="1400302" y="1073150"/>
                </a:lnTo>
                <a:lnTo>
                  <a:pt x="1406652" y="1073150"/>
                </a:lnTo>
                <a:lnTo>
                  <a:pt x="1406652" y="1063244"/>
                </a:lnTo>
                <a:lnTo>
                  <a:pt x="1403858" y="1060450"/>
                </a:lnTo>
                <a:close/>
              </a:path>
              <a:path w="1452245" h="2133600">
                <a:moveTo>
                  <a:pt x="12700" y="1060450"/>
                </a:moveTo>
                <a:lnTo>
                  <a:pt x="6350" y="1060450"/>
                </a:lnTo>
                <a:lnTo>
                  <a:pt x="12700" y="1066800"/>
                </a:lnTo>
                <a:lnTo>
                  <a:pt x="12700" y="106045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77200" y="1254464"/>
            <a:ext cx="914400" cy="5222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77200" y="2743200"/>
            <a:ext cx="914400" cy="1234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142858" y="2918841"/>
            <a:ext cx="81470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10" dirty="0">
                <a:latin typeface="Calibri"/>
                <a:cs typeface="Calibri"/>
              </a:rPr>
              <a:t>KEYWORDS</a:t>
            </a:r>
            <a:endParaRPr sz="13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21598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3844C846-EBD0-EA4C-875E-27D85B0F69F7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492611"/>
            <a:ext cx="28219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20" dirty="0">
                <a:latin typeface="Calibri"/>
                <a:cs typeface="Calibri"/>
              </a:rPr>
              <a:t>CONCLUSION</a:t>
            </a:r>
            <a:endParaRPr sz="40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77200" y="1254464"/>
            <a:ext cx="914400" cy="5222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77200" y="5257800"/>
            <a:ext cx="914400" cy="1234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095615" y="5434076"/>
            <a:ext cx="93218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20" dirty="0">
                <a:latin typeface="Calibri"/>
                <a:cs typeface="Calibri"/>
              </a:rPr>
              <a:t>C</a:t>
            </a:r>
            <a:r>
              <a:rPr sz="1300" b="1" spc="-10" dirty="0">
                <a:latin typeface="Calibri"/>
                <a:cs typeface="Calibri"/>
              </a:rPr>
              <a:t>ONC</a:t>
            </a:r>
            <a:r>
              <a:rPr sz="1300" b="1" spc="-45" dirty="0">
                <a:latin typeface="Calibri"/>
                <a:cs typeface="Calibri"/>
              </a:rPr>
              <a:t>L</a:t>
            </a:r>
            <a:r>
              <a:rPr sz="1300" b="1" spc="-5" dirty="0">
                <a:latin typeface="Calibri"/>
                <a:cs typeface="Calibri"/>
              </a:rPr>
              <a:t>USION</a:t>
            </a:r>
            <a:endParaRPr sz="13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453997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D62C5604-7D89-1642-829C-A09A958B92CA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434" y="530478"/>
            <a:ext cx="2699766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/>
              <a:t>Why</a:t>
            </a:r>
            <a:r>
              <a:rPr sz="3600" spc="-85" dirty="0"/>
              <a:t> </a:t>
            </a:r>
            <a:r>
              <a:rPr sz="3600" spc="-15" dirty="0"/>
              <a:t>Index?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11020"/>
            <a:ext cx="6647815" cy="295211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Large </a:t>
            </a:r>
            <a:r>
              <a:rPr sz="3200" spc="-10" dirty="0">
                <a:latin typeface="Calibri"/>
                <a:cs typeface="Calibri"/>
              </a:rPr>
              <a:t>database </a:t>
            </a:r>
            <a:r>
              <a:rPr sz="3200" spc="-5" dirty="0">
                <a:latin typeface="Calibri"/>
                <a:cs typeface="Calibri"/>
              </a:rPr>
              <a:t>of </a:t>
            </a:r>
            <a:r>
              <a:rPr sz="3200" dirty="0">
                <a:latin typeface="Calibri"/>
                <a:cs typeface="Calibri"/>
              </a:rPr>
              <a:t>multimedia</a:t>
            </a:r>
            <a:r>
              <a:rPr sz="3200" spc="6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content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dirty="0">
                <a:latin typeface="Calibri"/>
                <a:cs typeface="Calibri"/>
              </a:rPr>
              <a:t>Need </a:t>
            </a:r>
            <a:r>
              <a:rPr sz="3200" spc="-30" dirty="0">
                <a:latin typeface="Calibri"/>
                <a:cs typeface="Calibri"/>
              </a:rPr>
              <a:t>for </a:t>
            </a:r>
            <a:r>
              <a:rPr sz="3200" spc="-15" dirty="0">
                <a:latin typeface="Calibri"/>
                <a:cs typeface="Calibri"/>
              </a:rPr>
              <a:t>retrieval </a:t>
            </a:r>
            <a:r>
              <a:rPr sz="3200" dirty="0">
                <a:latin typeface="Calibri"/>
                <a:cs typeface="Calibri"/>
              </a:rPr>
              <a:t>and</a:t>
            </a:r>
            <a:r>
              <a:rPr sz="3200" spc="2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search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20" dirty="0">
                <a:latin typeface="Calibri"/>
                <a:cs typeface="Calibri"/>
              </a:rPr>
              <a:t>Customized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information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Enhanced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value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Higher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benefit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77200" y="5257800"/>
            <a:ext cx="914400" cy="1234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95615" y="5434076"/>
            <a:ext cx="93218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20" dirty="0">
                <a:latin typeface="Calibri"/>
                <a:cs typeface="Calibri"/>
              </a:rPr>
              <a:t>C</a:t>
            </a:r>
            <a:r>
              <a:rPr sz="1300" b="1" spc="-10" dirty="0">
                <a:latin typeface="Calibri"/>
                <a:cs typeface="Calibri"/>
              </a:rPr>
              <a:t>ONC</a:t>
            </a:r>
            <a:r>
              <a:rPr sz="1300" b="1" spc="-45" dirty="0">
                <a:latin typeface="Calibri"/>
                <a:cs typeface="Calibri"/>
              </a:rPr>
              <a:t>L</a:t>
            </a:r>
            <a:r>
              <a:rPr sz="1300" b="1" spc="-5" dirty="0">
                <a:latin typeface="Calibri"/>
                <a:cs typeface="Calibri"/>
              </a:rPr>
              <a:t>USION</a:t>
            </a:r>
            <a:endParaRPr sz="13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693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96817" y="5612079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Description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1609725" marR="1677670" algn="ctr">
              <a:lnSpc>
                <a:spcPts val="3070"/>
              </a:lnSpc>
              <a:spcBef>
                <a:spcPts val="550"/>
              </a:spcBef>
            </a:pPr>
            <a:r>
              <a:rPr sz="3200" spc="-5" dirty="0">
                <a:latin typeface="Tahoma"/>
                <a:cs typeface="Tahoma"/>
              </a:rPr>
              <a:t>Areas </a:t>
            </a:r>
            <a:r>
              <a:rPr sz="3200" dirty="0">
                <a:latin typeface="Tahoma"/>
                <a:cs typeface="Tahoma"/>
              </a:rPr>
              <a:t>of </a:t>
            </a:r>
            <a:r>
              <a:rPr sz="3200" spc="-5" dirty="0">
                <a:latin typeface="Tahoma"/>
                <a:cs typeface="Tahoma"/>
              </a:rPr>
              <a:t>Study </a:t>
            </a:r>
            <a:r>
              <a:rPr sz="3200" spc="-10" dirty="0">
                <a:latin typeface="Tahoma"/>
                <a:cs typeface="Tahoma"/>
              </a:rPr>
              <a:t>Related </a:t>
            </a:r>
            <a:r>
              <a:rPr sz="3200" dirty="0">
                <a:latin typeface="Tahoma"/>
                <a:cs typeface="Tahoma"/>
              </a:rPr>
              <a:t>to </a:t>
            </a:r>
            <a:r>
              <a:rPr sz="3200" spc="-5" dirty="0">
                <a:latin typeface="Tahoma"/>
                <a:cs typeface="Tahoma"/>
              </a:rPr>
              <a:t>Image  Processing</a:t>
            </a:r>
            <a:endParaRPr sz="3200">
              <a:latin typeface="Tahoma"/>
              <a:cs typeface="Tahoma"/>
            </a:endParaRPr>
          </a:p>
          <a:p>
            <a:pPr marR="69215" algn="ctr">
              <a:lnSpc>
                <a:spcPct val="100000"/>
              </a:lnSpc>
              <a:spcBef>
                <a:spcPts val="710"/>
              </a:spcBef>
            </a:pPr>
            <a:r>
              <a:rPr sz="2000" dirty="0">
                <a:latin typeface="Arial"/>
                <a:cs typeface="Arial"/>
              </a:rPr>
              <a:t>(Source: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Pavlidis,1986)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0503" y="3173095"/>
            <a:ext cx="873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</a:t>
            </a:r>
            <a:r>
              <a:rPr sz="2400" spc="5" dirty="0">
                <a:latin typeface="Arial"/>
                <a:cs typeface="Arial"/>
              </a:rPr>
              <a:t>m</a:t>
            </a:r>
            <a:r>
              <a:rPr sz="2400" spc="-5" dirty="0">
                <a:latin typeface="Arial"/>
                <a:cs typeface="Arial"/>
              </a:rPr>
              <a:t>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2172" y="4240477"/>
            <a:ext cx="1677035" cy="61087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800" b="1" spc="-5" dirty="0">
                <a:latin typeface="Arial"/>
                <a:cs typeface="Arial"/>
              </a:rPr>
              <a:t>1970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Computer</a:t>
            </a:r>
            <a:endParaRPr sz="1800">
              <a:latin typeface="Arial"/>
              <a:cs typeface="Arial"/>
            </a:endParaRPr>
          </a:p>
          <a:p>
            <a:pPr marL="584200">
              <a:lnSpc>
                <a:spcPct val="100000"/>
              </a:lnSpc>
              <a:spcBef>
                <a:spcPts val="145"/>
              </a:spcBef>
            </a:pPr>
            <a:r>
              <a:rPr sz="1800" b="1" dirty="0">
                <a:latin typeface="Arial"/>
                <a:cs typeface="Arial"/>
              </a:rPr>
              <a:t>Graphics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82036" y="2500248"/>
            <a:ext cx="3525901" cy="36338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99428" y="3485723"/>
            <a:ext cx="2543810" cy="84963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584200">
              <a:lnSpc>
                <a:spcPct val="100000"/>
              </a:lnSpc>
              <a:spcBef>
                <a:spcPts val="1185"/>
              </a:spcBef>
            </a:pPr>
            <a:r>
              <a:rPr sz="1800" b="1" dirty="0">
                <a:latin typeface="Arial"/>
                <a:cs typeface="Arial"/>
              </a:rPr>
              <a:t>Machine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Learning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sz="1800" b="1" spc="-5" dirty="0">
                <a:latin typeface="Arial"/>
                <a:cs typeface="Arial"/>
              </a:rPr>
              <a:t>1970 </a:t>
            </a:r>
            <a:r>
              <a:rPr sz="1800" b="1" dirty="0">
                <a:latin typeface="Arial"/>
                <a:cs typeface="Arial"/>
              </a:rPr>
              <a:t>Computer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Vision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99428" y="4720289"/>
            <a:ext cx="2825115" cy="84963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R="60960" algn="r">
              <a:lnSpc>
                <a:spcPct val="100000"/>
              </a:lnSpc>
              <a:spcBef>
                <a:spcPts val="1185"/>
              </a:spcBef>
            </a:pPr>
            <a:r>
              <a:rPr sz="1800" b="1" spc="-10" dirty="0">
                <a:latin typeface="Arial"/>
                <a:cs typeface="Arial"/>
              </a:rPr>
              <a:t>1960 </a:t>
            </a:r>
            <a:r>
              <a:rPr sz="1800" b="1" spc="-5" dirty="0">
                <a:latin typeface="Arial"/>
                <a:cs typeface="Arial"/>
              </a:rPr>
              <a:t>Pattern Recognition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085"/>
              </a:spcBef>
            </a:pPr>
            <a:r>
              <a:rPr sz="1800" b="1" spc="-10" dirty="0">
                <a:latin typeface="Arial"/>
                <a:cs typeface="Arial"/>
              </a:rPr>
              <a:t>Artificial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Intelligence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83789" y="2166873"/>
            <a:ext cx="2552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1950 </a:t>
            </a:r>
            <a:r>
              <a:rPr sz="1800" b="1" spc="-5" dirty="0">
                <a:solidFill>
                  <a:srgbClr val="FF0033"/>
                </a:solidFill>
                <a:latin typeface="Arial"/>
                <a:cs typeface="Arial"/>
              </a:rPr>
              <a:t>Image</a:t>
            </a:r>
            <a:r>
              <a:rPr sz="1800" b="1" spc="-30" dirty="0">
                <a:solidFill>
                  <a:srgbClr val="FF00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0033"/>
                </a:solidFill>
                <a:latin typeface="Arial"/>
                <a:cs typeface="Arial"/>
              </a:rPr>
              <a:t>Processing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21167" y="6408521"/>
            <a:ext cx="11620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rlito"/>
                <a:cs typeface="Carlito"/>
              </a:rPr>
              <a:t>2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93363" y="6451193"/>
            <a:ext cx="155829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88888"/>
                </a:solidFill>
                <a:latin typeface="Carlito"/>
                <a:cs typeface="Carlito"/>
              </a:rPr>
              <a:t>Pengolahan Citra </a:t>
            </a:r>
            <a:r>
              <a:rPr sz="900" dirty="0">
                <a:solidFill>
                  <a:srgbClr val="888888"/>
                </a:solidFill>
                <a:latin typeface="Carlito"/>
                <a:cs typeface="Carlito"/>
              </a:rPr>
              <a:t>-</a:t>
            </a:r>
            <a:r>
              <a:rPr sz="900" spc="-50" dirty="0">
                <a:solidFill>
                  <a:srgbClr val="888888"/>
                </a:solidFill>
                <a:latin typeface="Carlito"/>
                <a:cs typeface="Carlito"/>
              </a:rPr>
              <a:t> </a:t>
            </a:r>
            <a:r>
              <a:rPr sz="900" spc="-5" dirty="0">
                <a:solidFill>
                  <a:srgbClr val="888888"/>
                </a:solidFill>
                <a:latin typeface="Carlito"/>
                <a:cs typeface="Carlito"/>
              </a:rPr>
              <a:t>Fundamentals</a:t>
            </a:r>
            <a:endParaRPr sz="9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88436681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16A82458-2DF5-BA44-B8DF-33A2E73337F9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0766" y="530478"/>
            <a:ext cx="34724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/>
              <a:t>Why</a:t>
            </a:r>
            <a:r>
              <a:rPr sz="3600" spc="-75" dirty="0"/>
              <a:t> </a:t>
            </a:r>
            <a:r>
              <a:rPr sz="3600" spc="-25" dirty="0"/>
              <a:t>Keywords?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11020"/>
            <a:ext cx="5419725" cy="178181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5" dirty="0">
                <a:latin typeface="Calibri"/>
                <a:cs typeface="Calibri"/>
              </a:rPr>
              <a:t>Query </a:t>
            </a:r>
            <a:r>
              <a:rPr sz="3200" spc="-10" dirty="0">
                <a:latin typeface="Calibri"/>
                <a:cs typeface="Calibri"/>
              </a:rPr>
              <a:t>by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keyword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Semantic </a:t>
            </a:r>
            <a:r>
              <a:rPr sz="3200" dirty="0">
                <a:latin typeface="Calibri"/>
                <a:cs typeface="Calibri"/>
              </a:rPr>
              <a:t>meaning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Human </a:t>
            </a:r>
            <a:r>
              <a:rPr sz="3200" spc="-30" dirty="0">
                <a:latin typeface="Calibri"/>
                <a:cs typeface="Calibri"/>
              </a:rPr>
              <a:t>way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3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communication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77200" y="1254464"/>
            <a:ext cx="914400" cy="5222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77200" y="5257800"/>
            <a:ext cx="914400" cy="1234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95615" y="5434076"/>
            <a:ext cx="93218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20" dirty="0">
                <a:latin typeface="Calibri"/>
                <a:cs typeface="Calibri"/>
              </a:rPr>
              <a:t>C</a:t>
            </a:r>
            <a:r>
              <a:rPr sz="1300" b="1" spc="-10" dirty="0">
                <a:latin typeface="Calibri"/>
                <a:cs typeface="Calibri"/>
              </a:rPr>
              <a:t>ONC</a:t>
            </a:r>
            <a:r>
              <a:rPr sz="1300" b="1" spc="-45" dirty="0">
                <a:latin typeface="Calibri"/>
                <a:cs typeface="Calibri"/>
              </a:rPr>
              <a:t>L</a:t>
            </a:r>
            <a:r>
              <a:rPr sz="1300" b="1" spc="-5" dirty="0">
                <a:latin typeface="Calibri"/>
                <a:cs typeface="Calibri"/>
              </a:rPr>
              <a:t>USION</a:t>
            </a:r>
            <a:endParaRPr sz="13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255128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C81482A3-9D0C-4844-A75C-72EF515E6669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8656" y="530478"/>
            <a:ext cx="5335143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News </a:t>
            </a:r>
            <a:r>
              <a:rPr sz="3600" dirty="0"/>
              <a:t>and </a:t>
            </a:r>
            <a:r>
              <a:rPr sz="3600" spc="-15" dirty="0"/>
              <a:t>Lecture</a:t>
            </a:r>
            <a:r>
              <a:rPr sz="3600" spc="-90" dirty="0"/>
              <a:t> </a:t>
            </a:r>
            <a:r>
              <a:rPr sz="3600" spc="-5" dirty="0"/>
              <a:t>Video?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511020"/>
            <a:ext cx="4538345" cy="236664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High </a:t>
            </a:r>
            <a:r>
              <a:rPr sz="3200" spc="-15" dirty="0">
                <a:latin typeface="Calibri"/>
                <a:cs typeface="Calibri"/>
              </a:rPr>
              <a:t>information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content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25" dirty="0">
                <a:latin typeface="Calibri"/>
                <a:cs typeface="Calibri"/>
              </a:rPr>
              <a:t>Affect </a:t>
            </a:r>
            <a:r>
              <a:rPr sz="3200" dirty="0">
                <a:latin typeface="Calibri"/>
                <a:cs typeface="Calibri"/>
              </a:rPr>
              <a:t>a lot of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people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15" dirty="0">
                <a:latin typeface="Calibri"/>
                <a:cs typeface="Calibri"/>
              </a:rPr>
              <a:t>Digitized </a:t>
            </a:r>
            <a:r>
              <a:rPr sz="3200" spc="-10" dirty="0">
                <a:latin typeface="Calibri"/>
                <a:cs typeface="Calibri"/>
              </a:rPr>
              <a:t>news</a:t>
            </a:r>
            <a:r>
              <a:rPr sz="3200" spc="4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archive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E-learning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77200" y="1254464"/>
            <a:ext cx="914400" cy="5222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77200" y="5257800"/>
            <a:ext cx="914400" cy="1234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95615" y="5434076"/>
            <a:ext cx="93218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20" dirty="0">
                <a:latin typeface="Calibri"/>
                <a:cs typeface="Calibri"/>
              </a:rPr>
              <a:t>C</a:t>
            </a:r>
            <a:r>
              <a:rPr sz="1300" b="1" spc="-10" dirty="0">
                <a:latin typeface="Calibri"/>
                <a:cs typeface="Calibri"/>
              </a:rPr>
              <a:t>ONC</a:t>
            </a:r>
            <a:r>
              <a:rPr sz="1300" b="1" spc="-45" dirty="0">
                <a:latin typeface="Calibri"/>
                <a:cs typeface="Calibri"/>
              </a:rPr>
              <a:t>L</a:t>
            </a:r>
            <a:r>
              <a:rPr sz="1300" b="1" spc="-5" dirty="0">
                <a:latin typeface="Calibri"/>
                <a:cs typeface="Calibri"/>
              </a:rPr>
              <a:t>USION</a:t>
            </a:r>
            <a:endParaRPr sz="13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00474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7859-142A-8C4D-A494-280316A62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13BA4-72AC-0842-BFFF-B170AA8B7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7542" y="3245942"/>
            <a:ext cx="6545580" cy="1354217"/>
          </a:xfrm>
        </p:spPr>
        <p:txBody>
          <a:bodyPr/>
          <a:lstStyle/>
          <a:p>
            <a:r>
              <a:rPr lang="en-US" dirty="0"/>
              <a:t>BUKA DAN COBA FILE (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pPr marL="457200" indent="-457200">
              <a:buAutoNum type="arabicPeriod"/>
            </a:pPr>
            <a:r>
              <a:rPr lang="en-US" dirty="0"/>
              <a:t>PLAY VIDEO</a:t>
            </a:r>
          </a:p>
          <a:p>
            <a:pPr marL="457200" indent="-457200">
              <a:buAutoNum type="arabicPeriod"/>
            </a:pPr>
            <a:r>
              <a:rPr lang="en-US" dirty="0"/>
              <a:t>CAPTURE IMAGE</a:t>
            </a:r>
          </a:p>
          <a:p>
            <a:pPr marL="457200" indent="-457200">
              <a:buAutoNum type="arabicPeriod"/>
            </a:pPr>
            <a:r>
              <a:rPr lang="en-US" dirty="0"/>
              <a:t>CAPTURE VIDEO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4C1FD8DD-FB49-3B4C-AA66-E1651F635F9B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r>
              <a:rPr lang="en-ID" kern="0" spc="-20" dirty="0"/>
              <a:t>Experiment</a:t>
            </a:r>
            <a:endParaRPr lang="en-ID" kern="0" dirty="0"/>
          </a:p>
        </p:txBody>
      </p:sp>
    </p:spTree>
    <p:extLst>
      <p:ext uri="{BB962C8B-B14F-4D97-AF65-F5344CB8AC3E}">
        <p14:creationId xmlns:p14="http://schemas.microsoft.com/office/powerpoint/2010/main" val="3298828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9932" y="2415501"/>
            <a:ext cx="3122915" cy="30645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61915" y="2400371"/>
            <a:ext cx="3846681" cy="3113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18082" y="5470652"/>
            <a:ext cx="22504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0180">
              <a:lnSpc>
                <a:spcPct val="125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Wire Frame </a:t>
            </a:r>
            <a:r>
              <a:rPr sz="1600" spc="-10" dirty="0">
                <a:latin typeface="Arial"/>
                <a:cs typeface="Arial"/>
              </a:rPr>
              <a:t>Drawing  </a:t>
            </a:r>
            <a:r>
              <a:rPr sz="1600" spc="-5" dirty="0">
                <a:latin typeface="Arial"/>
                <a:cs typeface="Arial"/>
              </a:rPr>
              <a:t>(Hearn and </a:t>
            </a:r>
            <a:r>
              <a:rPr sz="1600" spc="-20" dirty="0">
                <a:latin typeface="Arial"/>
                <a:cs typeface="Arial"/>
              </a:rPr>
              <a:t>Baker, </a:t>
            </a:r>
            <a:r>
              <a:rPr sz="1600" spc="-5" dirty="0">
                <a:latin typeface="Arial"/>
                <a:cs typeface="Arial"/>
              </a:rPr>
              <a:t>1986)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</a:t>
            </a:r>
            <a:r>
              <a:rPr spc="-50" dirty="0"/>
              <a:t> </a:t>
            </a:r>
            <a:r>
              <a:rPr spc="-5" dirty="0"/>
              <a:t>Fundamentals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51905" y="5532221"/>
            <a:ext cx="15570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Realism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Drawing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60" dirty="0"/>
              <a:t>Computer</a:t>
            </a:r>
            <a:r>
              <a:rPr sz="3600" spc="-195" dirty="0"/>
              <a:t> </a:t>
            </a:r>
            <a:r>
              <a:rPr sz="3600" spc="-235" dirty="0"/>
              <a:t>Graphics</a:t>
            </a:r>
            <a:endParaRPr sz="3600"/>
          </a:p>
        </p:txBody>
      </p:sp>
      <p:sp>
        <p:nvSpPr>
          <p:cNvPr id="7" name="object 7"/>
          <p:cNvSpPr txBox="1"/>
          <p:nvPr/>
        </p:nvSpPr>
        <p:spPr>
          <a:xfrm>
            <a:off x="707542" y="1802333"/>
            <a:ext cx="27654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rlito"/>
                <a:cs typeface="Carlito"/>
              </a:rPr>
              <a:t>Description </a:t>
            </a:r>
            <a:r>
              <a:rPr sz="2400" spc="-15" dirty="0">
                <a:latin typeface="Carlito"/>
                <a:cs typeface="Carlito"/>
              </a:rPr>
              <a:t>to</a:t>
            </a:r>
            <a:r>
              <a:rPr sz="2400" spc="-8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Image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16085" y="51053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rlito"/>
                <a:cs typeface="Carlito"/>
              </a:rPr>
              <a:t>3</a:t>
            </a:r>
            <a:endParaRPr sz="1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209419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</a:t>
            </a:r>
            <a:r>
              <a:rPr spc="-50" dirty="0"/>
              <a:t> </a:t>
            </a:r>
            <a:r>
              <a:rPr spc="-5" dirty="0"/>
              <a:t>Fundamentals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823594">
              <a:lnSpc>
                <a:spcPct val="100000"/>
              </a:lnSpc>
              <a:spcBef>
                <a:spcPts val="2610"/>
              </a:spcBef>
            </a:pPr>
            <a:r>
              <a:rPr sz="3600" spc="-160" dirty="0"/>
              <a:t>Computer </a:t>
            </a:r>
            <a:r>
              <a:rPr sz="3600" spc="-235" dirty="0"/>
              <a:t>Graphics</a:t>
            </a:r>
            <a:r>
              <a:rPr sz="3600" spc="-210" dirty="0"/>
              <a:t> </a:t>
            </a:r>
            <a:r>
              <a:rPr sz="3600" spc="-140" dirty="0"/>
              <a:t>(2)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660640" cy="290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rlito"/>
                <a:cs typeface="Carlito"/>
              </a:rPr>
              <a:t>Membuat </a:t>
            </a:r>
            <a:r>
              <a:rPr sz="2400" spc="-10" dirty="0">
                <a:latin typeface="Carlito"/>
                <a:cs typeface="Carlito"/>
              </a:rPr>
              <a:t>citra </a:t>
            </a:r>
            <a:r>
              <a:rPr sz="2400" spc="-5" dirty="0">
                <a:latin typeface="Carlito"/>
                <a:cs typeface="Carlito"/>
              </a:rPr>
              <a:t>dan </a:t>
            </a:r>
            <a:r>
              <a:rPr sz="2400" spc="-10" dirty="0">
                <a:latin typeface="Carlito"/>
                <a:cs typeface="Carlito"/>
              </a:rPr>
              <a:t>menganimasikan obyek </a:t>
            </a:r>
            <a:r>
              <a:rPr sz="2400" spc="-15" dirty="0">
                <a:latin typeface="Carlito"/>
                <a:cs typeface="Carlito"/>
              </a:rPr>
              <a:t>secara</a:t>
            </a:r>
            <a:r>
              <a:rPr sz="2400" spc="-40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dijital</a:t>
            </a:r>
            <a:endParaRPr sz="2400">
              <a:latin typeface="Carlito"/>
              <a:cs typeface="Carlito"/>
            </a:endParaRPr>
          </a:p>
          <a:p>
            <a:pPr marL="184785">
              <a:lnSpc>
                <a:spcPts val="2740"/>
              </a:lnSpc>
            </a:pPr>
            <a:r>
              <a:rPr sz="2400" spc="-5" dirty="0">
                <a:latin typeface="Carlito"/>
                <a:cs typeface="Carlito"/>
              </a:rPr>
              <a:t>pada </a:t>
            </a:r>
            <a:r>
              <a:rPr sz="2400" spc="-45" dirty="0">
                <a:latin typeface="Carlito"/>
                <a:cs typeface="Carlito"/>
              </a:rPr>
              <a:t>komputer.</a:t>
            </a:r>
            <a:endParaRPr sz="2400">
              <a:latin typeface="Carlito"/>
              <a:cs typeface="Carlito"/>
            </a:endParaRPr>
          </a:p>
          <a:p>
            <a:pPr marL="184785" marR="546100" indent="-172720">
              <a:lnSpc>
                <a:spcPts val="2590"/>
              </a:lnSpc>
              <a:spcBef>
                <a:spcPts val="844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rlito"/>
                <a:cs typeface="Carlito"/>
              </a:rPr>
              <a:t>Proses, </a:t>
            </a:r>
            <a:r>
              <a:rPr sz="2400" spc="-5" dirty="0">
                <a:latin typeface="Carlito"/>
                <a:cs typeface="Carlito"/>
              </a:rPr>
              <a:t>teknik, dan </a:t>
            </a:r>
            <a:r>
              <a:rPr sz="2400" spc="-10" dirty="0">
                <a:latin typeface="Carlito"/>
                <a:cs typeface="Carlito"/>
              </a:rPr>
              <a:t>metode untuk </a:t>
            </a:r>
            <a:r>
              <a:rPr sz="2400" spc="-5" dirty="0">
                <a:latin typeface="Carlito"/>
                <a:cs typeface="Carlito"/>
              </a:rPr>
              <a:t>menghasilkan </a:t>
            </a:r>
            <a:r>
              <a:rPr sz="2400" spc="-10" dirty="0">
                <a:latin typeface="Carlito"/>
                <a:cs typeface="Carlito"/>
              </a:rPr>
              <a:t>gambar  berdasarkan </a:t>
            </a:r>
            <a:r>
              <a:rPr sz="2400" spc="-5" dirty="0">
                <a:latin typeface="Carlito"/>
                <a:cs typeface="Carlito"/>
              </a:rPr>
              <a:t>deskripsi </a:t>
            </a:r>
            <a:r>
              <a:rPr sz="2400" spc="-15" dirty="0">
                <a:latin typeface="Carlito"/>
                <a:cs typeface="Carlito"/>
              </a:rPr>
              <a:t>abstrak </a:t>
            </a:r>
            <a:r>
              <a:rPr sz="2400" spc="-10" dirty="0">
                <a:latin typeface="Carlito"/>
                <a:cs typeface="Carlito"/>
              </a:rPr>
              <a:t>obyek </a:t>
            </a:r>
            <a:r>
              <a:rPr sz="2400" spc="-5" dirty="0">
                <a:latin typeface="Carlito"/>
                <a:cs typeface="Carlito"/>
              </a:rPr>
              <a:t>dan </a:t>
            </a:r>
            <a:r>
              <a:rPr sz="2400" spc="-15" dirty="0">
                <a:latin typeface="Carlito"/>
                <a:cs typeface="Carlito"/>
              </a:rPr>
              <a:t>lingkungan </a:t>
            </a:r>
            <a:r>
              <a:rPr sz="2400" spc="-5" dirty="0">
                <a:latin typeface="Carlito"/>
                <a:cs typeface="Carlito"/>
              </a:rPr>
              <a:t>di  </a:t>
            </a:r>
            <a:r>
              <a:rPr sz="2400" spc="-10" dirty="0">
                <a:latin typeface="Carlito"/>
                <a:cs typeface="Carlito"/>
              </a:rPr>
              <a:t>sekitar</a:t>
            </a:r>
            <a:r>
              <a:rPr sz="2400" spc="-2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obyek.</a:t>
            </a:r>
            <a:endParaRPr sz="2400">
              <a:latin typeface="Carlito"/>
              <a:cs typeface="Carlito"/>
            </a:endParaRPr>
          </a:p>
          <a:p>
            <a:pPr marL="184785" marR="5080" indent="-172720">
              <a:lnSpc>
                <a:spcPts val="2590"/>
              </a:lnSpc>
              <a:spcBef>
                <a:spcPts val="81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rlito"/>
                <a:cs typeface="Carlito"/>
              </a:rPr>
              <a:t>Proses, </a:t>
            </a:r>
            <a:r>
              <a:rPr sz="2400" spc="-5" dirty="0">
                <a:latin typeface="Carlito"/>
                <a:cs typeface="Carlito"/>
              </a:rPr>
              <a:t>teknik, dan </a:t>
            </a:r>
            <a:r>
              <a:rPr sz="2400" spc="-10" dirty="0">
                <a:latin typeface="Carlito"/>
                <a:cs typeface="Carlito"/>
              </a:rPr>
              <a:t>metode untuk </a:t>
            </a:r>
            <a:r>
              <a:rPr sz="2400" spc="-5" dirty="0">
                <a:latin typeface="Carlito"/>
                <a:cs typeface="Carlito"/>
              </a:rPr>
              <a:t>membuat </a:t>
            </a:r>
            <a:r>
              <a:rPr sz="2400" spc="-25" dirty="0">
                <a:latin typeface="Carlito"/>
                <a:cs typeface="Carlito"/>
              </a:rPr>
              <a:t>efek </a:t>
            </a:r>
            <a:r>
              <a:rPr sz="2400" dirty="0">
                <a:latin typeface="Carlito"/>
                <a:cs typeface="Carlito"/>
              </a:rPr>
              <a:t>riil </a:t>
            </a:r>
            <a:r>
              <a:rPr sz="2400" i="1" dirty="0">
                <a:latin typeface="Carlito"/>
                <a:cs typeface="Carlito"/>
              </a:rPr>
              <a:t>(realism  </a:t>
            </a:r>
            <a:r>
              <a:rPr sz="2400" i="1" spc="-10" dirty="0">
                <a:latin typeface="Carlito"/>
                <a:cs typeface="Carlito"/>
              </a:rPr>
              <a:t>effect</a:t>
            </a:r>
            <a:r>
              <a:rPr sz="2400" spc="-10" dirty="0">
                <a:latin typeface="Carlito"/>
                <a:cs typeface="Carlito"/>
              </a:rPr>
              <a:t>) </a:t>
            </a:r>
            <a:r>
              <a:rPr sz="2400" spc="-5" dirty="0">
                <a:latin typeface="Carlito"/>
                <a:cs typeface="Carlito"/>
              </a:rPr>
              <a:t>pada </a:t>
            </a:r>
            <a:r>
              <a:rPr sz="2400" spc="-10" dirty="0">
                <a:latin typeface="Carlito"/>
                <a:cs typeface="Carlito"/>
              </a:rPr>
              <a:t>obyek </a:t>
            </a:r>
            <a:r>
              <a:rPr sz="2400" spc="-5" dirty="0">
                <a:latin typeface="Carlito"/>
                <a:cs typeface="Carlito"/>
              </a:rPr>
              <a:t>dan </a:t>
            </a:r>
            <a:r>
              <a:rPr sz="2400" spc="-10" dirty="0">
                <a:latin typeface="Carlito"/>
                <a:cs typeface="Carlito"/>
              </a:rPr>
              <a:t>lingkungan sekitar obyek </a:t>
            </a:r>
            <a:r>
              <a:rPr sz="2400" spc="-5" dirty="0">
                <a:latin typeface="Carlito"/>
                <a:cs typeface="Carlito"/>
              </a:rPr>
              <a:t>di dalam  </a:t>
            </a:r>
            <a:r>
              <a:rPr sz="2400" spc="-10" dirty="0">
                <a:latin typeface="Carlito"/>
                <a:cs typeface="Carlito"/>
              </a:rPr>
              <a:t>citra.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16085" y="51053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rlito"/>
                <a:cs typeface="Carlito"/>
              </a:rPr>
              <a:t>4</a:t>
            </a:r>
            <a:endParaRPr sz="1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717851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60" dirty="0"/>
              <a:t>Computer</a:t>
            </a:r>
            <a:r>
              <a:rPr sz="3600" spc="-195" dirty="0"/>
              <a:t> </a:t>
            </a:r>
            <a:r>
              <a:rPr sz="3600" spc="-185" dirty="0"/>
              <a:t>Vision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27666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rlito"/>
                <a:cs typeface="Carlito"/>
              </a:rPr>
              <a:t>Image </a:t>
            </a:r>
            <a:r>
              <a:rPr sz="2400" spc="-15" dirty="0">
                <a:latin typeface="Carlito"/>
                <a:cs typeface="Carlito"/>
              </a:rPr>
              <a:t>to</a:t>
            </a:r>
            <a:r>
              <a:rPr sz="2400" spc="-70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Description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98422" y="2426207"/>
            <a:ext cx="6210935" cy="4037329"/>
            <a:chOff x="1598422" y="2426207"/>
            <a:chExt cx="6210935" cy="4037329"/>
          </a:xfrm>
        </p:grpSpPr>
        <p:sp>
          <p:nvSpPr>
            <p:cNvPr id="5" name="object 5"/>
            <p:cNvSpPr/>
            <p:nvPr/>
          </p:nvSpPr>
          <p:spPr>
            <a:xfrm>
              <a:off x="1668780" y="2426207"/>
              <a:ext cx="6140196" cy="40370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4772" y="3151631"/>
              <a:ext cx="2670175" cy="760730"/>
            </a:xfrm>
            <a:custGeom>
              <a:avLst/>
              <a:gdLst/>
              <a:ahLst/>
              <a:cxnLst/>
              <a:rect l="l" t="t" r="r" b="b"/>
              <a:pathLst>
                <a:path w="2670175" h="760729">
                  <a:moveTo>
                    <a:pt x="2225040" y="603503"/>
                  </a:moveTo>
                  <a:lnTo>
                    <a:pt x="1557528" y="603503"/>
                  </a:lnTo>
                  <a:lnTo>
                    <a:pt x="2426335" y="760475"/>
                  </a:lnTo>
                  <a:lnTo>
                    <a:pt x="2225040" y="603503"/>
                  </a:lnTo>
                  <a:close/>
                </a:path>
                <a:path w="2670175" h="760729">
                  <a:moveTo>
                    <a:pt x="2569464" y="0"/>
                  </a:moveTo>
                  <a:lnTo>
                    <a:pt x="100584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3"/>
                  </a:lnTo>
                  <a:lnTo>
                    <a:pt x="0" y="502919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4" y="603503"/>
                  </a:lnTo>
                  <a:lnTo>
                    <a:pt x="2569464" y="603503"/>
                  </a:lnTo>
                  <a:lnTo>
                    <a:pt x="2608593" y="595592"/>
                  </a:lnTo>
                  <a:lnTo>
                    <a:pt x="2640568" y="574024"/>
                  </a:lnTo>
                  <a:lnTo>
                    <a:pt x="2662136" y="542049"/>
                  </a:lnTo>
                  <a:lnTo>
                    <a:pt x="2670048" y="502919"/>
                  </a:lnTo>
                  <a:lnTo>
                    <a:pt x="2670048" y="100583"/>
                  </a:lnTo>
                  <a:lnTo>
                    <a:pt x="2662136" y="61454"/>
                  </a:lnTo>
                  <a:lnTo>
                    <a:pt x="2640568" y="29479"/>
                  </a:lnTo>
                  <a:lnTo>
                    <a:pt x="2608593" y="7911"/>
                  </a:lnTo>
                  <a:lnTo>
                    <a:pt x="2569464" y="0"/>
                  </a:lnTo>
                  <a:close/>
                </a:path>
              </a:pathLst>
            </a:custGeom>
            <a:solidFill>
              <a:srgbClr val="F9DB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4772" y="3151631"/>
              <a:ext cx="2670175" cy="760730"/>
            </a:xfrm>
            <a:custGeom>
              <a:avLst/>
              <a:gdLst/>
              <a:ahLst/>
              <a:cxnLst/>
              <a:rect l="l" t="t" r="r" b="b"/>
              <a:pathLst>
                <a:path w="2670175" h="760729">
                  <a:moveTo>
                    <a:pt x="0" y="100583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4" y="0"/>
                  </a:lnTo>
                  <a:lnTo>
                    <a:pt x="1557528" y="0"/>
                  </a:lnTo>
                  <a:lnTo>
                    <a:pt x="2225040" y="0"/>
                  </a:lnTo>
                  <a:lnTo>
                    <a:pt x="2569464" y="0"/>
                  </a:lnTo>
                  <a:lnTo>
                    <a:pt x="2608593" y="7911"/>
                  </a:lnTo>
                  <a:lnTo>
                    <a:pt x="2640568" y="29479"/>
                  </a:lnTo>
                  <a:lnTo>
                    <a:pt x="2662136" y="61454"/>
                  </a:lnTo>
                  <a:lnTo>
                    <a:pt x="2670048" y="100583"/>
                  </a:lnTo>
                  <a:lnTo>
                    <a:pt x="2670048" y="352043"/>
                  </a:lnTo>
                  <a:lnTo>
                    <a:pt x="2670048" y="502919"/>
                  </a:lnTo>
                  <a:lnTo>
                    <a:pt x="2662136" y="542049"/>
                  </a:lnTo>
                  <a:lnTo>
                    <a:pt x="2640568" y="574024"/>
                  </a:lnTo>
                  <a:lnTo>
                    <a:pt x="2608593" y="595592"/>
                  </a:lnTo>
                  <a:lnTo>
                    <a:pt x="2569464" y="603503"/>
                  </a:lnTo>
                  <a:lnTo>
                    <a:pt x="2225040" y="603503"/>
                  </a:lnTo>
                  <a:lnTo>
                    <a:pt x="2426335" y="760475"/>
                  </a:lnTo>
                  <a:lnTo>
                    <a:pt x="1557528" y="603503"/>
                  </a:lnTo>
                  <a:lnTo>
                    <a:pt x="100584" y="603503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19"/>
                  </a:lnTo>
                  <a:lnTo>
                    <a:pt x="0" y="352043"/>
                  </a:lnTo>
                  <a:lnTo>
                    <a:pt x="0" y="100583"/>
                  </a:lnTo>
                  <a:close/>
                </a:path>
              </a:pathLst>
            </a:custGeom>
            <a:ln w="12192">
              <a:solidFill>
                <a:srgbClr val="F3A3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90192" y="3152013"/>
            <a:ext cx="2300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1540" marR="5080" indent="-87947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Apakah </a:t>
            </a:r>
            <a:r>
              <a:rPr sz="1800" dirty="0">
                <a:latin typeface="Carlito"/>
                <a:cs typeface="Carlito"/>
              </a:rPr>
              <a:t>ada </a:t>
            </a:r>
            <a:r>
              <a:rPr sz="1800" spc="-5" dirty="0">
                <a:latin typeface="Carlito"/>
                <a:cs typeface="Carlito"/>
              </a:rPr>
              <a:t>objek dalam  </a:t>
            </a:r>
            <a:r>
              <a:rPr sz="1800" spc="-10" dirty="0">
                <a:latin typeface="Carlito"/>
                <a:cs typeface="Carlito"/>
              </a:rPr>
              <a:t>citra?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98422" y="2311654"/>
            <a:ext cx="2682875" cy="790575"/>
            <a:chOff x="1598422" y="2311654"/>
            <a:chExt cx="2682875" cy="790575"/>
          </a:xfrm>
        </p:grpSpPr>
        <p:sp>
          <p:nvSpPr>
            <p:cNvPr id="10" name="object 10"/>
            <p:cNvSpPr/>
            <p:nvPr/>
          </p:nvSpPr>
          <p:spPr>
            <a:xfrm>
              <a:off x="1604772" y="2318004"/>
              <a:ext cx="2670175" cy="777875"/>
            </a:xfrm>
            <a:custGeom>
              <a:avLst/>
              <a:gdLst/>
              <a:ahLst/>
              <a:cxnLst/>
              <a:rect l="l" t="t" r="r" b="b"/>
              <a:pathLst>
                <a:path w="2670175" h="777875">
                  <a:moveTo>
                    <a:pt x="2225040" y="605028"/>
                  </a:moveTo>
                  <a:lnTo>
                    <a:pt x="1557528" y="605028"/>
                  </a:lnTo>
                  <a:lnTo>
                    <a:pt x="2269870" y="777494"/>
                  </a:lnTo>
                  <a:lnTo>
                    <a:pt x="2225040" y="605028"/>
                  </a:lnTo>
                  <a:close/>
                </a:path>
                <a:path w="2670175" h="777875">
                  <a:moveTo>
                    <a:pt x="2569210" y="0"/>
                  </a:moveTo>
                  <a:lnTo>
                    <a:pt x="100838" y="0"/>
                  </a:lnTo>
                  <a:lnTo>
                    <a:pt x="61561" y="7915"/>
                  </a:lnTo>
                  <a:lnTo>
                    <a:pt x="29511" y="29511"/>
                  </a:lnTo>
                  <a:lnTo>
                    <a:pt x="7915" y="61561"/>
                  </a:lnTo>
                  <a:lnTo>
                    <a:pt x="0" y="100837"/>
                  </a:lnTo>
                  <a:lnTo>
                    <a:pt x="0" y="504190"/>
                  </a:lnTo>
                  <a:lnTo>
                    <a:pt x="7915" y="543466"/>
                  </a:lnTo>
                  <a:lnTo>
                    <a:pt x="29511" y="575516"/>
                  </a:lnTo>
                  <a:lnTo>
                    <a:pt x="61561" y="597112"/>
                  </a:lnTo>
                  <a:lnTo>
                    <a:pt x="100838" y="605028"/>
                  </a:lnTo>
                  <a:lnTo>
                    <a:pt x="2569210" y="605028"/>
                  </a:lnTo>
                  <a:lnTo>
                    <a:pt x="2608486" y="597112"/>
                  </a:lnTo>
                  <a:lnTo>
                    <a:pt x="2640536" y="575516"/>
                  </a:lnTo>
                  <a:lnTo>
                    <a:pt x="2662132" y="543466"/>
                  </a:lnTo>
                  <a:lnTo>
                    <a:pt x="2670048" y="504190"/>
                  </a:lnTo>
                  <a:lnTo>
                    <a:pt x="2670048" y="100837"/>
                  </a:lnTo>
                  <a:lnTo>
                    <a:pt x="2662132" y="61561"/>
                  </a:lnTo>
                  <a:lnTo>
                    <a:pt x="2640536" y="29511"/>
                  </a:lnTo>
                  <a:lnTo>
                    <a:pt x="2608486" y="7915"/>
                  </a:lnTo>
                  <a:lnTo>
                    <a:pt x="2569210" y="0"/>
                  </a:lnTo>
                  <a:close/>
                </a:path>
              </a:pathLst>
            </a:custGeom>
            <a:solidFill>
              <a:srgbClr val="F9DB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04772" y="2318004"/>
              <a:ext cx="2670175" cy="777875"/>
            </a:xfrm>
            <a:custGeom>
              <a:avLst/>
              <a:gdLst/>
              <a:ahLst/>
              <a:cxnLst/>
              <a:rect l="l" t="t" r="r" b="b"/>
              <a:pathLst>
                <a:path w="2670175" h="777875">
                  <a:moveTo>
                    <a:pt x="0" y="100837"/>
                  </a:moveTo>
                  <a:lnTo>
                    <a:pt x="7915" y="61561"/>
                  </a:lnTo>
                  <a:lnTo>
                    <a:pt x="29511" y="29511"/>
                  </a:lnTo>
                  <a:lnTo>
                    <a:pt x="61561" y="7915"/>
                  </a:lnTo>
                  <a:lnTo>
                    <a:pt x="100838" y="0"/>
                  </a:lnTo>
                  <a:lnTo>
                    <a:pt x="1557528" y="0"/>
                  </a:lnTo>
                  <a:lnTo>
                    <a:pt x="2225040" y="0"/>
                  </a:lnTo>
                  <a:lnTo>
                    <a:pt x="2569210" y="0"/>
                  </a:lnTo>
                  <a:lnTo>
                    <a:pt x="2608486" y="7915"/>
                  </a:lnTo>
                  <a:lnTo>
                    <a:pt x="2640536" y="29511"/>
                  </a:lnTo>
                  <a:lnTo>
                    <a:pt x="2662132" y="61561"/>
                  </a:lnTo>
                  <a:lnTo>
                    <a:pt x="2670048" y="100837"/>
                  </a:lnTo>
                  <a:lnTo>
                    <a:pt x="2670048" y="352933"/>
                  </a:lnTo>
                  <a:lnTo>
                    <a:pt x="2670048" y="504190"/>
                  </a:lnTo>
                  <a:lnTo>
                    <a:pt x="2662132" y="543466"/>
                  </a:lnTo>
                  <a:lnTo>
                    <a:pt x="2640536" y="575516"/>
                  </a:lnTo>
                  <a:lnTo>
                    <a:pt x="2608486" y="597112"/>
                  </a:lnTo>
                  <a:lnTo>
                    <a:pt x="2569210" y="605028"/>
                  </a:lnTo>
                  <a:lnTo>
                    <a:pt x="2225040" y="605028"/>
                  </a:lnTo>
                  <a:lnTo>
                    <a:pt x="2269870" y="777494"/>
                  </a:lnTo>
                  <a:lnTo>
                    <a:pt x="1557528" y="605028"/>
                  </a:lnTo>
                  <a:lnTo>
                    <a:pt x="100838" y="605028"/>
                  </a:lnTo>
                  <a:lnTo>
                    <a:pt x="61561" y="597112"/>
                  </a:lnTo>
                  <a:lnTo>
                    <a:pt x="29511" y="575516"/>
                  </a:lnTo>
                  <a:lnTo>
                    <a:pt x="7915" y="543466"/>
                  </a:lnTo>
                  <a:lnTo>
                    <a:pt x="0" y="504190"/>
                  </a:lnTo>
                  <a:lnTo>
                    <a:pt x="0" y="352933"/>
                  </a:lnTo>
                  <a:lnTo>
                    <a:pt x="0" y="100837"/>
                  </a:lnTo>
                  <a:close/>
                </a:path>
              </a:pathLst>
            </a:custGeom>
            <a:ln w="12192">
              <a:solidFill>
                <a:srgbClr val="F3A3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20976" y="2455926"/>
            <a:ext cx="2437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Bagaimana stuktur</a:t>
            </a:r>
            <a:r>
              <a:rPr sz="1800" spc="-65" dirty="0">
                <a:latin typeface="Carlito"/>
                <a:cs typeface="Carlito"/>
              </a:rPr>
              <a:t> </a:t>
            </a:r>
            <a:r>
              <a:rPr sz="1800" i="1" spc="-5" dirty="0">
                <a:latin typeface="Carlito"/>
                <a:cs typeface="Carlito"/>
              </a:rPr>
              <a:t>scene</a:t>
            </a:r>
            <a:r>
              <a:rPr sz="1800" spc="-5" dirty="0">
                <a:latin typeface="Carlito"/>
                <a:cs typeface="Carlito"/>
              </a:rPr>
              <a:t>?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02097" y="2316226"/>
            <a:ext cx="2681605" cy="777240"/>
            <a:chOff x="5102097" y="2316226"/>
            <a:chExt cx="2681605" cy="777240"/>
          </a:xfrm>
        </p:grpSpPr>
        <p:sp>
          <p:nvSpPr>
            <p:cNvPr id="14" name="object 14"/>
            <p:cNvSpPr/>
            <p:nvPr/>
          </p:nvSpPr>
          <p:spPr>
            <a:xfrm>
              <a:off x="5108447" y="2322576"/>
              <a:ext cx="2668905" cy="764540"/>
            </a:xfrm>
            <a:custGeom>
              <a:avLst/>
              <a:gdLst/>
              <a:ahLst/>
              <a:cxnLst/>
              <a:rect l="l" t="t" r="r" b="b"/>
              <a:pathLst>
                <a:path w="2668904" h="764539">
                  <a:moveTo>
                    <a:pt x="1111885" y="605027"/>
                  </a:moveTo>
                  <a:lnTo>
                    <a:pt x="444753" y="605027"/>
                  </a:lnTo>
                  <a:lnTo>
                    <a:pt x="319659" y="764032"/>
                  </a:lnTo>
                  <a:lnTo>
                    <a:pt x="1111885" y="605027"/>
                  </a:lnTo>
                  <a:close/>
                </a:path>
                <a:path w="2668904" h="764539">
                  <a:moveTo>
                    <a:pt x="2567685" y="0"/>
                  </a:moveTo>
                  <a:lnTo>
                    <a:pt x="100837" y="0"/>
                  </a:lnTo>
                  <a:lnTo>
                    <a:pt x="61561" y="7915"/>
                  </a:lnTo>
                  <a:lnTo>
                    <a:pt x="29511" y="29511"/>
                  </a:lnTo>
                  <a:lnTo>
                    <a:pt x="7915" y="61561"/>
                  </a:lnTo>
                  <a:lnTo>
                    <a:pt x="0" y="100837"/>
                  </a:lnTo>
                  <a:lnTo>
                    <a:pt x="0" y="504189"/>
                  </a:lnTo>
                  <a:lnTo>
                    <a:pt x="7915" y="543466"/>
                  </a:lnTo>
                  <a:lnTo>
                    <a:pt x="29511" y="575516"/>
                  </a:lnTo>
                  <a:lnTo>
                    <a:pt x="61561" y="597112"/>
                  </a:lnTo>
                  <a:lnTo>
                    <a:pt x="100837" y="605027"/>
                  </a:lnTo>
                  <a:lnTo>
                    <a:pt x="2567685" y="605027"/>
                  </a:lnTo>
                  <a:lnTo>
                    <a:pt x="2606962" y="597112"/>
                  </a:lnTo>
                  <a:lnTo>
                    <a:pt x="2639012" y="575516"/>
                  </a:lnTo>
                  <a:lnTo>
                    <a:pt x="2660608" y="543466"/>
                  </a:lnTo>
                  <a:lnTo>
                    <a:pt x="2668524" y="504189"/>
                  </a:lnTo>
                  <a:lnTo>
                    <a:pt x="2668524" y="100837"/>
                  </a:lnTo>
                  <a:lnTo>
                    <a:pt x="2660608" y="61561"/>
                  </a:lnTo>
                  <a:lnTo>
                    <a:pt x="2639012" y="29511"/>
                  </a:lnTo>
                  <a:lnTo>
                    <a:pt x="2606962" y="7915"/>
                  </a:lnTo>
                  <a:lnTo>
                    <a:pt x="2567685" y="0"/>
                  </a:lnTo>
                  <a:close/>
                </a:path>
              </a:pathLst>
            </a:custGeom>
            <a:solidFill>
              <a:srgbClr val="F9DB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08447" y="2322576"/>
              <a:ext cx="2668905" cy="764540"/>
            </a:xfrm>
            <a:custGeom>
              <a:avLst/>
              <a:gdLst/>
              <a:ahLst/>
              <a:cxnLst/>
              <a:rect l="l" t="t" r="r" b="b"/>
              <a:pathLst>
                <a:path w="2668904" h="764539">
                  <a:moveTo>
                    <a:pt x="0" y="100837"/>
                  </a:moveTo>
                  <a:lnTo>
                    <a:pt x="7915" y="61561"/>
                  </a:lnTo>
                  <a:lnTo>
                    <a:pt x="29511" y="29511"/>
                  </a:lnTo>
                  <a:lnTo>
                    <a:pt x="61561" y="7915"/>
                  </a:lnTo>
                  <a:lnTo>
                    <a:pt x="100837" y="0"/>
                  </a:lnTo>
                  <a:lnTo>
                    <a:pt x="444753" y="0"/>
                  </a:lnTo>
                  <a:lnTo>
                    <a:pt x="1111885" y="0"/>
                  </a:lnTo>
                  <a:lnTo>
                    <a:pt x="2567685" y="0"/>
                  </a:lnTo>
                  <a:lnTo>
                    <a:pt x="2606962" y="7915"/>
                  </a:lnTo>
                  <a:lnTo>
                    <a:pt x="2639012" y="29511"/>
                  </a:lnTo>
                  <a:lnTo>
                    <a:pt x="2660608" y="61561"/>
                  </a:lnTo>
                  <a:lnTo>
                    <a:pt x="2668524" y="100837"/>
                  </a:lnTo>
                  <a:lnTo>
                    <a:pt x="2668524" y="352933"/>
                  </a:lnTo>
                  <a:lnTo>
                    <a:pt x="2668524" y="504189"/>
                  </a:lnTo>
                  <a:lnTo>
                    <a:pt x="2660608" y="543466"/>
                  </a:lnTo>
                  <a:lnTo>
                    <a:pt x="2639012" y="575516"/>
                  </a:lnTo>
                  <a:lnTo>
                    <a:pt x="2606962" y="597112"/>
                  </a:lnTo>
                  <a:lnTo>
                    <a:pt x="2567685" y="605027"/>
                  </a:lnTo>
                  <a:lnTo>
                    <a:pt x="1111885" y="605027"/>
                  </a:lnTo>
                  <a:lnTo>
                    <a:pt x="319659" y="764032"/>
                  </a:lnTo>
                  <a:lnTo>
                    <a:pt x="444753" y="605027"/>
                  </a:lnTo>
                  <a:lnTo>
                    <a:pt x="100837" y="605027"/>
                  </a:lnTo>
                  <a:lnTo>
                    <a:pt x="61561" y="597112"/>
                  </a:lnTo>
                  <a:lnTo>
                    <a:pt x="29511" y="575516"/>
                  </a:lnTo>
                  <a:lnTo>
                    <a:pt x="7915" y="543466"/>
                  </a:lnTo>
                  <a:lnTo>
                    <a:pt x="0" y="504189"/>
                  </a:lnTo>
                  <a:lnTo>
                    <a:pt x="0" y="352933"/>
                  </a:lnTo>
                  <a:lnTo>
                    <a:pt x="0" y="100837"/>
                  </a:lnTo>
                  <a:close/>
                </a:path>
              </a:pathLst>
            </a:custGeom>
            <a:ln w="12191">
              <a:solidFill>
                <a:srgbClr val="F3A3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409057" y="2323591"/>
            <a:ext cx="20681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0" marR="5080" indent="-451484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Objek </a:t>
            </a:r>
            <a:r>
              <a:rPr sz="1800" dirty="0">
                <a:latin typeface="Carlito"/>
                <a:cs typeface="Carlito"/>
              </a:rPr>
              <a:t>apa </a:t>
            </a:r>
            <a:r>
              <a:rPr sz="1800" spc="-10" dirty="0">
                <a:latin typeface="Carlito"/>
                <a:cs typeface="Carlito"/>
              </a:rPr>
              <a:t>yang </a:t>
            </a:r>
            <a:r>
              <a:rPr sz="1800" dirty="0">
                <a:latin typeface="Carlito"/>
                <a:cs typeface="Carlito"/>
              </a:rPr>
              <a:t>ada </a:t>
            </a:r>
            <a:r>
              <a:rPr sz="1800" spc="-5" dirty="0">
                <a:latin typeface="Carlito"/>
                <a:cs typeface="Carlito"/>
              </a:rPr>
              <a:t>di  dalam </a:t>
            </a:r>
            <a:r>
              <a:rPr sz="1800" spc="-10" dirty="0">
                <a:latin typeface="Carlito"/>
                <a:cs typeface="Carlito"/>
              </a:rPr>
              <a:t>citra?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102352" y="3110483"/>
            <a:ext cx="2680970" cy="789940"/>
            <a:chOff x="5102352" y="3110483"/>
            <a:chExt cx="2680970" cy="789940"/>
          </a:xfrm>
        </p:grpSpPr>
        <p:sp>
          <p:nvSpPr>
            <p:cNvPr id="18" name="object 18"/>
            <p:cNvSpPr/>
            <p:nvPr/>
          </p:nvSpPr>
          <p:spPr>
            <a:xfrm>
              <a:off x="5108448" y="3116579"/>
              <a:ext cx="2668905" cy="777875"/>
            </a:xfrm>
            <a:custGeom>
              <a:avLst/>
              <a:gdLst/>
              <a:ahLst/>
              <a:cxnLst/>
              <a:rect l="l" t="t" r="r" b="b"/>
              <a:pathLst>
                <a:path w="2668904" h="777875">
                  <a:moveTo>
                    <a:pt x="1111885" y="605028"/>
                  </a:moveTo>
                  <a:lnTo>
                    <a:pt x="444753" y="605028"/>
                  </a:lnTo>
                  <a:lnTo>
                    <a:pt x="413765" y="777494"/>
                  </a:lnTo>
                  <a:lnTo>
                    <a:pt x="1111885" y="605028"/>
                  </a:lnTo>
                  <a:close/>
                </a:path>
                <a:path w="2668904" h="777875">
                  <a:moveTo>
                    <a:pt x="2567685" y="0"/>
                  </a:moveTo>
                  <a:lnTo>
                    <a:pt x="100837" y="0"/>
                  </a:lnTo>
                  <a:lnTo>
                    <a:pt x="61561" y="7915"/>
                  </a:lnTo>
                  <a:lnTo>
                    <a:pt x="29511" y="29511"/>
                  </a:lnTo>
                  <a:lnTo>
                    <a:pt x="7915" y="61561"/>
                  </a:lnTo>
                  <a:lnTo>
                    <a:pt x="0" y="100837"/>
                  </a:lnTo>
                  <a:lnTo>
                    <a:pt x="0" y="504190"/>
                  </a:lnTo>
                  <a:lnTo>
                    <a:pt x="7915" y="543466"/>
                  </a:lnTo>
                  <a:lnTo>
                    <a:pt x="29511" y="575516"/>
                  </a:lnTo>
                  <a:lnTo>
                    <a:pt x="61561" y="597112"/>
                  </a:lnTo>
                  <a:lnTo>
                    <a:pt x="100837" y="605028"/>
                  </a:lnTo>
                  <a:lnTo>
                    <a:pt x="2567685" y="605028"/>
                  </a:lnTo>
                  <a:lnTo>
                    <a:pt x="2606962" y="597112"/>
                  </a:lnTo>
                  <a:lnTo>
                    <a:pt x="2639012" y="575516"/>
                  </a:lnTo>
                  <a:lnTo>
                    <a:pt x="2660608" y="543466"/>
                  </a:lnTo>
                  <a:lnTo>
                    <a:pt x="2668524" y="504190"/>
                  </a:lnTo>
                  <a:lnTo>
                    <a:pt x="2668524" y="100837"/>
                  </a:lnTo>
                  <a:lnTo>
                    <a:pt x="2660608" y="61561"/>
                  </a:lnTo>
                  <a:lnTo>
                    <a:pt x="2639012" y="29511"/>
                  </a:lnTo>
                  <a:lnTo>
                    <a:pt x="2606962" y="7915"/>
                  </a:lnTo>
                  <a:lnTo>
                    <a:pt x="2567685" y="0"/>
                  </a:lnTo>
                  <a:close/>
                </a:path>
              </a:pathLst>
            </a:custGeom>
            <a:solidFill>
              <a:srgbClr val="F9DB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08448" y="3116579"/>
              <a:ext cx="2668905" cy="777875"/>
            </a:xfrm>
            <a:custGeom>
              <a:avLst/>
              <a:gdLst/>
              <a:ahLst/>
              <a:cxnLst/>
              <a:rect l="l" t="t" r="r" b="b"/>
              <a:pathLst>
                <a:path w="2668904" h="777875">
                  <a:moveTo>
                    <a:pt x="0" y="100837"/>
                  </a:moveTo>
                  <a:lnTo>
                    <a:pt x="7915" y="61561"/>
                  </a:lnTo>
                  <a:lnTo>
                    <a:pt x="29511" y="29511"/>
                  </a:lnTo>
                  <a:lnTo>
                    <a:pt x="61561" y="7915"/>
                  </a:lnTo>
                  <a:lnTo>
                    <a:pt x="100837" y="0"/>
                  </a:lnTo>
                  <a:lnTo>
                    <a:pt x="444753" y="0"/>
                  </a:lnTo>
                  <a:lnTo>
                    <a:pt x="1111885" y="0"/>
                  </a:lnTo>
                  <a:lnTo>
                    <a:pt x="2567685" y="0"/>
                  </a:lnTo>
                  <a:lnTo>
                    <a:pt x="2606962" y="7915"/>
                  </a:lnTo>
                  <a:lnTo>
                    <a:pt x="2639012" y="29511"/>
                  </a:lnTo>
                  <a:lnTo>
                    <a:pt x="2660608" y="61561"/>
                  </a:lnTo>
                  <a:lnTo>
                    <a:pt x="2668524" y="100837"/>
                  </a:lnTo>
                  <a:lnTo>
                    <a:pt x="2668524" y="352933"/>
                  </a:lnTo>
                  <a:lnTo>
                    <a:pt x="2668524" y="504190"/>
                  </a:lnTo>
                  <a:lnTo>
                    <a:pt x="2660608" y="543466"/>
                  </a:lnTo>
                  <a:lnTo>
                    <a:pt x="2639012" y="575516"/>
                  </a:lnTo>
                  <a:lnTo>
                    <a:pt x="2606962" y="597112"/>
                  </a:lnTo>
                  <a:lnTo>
                    <a:pt x="2567685" y="605028"/>
                  </a:lnTo>
                  <a:lnTo>
                    <a:pt x="1111885" y="605028"/>
                  </a:lnTo>
                  <a:lnTo>
                    <a:pt x="413765" y="777494"/>
                  </a:lnTo>
                  <a:lnTo>
                    <a:pt x="444753" y="605028"/>
                  </a:lnTo>
                  <a:lnTo>
                    <a:pt x="100837" y="605028"/>
                  </a:lnTo>
                  <a:lnTo>
                    <a:pt x="61561" y="597112"/>
                  </a:lnTo>
                  <a:lnTo>
                    <a:pt x="29511" y="575516"/>
                  </a:lnTo>
                  <a:lnTo>
                    <a:pt x="7915" y="543466"/>
                  </a:lnTo>
                  <a:lnTo>
                    <a:pt x="0" y="504190"/>
                  </a:lnTo>
                  <a:lnTo>
                    <a:pt x="0" y="352933"/>
                  </a:lnTo>
                  <a:lnTo>
                    <a:pt x="0" y="100837"/>
                  </a:lnTo>
                  <a:close/>
                </a:path>
              </a:pathLst>
            </a:custGeom>
            <a:ln w="12192">
              <a:solidFill>
                <a:srgbClr val="F3A3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450204" y="3117596"/>
            <a:ext cx="198691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Di </a:t>
            </a:r>
            <a:r>
              <a:rPr sz="1800" dirty="0">
                <a:latin typeface="Carlito"/>
                <a:cs typeface="Carlito"/>
              </a:rPr>
              <a:t>mana </a:t>
            </a:r>
            <a:r>
              <a:rPr sz="1800" spc="-5" dirty="0">
                <a:latin typeface="Carlito"/>
                <a:cs typeface="Carlito"/>
              </a:rPr>
              <a:t>(sejauh </a:t>
            </a:r>
            <a:r>
              <a:rPr sz="1800" dirty="0">
                <a:latin typeface="Carlito"/>
                <a:cs typeface="Carlito"/>
              </a:rPr>
              <a:t>apa)  </a:t>
            </a:r>
            <a:r>
              <a:rPr sz="1800" spc="-10" dirty="0">
                <a:latin typeface="Carlito"/>
                <a:cs typeface="Carlito"/>
              </a:rPr>
              <a:t>letak </a:t>
            </a:r>
            <a:r>
              <a:rPr sz="1800" spc="-5" dirty="0">
                <a:latin typeface="Carlito"/>
                <a:cs typeface="Carlito"/>
              </a:rPr>
              <a:t>objek</a:t>
            </a:r>
            <a:r>
              <a:rPr sz="1800" spc="-40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tersebut?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16085" y="51053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rlito"/>
                <a:cs typeface="Carlito"/>
              </a:rPr>
              <a:t>7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93363" y="6451193"/>
            <a:ext cx="155829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88888"/>
                </a:solidFill>
                <a:latin typeface="Carlito"/>
                <a:cs typeface="Carlito"/>
              </a:rPr>
              <a:t>Pengolahan Citra </a:t>
            </a:r>
            <a:r>
              <a:rPr sz="900" dirty="0">
                <a:solidFill>
                  <a:srgbClr val="888888"/>
                </a:solidFill>
                <a:latin typeface="Carlito"/>
                <a:cs typeface="Carlito"/>
              </a:rPr>
              <a:t>-</a:t>
            </a:r>
            <a:r>
              <a:rPr sz="900" spc="-50" dirty="0">
                <a:solidFill>
                  <a:srgbClr val="888888"/>
                </a:solidFill>
                <a:latin typeface="Carlito"/>
                <a:cs typeface="Carlito"/>
              </a:rPr>
              <a:t> </a:t>
            </a:r>
            <a:r>
              <a:rPr sz="900" spc="-5" dirty="0">
                <a:solidFill>
                  <a:srgbClr val="888888"/>
                </a:solidFill>
                <a:latin typeface="Carlito"/>
                <a:cs typeface="Carlito"/>
              </a:rPr>
              <a:t>Fundamentals</a:t>
            </a:r>
            <a:endParaRPr sz="9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556874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60" dirty="0"/>
              <a:t>Computer </a:t>
            </a:r>
            <a:r>
              <a:rPr sz="3600" spc="-185" dirty="0"/>
              <a:t>Vision</a:t>
            </a:r>
            <a:r>
              <a:rPr sz="3600" spc="-200" dirty="0"/>
              <a:t> </a:t>
            </a:r>
            <a:r>
              <a:rPr sz="3600" spc="-145" dirty="0"/>
              <a:t>(2)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64540" y="1786508"/>
            <a:ext cx="7879080" cy="121729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61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rlito"/>
                <a:cs typeface="Carlito"/>
              </a:rPr>
              <a:t>Segmentasi</a:t>
            </a:r>
            <a:r>
              <a:rPr sz="2400" spc="-3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citra</a:t>
            </a:r>
            <a:endParaRPr sz="2400">
              <a:latin typeface="Carlito"/>
              <a:cs typeface="Carlito"/>
            </a:endParaRPr>
          </a:p>
          <a:p>
            <a:pPr marL="184785" marR="5080" indent="-172720">
              <a:lnSpc>
                <a:spcPts val="2590"/>
              </a:lnSpc>
              <a:spcBef>
                <a:spcPts val="844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rlito"/>
                <a:cs typeface="Carlito"/>
              </a:rPr>
              <a:t>Pemberian </a:t>
            </a:r>
            <a:r>
              <a:rPr sz="2400" dirty="0">
                <a:latin typeface="Carlito"/>
                <a:cs typeface="Carlito"/>
              </a:rPr>
              <a:t>label </a:t>
            </a:r>
            <a:r>
              <a:rPr sz="2400" spc="-5" dirty="0">
                <a:latin typeface="Carlito"/>
                <a:cs typeface="Carlito"/>
              </a:rPr>
              <a:t>setiap </a:t>
            </a:r>
            <a:r>
              <a:rPr sz="2400" spc="-10" dirty="0">
                <a:latin typeface="Carlito"/>
                <a:cs typeface="Carlito"/>
              </a:rPr>
              <a:t>segment </a:t>
            </a:r>
            <a:r>
              <a:rPr sz="2400" spc="-15" dirty="0">
                <a:latin typeface="Carlito"/>
                <a:cs typeface="Carlito"/>
              </a:rPr>
              <a:t>dengan </a:t>
            </a:r>
            <a:r>
              <a:rPr sz="2400" spc="-10" dirty="0">
                <a:latin typeface="Carlito"/>
                <a:cs typeface="Carlito"/>
              </a:rPr>
              <a:t>mengamati </a:t>
            </a:r>
            <a:r>
              <a:rPr sz="2400" spc="-25" dirty="0">
                <a:latin typeface="Carlito"/>
                <a:cs typeface="Carlito"/>
              </a:rPr>
              <a:t>gray </a:t>
            </a:r>
            <a:r>
              <a:rPr sz="2400" spc="-10" dirty="0">
                <a:latin typeface="Carlito"/>
                <a:cs typeface="Carlito"/>
              </a:rPr>
              <a:t>scale  ataupun </a:t>
            </a:r>
            <a:r>
              <a:rPr sz="2400" spc="-15" dirty="0">
                <a:latin typeface="Carlito"/>
                <a:cs typeface="Carlito"/>
              </a:rPr>
              <a:t>texture </a:t>
            </a:r>
            <a:r>
              <a:rPr sz="2400" spc="-5" dirty="0">
                <a:latin typeface="Carlito"/>
                <a:cs typeface="Carlito"/>
              </a:rPr>
              <a:t>setiap </a:t>
            </a:r>
            <a:r>
              <a:rPr sz="2400" spc="-10" dirty="0">
                <a:latin typeface="Carlito"/>
                <a:cs typeface="Carlito"/>
              </a:rPr>
              <a:t>segment ataupun </a:t>
            </a:r>
            <a:r>
              <a:rPr sz="2400" spc="-5" dirty="0">
                <a:latin typeface="Carlito"/>
                <a:cs typeface="Carlito"/>
              </a:rPr>
              <a:t>bentuk</a:t>
            </a:r>
            <a:r>
              <a:rPr sz="2400" spc="-10" dirty="0">
                <a:latin typeface="Carlito"/>
                <a:cs typeface="Carlito"/>
              </a:rPr>
              <a:t> segment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01595" y="3051048"/>
            <a:ext cx="5398008" cy="30266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48507" y="6106159"/>
            <a:ext cx="2600960" cy="530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1989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Laki-laki dan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Perempuan</a:t>
            </a:r>
            <a:endParaRPr sz="1800">
              <a:latin typeface="Arial"/>
              <a:cs typeface="Arial"/>
            </a:endParaRPr>
          </a:p>
          <a:p>
            <a:pPr marL="38100">
              <a:lnSpc>
                <a:spcPts val="1989"/>
              </a:lnSpc>
            </a:pPr>
            <a:r>
              <a:rPr sz="2700" spc="-412" baseline="-10802" dirty="0">
                <a:latin typeface="Arial"/>
                <a:cs typeface="Arial"/>
              </a:rPr>
              <a:t>(S</a:t>
            </a:r>
            <a:r>
              <a:rPr sz="900" spc="-275" dirty="0">
                <a:solidFill>
                  <a:srgbClr val="888888"/>
                </a:solidFill>
                <a:latin typeface="Carlito"/>
                <a:cs typeface="Carlito"/>
              </a:rPr>
              <a:t>P</a:t>
            </a:r>
            <a:r>
              <a:rPr sz="2700" spc="-412" baseline="-10802" dirty="0">
                <a:latin typeface="Arial"/>
                <a:cs typeface="Arial"/>
              </a:rPr>
              <a:t>o</a:t>
            </a:r>
            <a:r>
              <a:rPr sz="900" spc="-275" dirty="0">
                <a:solidFill>
                  <a:srgbClr val="888888"/>
                </a:solidFill>
                <a:latin typeface="Carlito"/>
                <a:cs typeface="Carlito"/>
              </a:rPr>
              <a:t>en</a:t>
            </a:r>
            <a:r>
              <a:rPr sz="2700" spc="-412" baseline="-10802" dirty="0">
                <a:latin typeface="Arial"/>
                <a:cs typeface="Arial"/>
              </a:rPr>
              <a:t>u</a:t>
            </a:r>
            <a:r>
              <a:rPr sz="900" spc="-275" dirty="0">
                <a:solidFill>
                  <a:srgbClr val="888888"/>
                </a:solidFill>
                <a:latin typeface="Carlito"/>
                <a:cs typeface="Carlito"/>
              </a:rPr>
              <a:t>go</a:t>
            </a:r>
            <a:r>
              <a:rPr sz="2700" spc="-412" baseline="-10802" dirty="0">
                <a:latin typeface="Arial"/>
                <a:cs typeface="Arial"/>
              </a:rPr>
              <a:t>r</a:t>
            </a:r>
            <a:r>
              <a:rPr sz="900" spc="-275" dirty="0">
                <a:solidFill>
                  <a:srgbClr val="888888"/>
                </a:solidFill>
                <a:latin typeface="Carlito"/>
                <a:cs typeface="Carlito"/>
              </a:rPr>
              <a:t>la</a:t>
            </a:r>
            <a:r>
              <a:rPr sz="2700" spc="-412" baseline="-10802" dirty="0">
                <a:latin typeface="Arial"/>
                <a:cs typeface="Arial"/>
              </a:rPr>
              <a:t>c</a:t>
            </a:r>
            <a:r>
              <a:rPr sz="900" spc="-275" dirty="0">
                <a:solidFill>
                  <a:srgbClr val="888888"/>
                </a:solidFill>
                <a:latin typeface="Carlito"/>
                <a:cs typeface="Carlito"/>
              </a:rPr>
              <a:t>ha</a:t>
            </a:r>
            <a:r>
              <a:rPr sz="2700" spc="-412" baseline="-10802" dirty="0">
                <a:latin typeface="Arial"/>
                <a:cs typeface="Arial"/>
              </a:rPr>
              <a:t>e</a:t>
            </a:r>
            <a:r>
              <a:rPr sz="900" spc="-275" dirty="0">
                <a:solidFill>
                  <a:srgbClr val="888888"/>
                </a:solidFill>
                <a:latin typeface="Carlito"/>
                <a:cs typeface="Carlito"/>
              </a:rPr>
              <a:t>n</a:t>
            </a:r>
            <a:r>
              <a:rPr sz="900" dirty="0">
                <a:solidFill>
                  <a:srgbClr val="888888"/>
                </a:solidFill>
                <a:latin typeface="Carlito"/>
                <a:cs typeface="Carlito"/>
              </a:rPr>
              <a:t> </a:t>
            </a:r>
            <a:r>
              <a:rPr sz="900" spc="-260" dirty="0">
                <a:solidFill>
                  <a:srgbClr val="888888"/>
                </a:solidFill>
                <a:latin typeface="Carlito"/>
                <a:cs typeface="Carlito"/>
              </a:rPr>
              <a:t>C</a:t>
            </a:r>
            <a:r>
              <a:rPr sz="2700" spc="-390" baseline="-10802" dirty="0">
                <a:latin typeface="Arial"/>
                <a:cs typeface="Arial"/>
              </a:rPr>
              <a:t>:</a:t>
            </a:r>
            <a:r>
              <a:rPr sz="900" spc="-260" dirty="0">
                <a:solidFill>
                  <a:srgbClr val="888888"/>
                </a:solidFill>
                <a:latin typeface="Carlito"/>
                <a:cs typeface="Carlito"/>
              </a:rPr>
              <a:t>itr</a:t>
            </a:r>
            <a:r>
              <a:rPr sz="2700" spc="-390" baseline="-10802" dirty="0">
                <a:latin typeface="Arial"/>
                <a:cs typeface="Arial"/>
              </a:rPr>
              <a:t>D</a:t>
            </a:r>
            <a:r>
              <a:rPr sz="900" spc="-260" dirty="0">
                <a:solidFill>
                  <a:srgbClr val="888888"/>
                </a:solidFill>
                <a:latin typeface="Carlito"/>
                <a:cs typeface="Carlito"/>
              </a:rPr>
              <a:t>a</a:t>
            </a:r>
            <a:r>
              <a:rPr sz="900" spc="-15" dirty="0">
                <a:solidFill>
                  <a:srgbClr val="888888"/>
                </a:solidFill>
                <a:latin typeface="Carlito"/>
                <a:cs typeface="Carlito"/>
              </a:rPr>
              <a:t> </a:t>
            </a:r>
            <a:r>
              <a:rPr sz="900" dirty="0">
                <a:solidFill>
                  <a:srgbClr val="888888"/>
                </a:solidFill>
                <a:latin typeface="Carlito"/>
                <a:cs typeface="Carlito"/>
              </a:rPr>
              <a:t>-</a:t>
            </a:r>
            <a:r>
              <a:rPr sz="900" spc="-35" dirty="0">
                <a:solidFill>
                  <a:srgbClr val="888888"/>
                </a:solidFill>
                <a:latin typeface="Carlito"/>
                <a:cs typeface="Carlito"/>
              </a:rPr>
              <a:t> </a:t>
            </a:r>
            <a:r>
              <a:rPr sz="2700" spc="-300" baseline="-10802" dirty="0">
                <a:latin typeface="Arial"/>
                <a:cs typeface="Arial"/>
              </a:rPr>
              <a:t>i</a:t>
            </a:r>
            <a:r>
              <a:rPr sz="900" spc="-200" dirty="0">
                <a:solidFill>
                  <a:srgbClr val="888888"/>
                </a:solidFill>
                <a:latin typeface="Carlito"/>
                <a:cs typeface="Carlito"/>
              </a:rPr>
              <a:t>F</a:t>
            </a:r>
            <a:r>
              <a:rPr sz="2700" spc="-300" baseline="-10802" dirty="0">
                <a:latin typeface="Arial"/>
                <a:cs typeface="Arial"/>
              </a:rPr>
              <a:t>n</a:t>
            </a:r>
            <a:r>
              <a:rPr sz="900" spc="-200" dirty="0">
                <a:solidFill>
                  <a:srgbClr val="888888"/>
                </a:solidFill>
                <a:latin typeface="Carlito"/>
                <a:cs typeface="Carlito"/>
              </a:rPr>
              <a:t>und</a:t>
            </a:r>
            <a:r>
              <a:rPr sz="2700" spc="-300" baseline="-10802" dirty="0">
                <a:latin typeface="Arial"/>
                <a:cs typeface="Arial"/>
              </a:rPr>
              <a:t>a</a:t>
            </a:r>
            <a:r>
              <a:rPr sz="900" spc="-200" dirty="0">
                <a:solidFill>
                  <a:srgbClr val="888888"/>
                </a:solidFill>
                <a:latin typeface="Carlito"/>
                <a:cs typeface="Carlito"/>
              </a:rPr>
              <a:t>am</a:t>
            </a:r>
            <a:r>
              <a:rPr sz="2700" spc="-300" baseline="-10802" dirty="0">
                <a:latin typeface="Arial"/>
                <a:cs typeface="Arial"/>
              </a:rPr>
              <a:t>C</a:t>
            </a:r>
            <a:r>
              <a:rPr sz="900" spc="-200" dirty="0">
                <a:solidFill>
                  <a:srgbClr val="888888"/>
                </a:solidFill>
                <a:latin typeface="Carlito"/>
                <a:cs typeface="Carlito"/>
              </a:rPr>
              <a:t>ent</a:t>
            </a:r>
            <a:r>
              <a:rPr sz="2700" spc="-300" baseline="-10802" dirty="0">
                <a:latin typeface="Arial"/>
                <a:cs typeface="Arial"/>
              </a:rPr>
              <a:t>h</a:t>
            </a:r>
            <a:r>
              <a:rPr sz="900" spc="-200" dirty="0">
                <a:solidFill>
                  <a:srgbClr val="888888"/>
                </a:solidFill>
                <a:latin typeface="Carlito"/>
                <a:cs typeface="Carlito"/>
              </a:rPr>
              <a:t>als</a:t>
            </a:r>
            <a:r>
              <a:rPr sz="2700" spc="-300" baseline="-10802" dirty="0">
                <a:latin typeface="Arial"/>
                <a:cs typeface="Arial"/>
              </a:rPr>
              <a:t>ahyati)</a:t>
            </a:r>
            <a:endParaRPr sz="2700" baseline="-10802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16085" y="51053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rlito"/>
                <a:cs typeface="Carlito"/>
              </a:rPr>
              <a:t>8</a:t>
            </a:r>
            <a:endParaRPr sz="1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92324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marL="720090" marR="1417320">
              <a:lnSpc>
                <a:spcPts val="3890"/>
              </a:lnSpc>
              <a:spcBef>
                <a:spcPts val="1155"/>
              </a:spcBef>
            </a:pPr>
            <a:r>
              <a:rPr sz="3600" spc="-150" dirty="0"/>
              <a:t>Pattern </a:t>
            </a:r>
            <a:r>
              <a:rPr sz="3600" spc="-175" dirty="0"/>
              <a:t>Recognition, </a:t>
            </a:r>
            <a:r>
              <a:rPr sz="3600" spc="-160" dirty="0"/>
              <a:t>Computer</a:t>
            </a:r>
            <a:r>
              <a:rPr sz="3600" spc="-345" dirty="0"/>
              <a:t> </a:t>
            </a:r>
            <a:r>
              <a:rPr sz="3600" spc="-175" dirty="0"/>
              <a:t>Vision,  </a:t>
            </a:r>
            <a:r>
              <a:rPr sz="3600" spc="-195" dirty="0"/>
              <a:t>and </a:t>
            </a:r>
            <a:r>
              <a:rPr sz="3600" spc="-75" dirty="0"/>
              <a:t>Artificial</a:t>
            </a:r>
            <a:r>
              <a:rPr sz="3600" spc="-175" dirty="0"/>
              <a:t> </a:t>
            </a:r>
            <a:r>
              <a:rPr sz="3600" spc="-140" dirty="0"/>
              <a:t>Intelligence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59661"/>
            <a:ext cx="7452995" cy="4148454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84785" marR="1523365" indent="-172720">
              <a:lnSpc>
                <a:spcPts val="2690"/>
              </a:lnSpc>
              <a:spcBef>
                <a:spcPts val="745"/>
              </a:spcBef>
              <a:buFont typeface="Arial"/>
              <a:buChar char="•"/>
              <a:tabLst>
                <a:tab pos="185420" algn="l"/>
              </a:tabLst>
            </a:pPr>
            <a:r>
              <a:rPr sz="2800" b="1" i="1" spc="-15" dirty="0">
                <a:latin typeface="Carlito"/>
                <a:cs typeface="Carlito"/>
              </a:rPr>
              <a:t>Pattern </a:t>
            </a:r>
            <a:r>
              <a:rPr sz="2800" b="1" i="1" spc="-10" dirty="0">
                <a:latin typeface="Carlito"/>
                <a:cs typeface="Carlito"/>
              </a:rPr>
              <a:t>Recognition</a:t>
            </a:r>
            <a:r>
              <a:rPr sz="2800" i="1" spc="-10" dirty="0">
                <a:latin typeface="Carlito"/>
                <a:cs typeface="Carlito"/>
              </a:rPr>
              <a:t>: </a:t>
            </a:r>
            <a:r>
              <a:rPr sz="2800" spc="-15" dirty="0">
                <a:latin typeface="Carlito"/>
                <a:cs typeface="Carlito"/>
              </a:rPr>
              <a:t>Segmentation </a:t>
            </a:r>
            <a:r>
              <a:rPr sz="2800" spc="-5" dirty="0">
                <a:latin typeface="Carlito"/>
                <a:cs typeface="Carlito"/>
              </a:rPr>
              <a:t>and  </a:t>
            </a:r>
            <a:r>
              <a:rPr sz="2800" spc="-10" dirty="0">
                <a:latin typeface="Carlito"/>
                <a:cs typeface="Carlito"/>
              </a:rPr>
              <a:t>Classification</a:t>
            </a:r>
            <a:endParaRPr sz="2800">
              <a:latin typeface="Carlito"/>
              <a:cs typeface="Carlito"/>
            </a:endParaRPr>
          </a:p>
          <a:p>
            <a:pPr marL="527685" marR="313055" lvl="1" indent="-172720">
              <a:lnSpc>
                <a:spcPct val="80000"/>
              </a:lnSpc>
              <a:spcBef>
                <a:spcPts val="425"/>
              </a:spcBef>
              <a:buFont typeface="Arial"/>
              <a:buChar char="•"/>
              <a:tabLst>
                <a:tab pos="528320" algn="l"/>
              </a:tabLst>
            </a:pPr>
            <a:r>
              <a:rPr sz="2600" b="1" spc="-5" dirty="0">
                <a:solidFill>
                  <a:srgbClr val="006FC0"/>
                </a:solidFill>
                <a:latin typeface="Carlito"/>
                <a:cs typeface="Carlito"/>
              </a:rPr>
              <a:t>Image Classification </a:t>
            </a:r>
            <a:r>
              <a:rPr sz="2600" spc="-25" dirty="0">
                <a:solidFill>
                  <a:srgbClr val="444D25"/>
                </a:solidFill>
                <a:latin typeface="Carlito"/>
                <a:cs typeface="Carlito"/>
              </a:rPr>
              <a:t>(Termasuk </a:t>
            </a:r>
            <a:r>
              <a:rPr sz="2600" spc="-15" dirty="0">
                <a:solidFill>
                  <a:srgbClr val="444D25"/>
                </a:solidFill>
                <a:latin typeface="Carlito"/>
                <a:cs typeface="Carlito"/>
              </a:rPr>
              <a:t>kelompok </a:t>
            </a:r>
            <a:r>
              <a:rPr sz="2600" spc="-10" dirty="0">
                <a:solidFill>
                  <a:srgbClr val="444D25"/>
                </a:solidFill>
                <a:latin typeface="Carlito"/>
                <a:cs typeface="Carlito"/>
              </a:rPr>
              <a:t>apakah  citra</a:t>
            </a:r>
            <a:r>
              <a:rPr sz="2600" spc="-15" dirty="0">
                <a:solidFill>
                  <a:srgbClr val="444D25"/>
                </a:solidFill>
                <a:latin typeface="Carlito"/>
                <a:cs typeface="Carlito"/>
              </a:rPr>
              <a:t> </a:t>
            </a:r>
            <a:r>
              <a:rPr sz="2600" dirty="0">
                <a:solidFill>
                  <a:srgbClr val="444D25"/>
                </a:solidFill>
                <a:latin typeface="Carlito"/>
                <a:cs typeface="Carlito"/>
              </a:rPr>
              <a:t>ini?)</a:t>
            </a:r>
            <a:endParaRPr sz="2600">
              <a:latin typeface="Carlito"/>
              <a:cs typeface="Carlito"/>
            </a:endParaRPr>
          </a:p>
          <a:p>
            <a:pPr marL="184785" marR="1285875" indent="-172720">
              <a:lnSpc>
                <a:spcPts val="2690"/>
              </a:lnSpc>
              <a:spcBef>
                <a:spcPts val="775"/>
              </a:spcBef>
              <a:buFont typeface="Arial"/>
              <a:buChar char="•"/>
              <a:tabLst>
                <a:tab pos="185420" algn="l"/>
              </a:tabLst>
            </a:pPr>
            <a:r>
              <a:rPr sz="2800" b="1" i="1" spc="-10" dirty="0">
                <a:latin typeface="Carlito"/>
                <a:cs typeface="Carlito"/>
              </a:rPr>
              <a:t>Computer </a:t>
            </a:r>
            <a:r>
              <a:rPr sz="2800" b="1" i="1" spc="-5" dirty="0">
                <a:latin typeface="Carlito"/>
                <a:cs typeface="Carlito"/>
              </a:rPr>
              <a:t>Vision</a:t>
            </a:r>
            <a:r>
              <a:rPr sz="2800" i="1" spc="-5" dirty="0">
                <a:latin typeface="Carlito"/>
                <a:cs typeface="Carlito"/>
              </a:rPr>
              <a:t>: </a:t>
            </a:r>
            <a:r>
              <a:rPr sz="2800" spc="-10" dirty="0">
                <a:latin typeface="Carlito"/>
                <a:cs typeface="Carlito"/>
              </a:rPr>
              <a:t>Object </a:t>
            </a:r>
            <a:r>
              <a:rPr sz="2800" spc="-15" dirty="0">
                <a:latin typeface="Carlito"/>
                <a:cs typeface="Carlito"/>
              </a:rPr>
              <a:t>Recognition </a:t>
            </a:r>
            <a:r>
              <a:rPr sz="2800" spc="-5" dirty="0">
                <a:latin typeface="Carlito"/>
                <a:cs typeface="Carlito"/>
              </a:rPr>
              <a:t>and  </a:t>
            </a:r>
            <a:r>
              <a:rPr sz="2800" spc="-10" dirty="0">
                <a:latin typeface="Carlito"/>
                <a:cs typeface="Carlito"/>
              </a:rPr>
              <a:t>Description (Object</a:t>
            </a:r>
            <a:r>
              <a:rPr sz="2800" spc="50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Structure)</a:t>
            </a:r>
            <a:endParaRPr sz="2800">
              <a:latin typeface="Carlito"/>
              <a:cs typeface="Carlito"/>
            </a:endParaRPr>
          </a:p>
          <a:p>
            <a:pPr marL="527685" marR="5080" lvl="1" indent="-172720">
              <a:lnSpc>
                <a:spcPct val="80000"/>
              </a:lnSpc>
              <a:spcBef>
                <a:spcPts val="425"/>
              </a:spcBef>
              <a:buFont typeface="Arial"/>
              <a:buChar char="•"/>
              <a:tabLst>
                <a:tab pos="528320" algn="l"/>
              </a:tabLst>
            </a:pPr>
            <a:r>
              <a:rPr sz="2600" b="1" spc="-5" dirty="0">
                <a:solidFill>
                  <a:srgbClr val="006FC0"/>
                </a:solidFill>
                <a:latin typeface="Carlito"/>
                <a:cs typeface="Carlito"/>
              </a:rPr>
              <a:t>Object </a:t>
            </a:r>
            <a:r>
              <a:rPr sz="2600" b="1" spc="-10" dirty="0">
                <a:solidFill>
                  <a:srgbClr val="006FC0"/>
                </a:solidFill>
                <a:latin typeface="Carlito"/>
                <a:cs typeface="Carlito"/>
              </a:rPr>
              <a:t>Detection </a:t>
            </a:r>
            <a:r>
              <a:rPr sz="2600" b="1" spc="-5" dirty="0">
                <a:solidFill>
                  <a:srgbClr val="006FC0"/>
                </a:solidFill>
                <a:latin typeface="Carlito"/>
                <a:cs typeface="Carlito"/>
              </a:rPr>
              <a:t>and Recognition </a:t>
            </a:r>
            <a:r>
              <a:rPr sz="2600" spc="-10" dirty="0">
                <a:solidFill>
                  <a:srgbClr val="444D25"/>
                </a:solidFill>
                <a:latin typeface="Carlito"/>
                <a:cs typeface="Carlito"/>
              </a:rPr>
              <a:t>(Obyek </a:t>
            </a:r>
            <a:r>
              <a:rPr sz="2600" dirty="0">
                <a:solidFill>
                  <a:srgbClr val="444D25"/>
                </a:solidFill>
                <a:latin typeface="Carlito"/>
                <a:cs typeface="Carlito"/>
              </a:rPr>
              <a:t>apa </a:t>
            </a:r>
            <a:r>
              <a:rPr sz="2600" spc="-10" dirty="0">
                <a:solidFill>
                  <a:srgbClr val="444D25"/>
                </a:solidFill>
                <a:latin typeface="Carlito"/>
                <a:cs typeface="Carlito"/>
              </a:rPr>
              <a:t>yang  </a:t>
            </a:r>
            <a:r>
              <a:rPr sz="2600" spc="-5" dirty="0">
                <a:solidFill>
                  <a:srgbClr val="444D25"/>
                </a:solidFill>
                <a:latin typeface="Carlito"/>
                <a:cs typeface="Carlito"/>
              </a:rPr>
              <a:t>ada di dalam</a:t>
            </a:r>
            <a:r>
              <a:rPr sz="2600" spc="-15" dirty="0">
                <a:solidFill>
                  <a:srgbClr val="444D25"/>
                </a:solidFill>
                <a:latin typeface="Carlito"/>
                <a:cs typeface="Carlito"/>
              </a:rPr>
              <a:t> </a:t>
            </a:r>
            <a:r>
              <a:rPr sz="2600" spc="-5" dirty="0">
                <a:solidFill>
                  <a:srgbClr val="444D25"/>
                </a:solidFill>
                <a:latin typeface="Carlito"/>
                <a:cs typeface="Carlito"/>
              </a:rPr>
              <a:t>citra?)</a:t>
            </a:r>
            <a:endParaRPr sz="2600">
              <a:latin typeface="Carlito"/>
              <a:cs typeface="Carlito"/>
            </a:endParaRPr>
          </a:p>
          <a:p>
            <a:pPr marL="184785" indent="-17272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185420" algn="l"/>
              </a:tabLst>
            </a:pPr>
            <a:r>
              <a:rPr sz="2800" b="1" i="1" spc="-5" dirty="0">
                <a:latin typeface="Carlito"/>
                <a:cs typeface="Carlito"/>
              </a:rPr>
              <a:t>Artificial </a:t>
            </a:r>
            <a:r>
              <a:rPr sz="2800" b="1" i="1" spc="-10" dirty="0">
                <a:latin typeface="Carlito"/>
                <a:cs typeface="Carlito"/>
              </a:rPr>
              <a:t>Intelligence</a:t>
            </a:r>
            <a:r>
              <a:rPr sz="2800" i="1" spc="-10" dirty="0">
                <a:latin typeface="Carlito"/>
                <a:cs typeface="Carlito"/>
              </a:rPr>
              <a:t>: </a:t>
            </a:r>
            <a:r>
              <a:rPr sz="2800" spc="-10" dirty="0">
                <a:latin typeface="Carlito"/>
                <a:cs typeface="Carlito"/>
              </a:rPr>
              <a:t>Higher-level</a:t>
            </a:r>
            <a:r>
              <a:rPr sz="2800" spc="55" dirty="0">
                <a:latin typeface="Carlito"/>
                <a:cs typeface="Carlito"/>
              </a:rPr>
              <a:t> </a:t>
            </a:r>
            <a:r>
              <a:rPr sz="2800" spc="-15" dirty="0">
                <a:latin typeface="Carlito"/>
                <a:cs typeface="Carlito"/>
              </a:rPr>
              <a:t>understanding</a:t>
            </a:r>
            <a:endParaRPr sz="2800">
              <a:latin typeface="Carlito"/>
              <a:cs typeface="Carlito"/>
            </a:endParaRPr>
          </a:p>
          <a:p>
            <a:pPr marL="527685" marR="594995" lvl="1" indent="-172720">
              <a:lnSpc>
                <a:spcPts val="2810"/>
              </a:lnSpc>
              <a:spcBef>
                <a:spcPts val="385"/>
              </a:spcBef>
              <a:buFont typeface="Arial"/>
              <a:buChar char="•"/>
              <a:tabLst>
                <a:tab pos="528320" algn="l"/>
              </a:tabLst>
            </a:pPr>
            <a:r>
              <a:rPr sz="2600" b="1" spc="-5" dirty="0">
                <a:solidFill>
                  <a:srgbClr val="006FC0"/>
                </a:solidFill>
                <a:latin typeface="Carlito"/>
                <a:cs typeface="Carlito"/>
              </a:rPr>
              <a:t>Image </a:t>
            </a:r>
            <a:r>
              <a:rPr sz="2600" b="1" spc="-10" dirty="0">
                <a:solidFill>
                  <a:srgbClr val="006FC0"/>
                </a:solidFill>
                <a:latin typeface="Carlito"/>
                <a:cs typeface="Carlito"/>
              </a:rPr>
              <a:t>Understanding </a:t>
            </a:r>
            <a:r>
              <a:rPr sz="2600" dirty="0">
                <a:solidFill>
                  <a:srgbClr val="444D25"/>
                </a:solidFill>
                <a:latin typeface="Carlito"/>
                <a:cs typeface="Carlito"/>
              </a:rPr>
              <a:t>(Apa </a:t>
            </a:r>
            <a:r>
              <a:rPr sz="2600" spc="-10" dirty="0">
                <a:solidFill>
                  <a:srgbClr val="444D25"/>
                </a:solidFill>
                <a:latin typeface="Carlito"/>
                <a:cs typeface="Carlito"/>
              </a:rPr>
              <a:t>yang </a:t>
            </a:r>
            <a:r>
              <a:rPr sz="2600" spc="-5" dirty="0">
                <a:solidFill>
                  <a:srgbClr val="444D25"/>
                </a:solidFill>
                <a:latin typeface="Carlito"/>
                <a:cs typeface="Carlito"/>
              </a:rPr>
              <a:t>sedang terjadi  dalam citra?)</a:t>
            </a:r>
            <a:endParaRPr sz="26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10930" y="61722"/>
            <a:ext cx="22097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ahoma"/>
                <a:cs typeface="Tahoma"/>
              </a:rPr>
              <a:t>10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93363" y="6451193"/>
            <a:ext cx="155829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solidFill>
                  <a:srgbClr val="888888"/>
                </a:solidFill>
                <a:latin typeface="Carlito"/>
                <a:cs typeface="Carlito"/>
              </a:rPr>
              <a:t>Pengolahan Citra </a:t>
            </a:r>
            <a:r>
              <a:rPr sz="900" dirty="0">
                <a:solidFill>
                  <a:srgbClr val="888888"/>
                </a:solidFill>
                <a:latin typeface="Carlito"/>
                <a:cs typeface="Carlito"/>
              </a:rPr>
              <a:t>-</a:t>
            </a:r>
            <a:r>
              <a:rPr sz="900" spc="-50" dirty="0">
                <a:solidFill>
                  <a:srgbClr val="888888"/>
                </a:solidFill>
                <a:latin typeface="Carlito"/>
                <a:cs typeface="Carlito"/>
              </a:rPr>
              <a:t> </a:t>
            </a:r>
            <a:r>
              <a:rPr sz="900" spc="-5" dirty="0">
                <a:solidFill>
                  <a:srgbClr val="888888"/>
                </a:solidFill>
                <a:latin typeface="Carlito"/>
                <a:cs typeface="Carlito"/>
              </a:rPr>
              <a:t>Fundamentals</a:t>
            </a:r>
            <a:endParaRPr sz="9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146441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35" dirty="0"/>
              <a:t>Image</a:t>
            </a:r>
            <a:r>
              <a:rPr sz="3600" spc="-195" dirty="0"/>
              <a:t> </a:t>
            </a:r>
            <a:r>
              <a:rPr sz="3600" spc="-260" dirty="0"/>
              <a:t>Processing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21094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rlito"/>
                <a:cs typeface="Carlito"/>
              </a:rPr>
              <a:t>Image </a:t>
            </a:r>
            <a:r>
              <a:rPr sz="2400" spc="-15" dirty="0">
                <a:latin typeface="Carlito"/>
                <a:cs typeface="Carlito"/>
              </a:rPr>
              <a:t>to</a:t>
            </a:r>
            <a:r>
              <a:rPr sz="2400" spc="-65" dirty="0">
                <a:latin typeface="Carlito"/>
                <a:cs typeface="Carlito"/>
              </a:rPr>
              <a:t> </a:t>
            </a:r>
            <a:r>
              <a:rPr sz="2400" spc="-10" dirty="0">
                <a:latin typeface="Carlito"/>
                <a:cs typeface="Carlito"/>
              </a:rPr>
              <a:t>Image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07207" y="2304288"/>
            <a:ext cx="3657600" cy="179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11371" y="4064889"/>
            <a:ext cx="1931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Image</a:t>
            </a:r>
            <a:r>
              <a:rPr sz="1800" spc="-6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Enhancement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80944" y="4415028"/>
            <a:ext cx="3311652" cy="19583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96334" y="6337198"/>
            <a:ext cx="17646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390" baseline="-13888" dirty="0">
                <a:latin typeface="Carlito"/>
                <a:cs typeface="Carlito"/>
              </a:rPr>
              <a:t>Im</a:t>
            </a:r>
            <a:r>
              <a:rPr sz="900" spc="-260" dirty="0">
                <a:solidFill>
                  <a:srgbClr val="888888"/>
                </a:solidFill>
                <a:latin typeface="Carlito"/>
                <a:cs typeface="Carlito"/>
              </a:rPr>
              <a:t>Pen</a:t>
            </a:r>
            <a:r>
              <a:rPr sz="2700" spc="-390" baseline="-13888" dirty="0">
                <a:latin typeface="Carlito"/>
                <a:cs typeface="Carlito"/>
              </a:rPr>
              <a:t>a</a:t>
            </a:r>
            <a:r>
              <a:rPr sz="900" spc="-260" dirty="0">
                <a:solidFill>
                  <a:srgbClr val="888888"/>
                </a:solidFill>
                <a:latin typeface="Carlito"/>
                <a:cs typeface="Carlito"/>
              </a:rPr>
              <a:t>go</a:t>
            </a:r>
            <a:r>
              <a:rPr sz="2700" spc="-390" baseline="-13888" dirty="0">
                <a:latin typeface="Carlito"/>
                <a:cs typeface="Carlito"/>
              </a:rPr>
              <a:t>g</a:t>
            </a:r>
            <a:r>
              <a:rPr sz="900" spc="-260" dirty="0">
                <a:solidFill>
                  <a:srgbClr val="888888"/>
                </a:solidFill>
                <a:latin typeface="Carlito"/>
                <a:cs typeface="Carlito"/>
              </a:rPr>
              <a:t>lah</a:t>
            </a:r>
            <a:r>
              <a:rPr sz="2700" spc="-390" baseline="-13888" dirty="0">
                <a:latin typeface="Carlito"/>
                <a:cs typeface="Carlito"/>
              </a:rPr>
              <a:t>e</a:t>
            </a:r>
            <a:r>
              <a:rPr sz="900" spc="-260" dirty="0">
                <a:solidFill>
                  <a:srgbClr val="888888"/>
                </a:solidFill>
                <a:latin typeface="Carlito"/>
                <a:cs typeface="Carlito"/>
              </a:rPr>
              <a:t>an</a:t>
            </a:r>
            <a:r>
              <a:rPr sz="2700" spc="-390" baseline="-13888" dirty="0">
                <a:latin typeface="Carlito"/>
                <a:cs typeface="Carlito"/>
              </a:rPr>
              <a:t>R</a:t>
            </a:r>
            <a:r>
              <a:rPr sz="900" spc="-260" dirty="0">
                <a:solidFill>
                  <a:srgbClr val="888888"/>
                </a:solidFill>
                <a:latin typeface="Carlito"/>
                <a:cs typeface="Carlito"/>
              </a:rPr>
              <a:t>Cit</a:t>
            </a:r>
            <a:r>
              <a:rPr sz="2700" spc="-390" baseline="-13888" dirty="0">
                <a:latin typeface="Carlito"/>
                <a:cs typeface="Carlito"/>
              </a:rPr>
              <a:t>e</a:t>
            </a:r>
            <a:r>
              <a:rPr sz="900" spc="-260" dirty="0">
                <a:solidFill>
                  <a:srgbClr val="888888"/>
                </a:solidFill>
                <a:latin typeface="Carlito"/>
                <a:cs typeface="Carlito"/>
              </a:rPr>
              <a:t>ra</a:t>
            </a:r>
            <a:r>
              <a:rPr sz="2700" spc="-390" baseline="-13888" dirty="0">
                <a:latin typeface="Carlito"/>
                <a:cs typeface="Carlito"/>
              </a:rPr>
              <a:t>s</a:t>
            </a:r>
            <a:r>
              <a:rPr sz="900" spc="-260" dirty="0">
                <a:solidFill>
                  <a:srgbClr val="888888"/>
                </a:solidFill>
                <a:latin typeface="Carlito"/>
                <a:cs typeface="Carlito"/>
              </a:rPr>
              <a:t>-</a:t>
            </a:r>
            <a:r>
              <a:rPr sz="900" spc="-40" dirty="0">
                <a:solidFill>
                  <a:srgbClr val="888888"/>
                </a:solidFill>
                <a:latin typeface="Carlito"/>
                <a:cs typeface="Carlito"/>
              </a:rPr>
              <a:t> </a:t>
            </a:r>
            <a:r>
              <a:rPr sz="2700" spc="-405" baseline="-13888" dirty="0">
                <a:latin typeface="Carlito"/>
                <a:cs typeface="Carlito"/>
              </a:rPr>
              <a:t>t</a:t>
            </a:r>
            <a:r>
              <a:rPr sz="900" spc="-270" dirty="0">
                <a:solidFill>
                  <a:srgbClr val="888888"/>
                </a:solidFill>
                <a:latin typeface="Carlito"/>
                <a:cs typeface="Carlito"/>
              </a:rPr>
              <a:t>Fu</a:t>
            </a:r>
            <a:r>
              <a:rPr sz="2700" spc="-405" baseline="-13888" dirty="0">
                <a:latin typeface="Carlito"/>
                <a:cs typeface="Carlito"/>
              </a:rPr>
              <a:t>o</a:t>
            </a:r>
            <a:r>
              <a:rPr sz="900" spc="-270" dirty="0">
                <a:solidFill>
                  <a:srgbClr val="888888"/>
                </a:solidFill>
                <a:latin typeface="Carlito"/>
                <a:cs typeface="Carlito"/>
              </a:rPr>
              <a:t>nd</a:t>
            </a:r>
            <a:r>
              <a:rPr sz="2700" spc="-405" baseline="-13888" dirty="0">
                <a:latin typeface="Carlito"/>
                <a:cs typeface="Carlito"/>
              </a:rPr>
              <a:t>r</a:t>
            </a:r>
            <a:r>
              <a:rPr sz="900" spc="-270" dirty="0">
                <a:solidFill>
                  <a:srgbClr val="888888"/>
                </a:solidFill>
                <a:latin typeface="Carlito"/>
                <a:cs typeface="Carlito"/>
              </a:rPr>
              <a:t>a</a:t>
            </a:r>
            <a:r>
              <a:rPr sz="2700" spc="-405" baseline="-13888" dirty="0">
                <a:latin typeface="Carlito"/>
                <a:cs typeface="Carlito"/>
              </a:rPr>
              <a:t>a</a:t>
            </a:r>
            <a:r>
              <a:rPr sz="900" spc="-270" dirty="0">
                <a:solidFill>
                  <a:srgbClr val="888888"/>
                </a:solidFill>
                <a:latin typeface="Carlito"/>
                <a:cs typeface="Carlito"/>
              </a:rPr>
              <a:t>m</a:t>
            </a:r>
            <a:r>
              <a:rPr sz="2700" spc="-405" baseline="-13888" dirty="0">
                <a:latin typeface="Carlito"/>
                <a:cs typeface="Carlito"/>
              </a:rPr>
              <a:t>t</a:t>
            </a:r>
            <a:r>
              <a:rPr sz="900" spc="-270" dirty="0">
                <a:solidFill>
                  <a:srgbClr val="888888"/>
                </a:solidFill>
                <a:latin typeface="Carlito"/>
                <a:cs typeface="Carlito"/>
              </a:rPr>
              <a:t>en</a:t>
            </a:r>
            <a:r>
              <a:rPr sz="2700" spc="-405" baseline="-13888" dirty="0">
                <a:latin typeface="Carlito"/>
                <a:cs typeface="Carlito"/>
              </a:rPr>
              <a:t>i</a:t>
            </a:r>
            <a:r>
              <a:rPr sz="900" spc="-270" dirty="0">
                <a:solidFill>
                  <a:srgbClr val="888888"/>
                </a:solidFill>
                <a:latin typeface="Carlito"/>
                <a:cs typeface="Carlito"/>
              </a:rPr>
              <a:t>t</a:t>
            </a:r>
            <a:r>
              <a:rPr sz="2700" spc="-405" baseline="-13888" dirty="0">
                <a:latin typeface="Carlito"/>
                <a:cs typeface="Carlito"/>
              </a:rPr>
              <a:t>o</a:t>
            </a:r>
            <a:r>
              <a:rPr sz="900" spc="-270" dirty="0">
                <a:solidFill>
                  <a:srgbClr val="888888"/>
                </a:solidFill>
                <a:latin typeface="Carlito"/>
                <a:cs typeface="Carlito"/>
              </a:rPr>
              <a:t>als</a:t>
            </a:r>
            <a:r>
              <a:rPr sz="2700" spc="-405" baseline="-13888" dirty="0">
                <a:latin typeface="Carlito"/>
                <a:cs typeface="Carlito"/>
              </a:rPr>
              <a:t>n</a:t>
            </a:r>
            <a:endParaRPr sz="2700" baseline="-13888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26169" y="51053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11</a:t>
            </a:r>
            <a:endParaRPr sz="14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81806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pc="-229" dirty="0"/>
              <a:t>Citra</a:t>
            </a:r>
            <a:r>
              <a:rPr spc="-265" dirty="0"/>
              <a:t> </a:t>
            </a:r>
            <a:r>
              <a:rPr spc="-250" dirty="0"/>
              <a:t>Dijital</a:t>
            </a:r>
          </a:p>
        </p:txBody>
      </p:sp>
      <p:sp>
        <p:nvSpPr>
          <p:cNvPr id="3" name="object 3"/>
          <p:cNvSpPr/>
          <p:nvPr/>
        </p:nvSpPr>
        <p:spPr>
          <a:xfrm>
            <a:off x="2770632" y="2199132"/>
            <a:ext cx="3602736" cy="3604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294005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315"/>
              </a:spcBef>
            </a:pPr>
            <a:r>
              <a:rPr sz="4000" spc="-265" dirty="0">
                <a:latin typeface="Arial"/>
                <a:cs typeface="Arial"/>
              </a:rPr>
              <a:t>Image </a:t>
            </a:r>
            <a:r>
              <a:rPr sz="4000" spc="-285" dirty="0">
                <a:latin typeface="Arial"/>
                <a:cs typeface="Arial"/>
              </a:rPr>
              <a:t>Processing</a:t>
            </a:r>
            <a:r>
              <a:rPr sz="4000" spc="-160" dirty="0">
                <a:latin typeface="Arial"/>
                <a:cs typeface="Arial"/>
              </a:rPr>
              <a:t> (2)</a:t>
            </a:r>
            <a:endParaRPr sz="4000">
              <a:latin typeface="Arial"/>
              <a:cs typeface="Arial"/>
            </a:endParaRPr>
          </a:p>
          <a:p>
            <a:pPr marR="109855" algn="r">
              <a:lnSpc>
                <a:spcPct val="100000"/>
              </a:lnSpc>
              <a:spcBef>
                <a:spcPts val="650"/>
              </a:spcBef>
            </a:pPr>
            <a:r>
              <a:rPr sz="1800" spc="-5" dirty="0">
                <a:latin typeface="Carlito"/>
                <a:cs typeface="Carlito"/>
              </a:rPr>
              <a:t>*) </a:t>
            </a:r>
            <a:r>
              <a:rPr sz="1800" spc="-10" dirty="0">
                <a:latin typeface="Carlito"/>
                <a:cs typeface="Carlito"/>
              </a:rPr>
              <a:t>Source: </a:t>
            </a:r>
            <a:r>
              <a:rPr sz="1800" spc="-35" dirty="0">
                <a:latin typeface="Carlito"/>
                <a:cs typeface="Carlito"/>
              </a:rPr>
              <a:t>Prof. </a:t>
            </a:r>
            <a:r>
              <a:rPr sz="1800" spc="-5" dirty="0">
                <a:latin typeface="Carlito"/>
                <a:cs typeface="Carlito"/>
              </a:rPr>
              <a:t>Aniati</a:t>
            </a:r>
            <a:r>
              <a:rPr sz="1800" spc="40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Murni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2505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rlito"/>
                <a:cs typeface="Carlito"/>
              </a:rPr>
              <a:t>Image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Registration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09359" y="1844039"/>
            <a:ext cx="1915667" cy="17846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09359" y="4056888"/>
            <a:ext cx="1982724" cy="1729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19500" y="1842516"/>
            <a:ext cx="1912620" cy="17846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19500" y="4099559"/>
            <a:ext cx="1912620" cy="17846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707638" y="3695446"/>
            <a:ext cx="197738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Optical Sensor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06210" y="3695446"/>
            <a:ext cx="30156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Registered Optical Sensor Image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554" y="5814805"/>
            <a:ext cx="8801735" cy="71628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3589020">
              <a:lnSpc>
                <a:spcPct val="100000"/>
              </a:lnSpc>
              <a:spcBef>
                <a:spcPts val="735"/>
              </a:spcBef>
              <a:tabLst>
                <a:tab pos="6012180" algn="l"/>
              </a:tabLst>
            </a:pPr>
            <a:r>
              <a:rPr sz="1600" spc="-5" dirty="0">
                <a:latin typeface="Arial"/>
                <a:cs typeface="Arial"/>
              </a:rPr>
              <a:t>SAR Sensor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	Registered SAR Sensor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Image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800" spc="-10" dirty="0">
                <a:latin typeface="Carlito"/>
                <a:cs typeface="Carlito"/>
              </a:rPr>
              <a:t>(Source: </a:t>
            </a:r>
            <a:r>
              <a:rPr sz="1800" spc="-5" dirty="0">
                <a:latin typeface="Carlito"/>
                <a:cs typeface="Carlito"/>
              </a:rPr>
              <a:t>Original Image of </a:t>
            </a:r>
            <a:r>
              <a:rPr sz="1800" spc="-10" dirty="0">
                <a:latin typeface="Carlito"/>
                <a:cs typeface="Carlito"/>
              </a:rPr>
              <a:t>Muara </a:t>
            </a:r>
            <a:r>
              <a:rPr sz="1800" spc="-5" dirty="0">
                <a:latin typeface="Carlito"/>
                <a:cs typeface="Carlito"/>
              </a:rPr>
              <a:t>Sekampung, </a:t>
            </a:r>
            <a:r>
              <a:rPr sz="1800" spc="-25" dirty="0">
                <a:latin typeface="Carlito"/>
                <a:cs typeface="Carlito"/>
              </a:rPr>
              <a:t>BAKOSURTANAL </a:t>
            </a:r>
            <a:r>
              <a:rPr sz="1800" dirty="0">
                <a:latin typeface="Carlito"/>
                <a:cs typeface="Carlito"/>
              </a:rPr>
              <a:t>RI; </a:t>
            </a:r>
            <a:r>
              <a:rPr sz="1800" spc="-10" dirty="0">
                <a:latin typeface="Carlito"/>
                <a:cs typeface="Carlito"/>
              </a:rPr>
              <a:t>Processed </a:t>
            </a:r>
            <a:r>
              <a:rPr sz="1800" spc="-5" dirty="0">
                <a:latin typeface="Carlito"/>
                <a:cs typeface="Carlito"/>
              </a:rPr>
              <a:t>Images, </a:t>
            </a:r>
            <a:r>
              <a:rPr sz="1800" spc="5" dirty="0">
                <a:latin typeface="Carlito"/>
                <a:cs typeface="Carlito"/>
              </a:rPr>
              <a:t>A.</a:t>
            </a:r>
            <a:r>
              <a:rPr sz="1800" spc="18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Murni,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554" y="6505447"/>
            <a:ext cx="558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1996)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26169" y="51053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12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7542" y="6451193"/>
            <a:ext cx="464375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98165" algn="l"/>
              </a:tabLst>
            </a:pPr>
            <a:r>
              <a:rPr sz="900" spc="-5" dirty="0">
                <a:solidFill>
                  <a:srgbClr val="888888"/>
                </a:solidFill>
                <a:latin typeface="Carlito"/>
                <a:cs typeface="Carlito"/>
              </a:rPr>
              <a:t>	Pengolahan Citra </a:t>
            </a:r>
            <a:r>
              <a:rPr sz="900" dirty="0">
                <a:solidFill>
                  <a:srgbClr val="888888"/>
                </a:solidFill>
                <a:latin typeface="Carlito"/>
                <a:cs typeface="Carlito"/>
              </a:rPr>
              <a:t>-</a:t>
            </a:r>
            <a:r>
              <a:rPr sz="900" spc="-45" dirty="0">
                <a:solidFill>
                  <a:srgbClr val="888888"/>
                </a:solidFill>
                <a:latin typeface="Carlito"/>
                <a:cs typeface="Carlito"/>
              </a:rPr>
              <a:t> </a:t>
            </a:r>
            <a:r>
              <a:rPr sz="900" spc="-5" dirty="0">
                <a:solidFill>
                  <a:srgbClr val="888888"/>
                </a:solidFill>
                <a:latin typeface="Carlito"/>
                <a:cs typeface="Carlito"/>
              </a:rPr>
              <a:t>Fundamentals</a:t>
            </a:r>
            <a:endParaRPr sz="9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133934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35" dirty="0"/>
              <a:t>Image</a:t>
            </a:r>
            <a:r>
              <a:rPr sz="3600" spc="-195" dirty="0"/>
              <a:t> </a:t>
            </a:r>
            <a:r>
              <a:rPr sz="3600" spc="-135" dirty="0"/>
              <a:t>Acquisition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80308"/>
            <a:ext cx="6164580" cy="147447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rlito"/>
                <a:cs typeface="Carlito"/>
              </a:rPr>
              <a:t>Proses akuisisi citra </a:t>
            </a:r>
            <a:r>
              <a:rPr sz="2400" spc="-5" dirty="0">
                <a:latin typeface="Carlito"/>
                <a:cs typeface="Carlito"/>
              </a:rPr>
              <a:t>membutuhkan </a:t>
            </a:r>
            <a:r>
              <a:rPr sz="2400" dirty="0">
                <a:latin typeface="Carlito"/>
                <a:cs typeface="Carlito"/>
              </a:rPr>
              <a:t>3</a:t>
            </a:r>
            <a:r>
              <a:rPr sz="2400" spc="-50" dirty="0">
                <a:latin typeface="Carlito"/>
                <a:cs typeface="Carlito"/>
              </a:rPr>
              <a:t> </a:t>
            </a:r>
            <a:r>
              <a:rPr sz="2400" spc="-15" dirty="0">
                <a:latin typeface="Carlito"/>
                <a:cs typeface="Carlito"/>
              </a:rPr>
              <a:t>komponen:</a:t>
            </a:r>
            <a:endParaRPr sz="240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i="1" spc="-10" dirty="0">
                <a:latin typeface="Carlito"/>
                <a:cs typeface="Carlito"/>
              </a:rPr>
              <a:t>Scene</a:t>
            </a:r>
            <a:endParaRPr sz="220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rlito"/>
                <a:cs typeface="Carlito"/>
              </a:rPr>
              <a:t>Light</a:t>
            </a:r>
            <a:r>
              <a:rPr sz="2200" spc="-10" dirty="0">
                <a:latin typeface="Carlito"/>
                <a:cs typeface="Carlito"/>
              </a:rPr>
              <a:t> source</a:t>
            </a:r>
            <a:endParaRPr sz="2200">
              <a:latin typeface="Carlito"/>
              <a:cs typeface="Carlito"/>
            </a:endParaRPr>
          </a:p>
          <a:p>
            <a:pPr marL="527685" lvl="1" indent="-17272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rlito"/>
                <a:cs typeface="Carlito"/>
              </a:rPr>
              <a:t>Sensor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36388" y="3681442"/>
            <a:ext cx="2171306" cy="2441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94284" y="2758439"/>
            <a:ext cx="1434209" cy="1283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13576" y="3898391"/>
            <a:ext cx="1703831" cy="1133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67855" y="5076969"/>
            <a:ext cx="1744937" cy="11627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26169" y="51053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rlito"/>
                <a:cs typeface="Carlito"/>
              </a:rPr>
              <a:t>15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</a:t>
            </a:r>
            <a:r>
              <a:rPr spc="-50" dirty="0"/>
              <a:t> </a:t>
            </a:r>
            <a:r>
              <a:rPr spc="-5" dirty="0"/>
              <a:t>Fundamentals</a:t>
            </a:r>
          </a:p>
        </p:txBody>
      </p:sp>
    </p:spTree>
    <p:extLst>
      <p:ext uri="{BB962C8B-B14F-4D97-AF65-F5344CB8AC3E}">
        <p14:creationId xmlns:p14="http://schemas.microsoft.com/office/powerpoint/2010/main" val="3359038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10839" y="1690116"/>
            <a:ext cx="6233159" cy="4233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0" dirty="0"/>
              <a:t>Digital</a:t>
            </a:r>
            <a:r>
              <a:rPr sz="3600" spc="10" dirty="0"/>
              <a:t> </a:t>
            </a:r>
            <a:r>
              <a:rPr sz="3600" spc="-10" dirty="0"/>
              <a:t>Images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31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1333" y="2686671"/>
            <a:ext cx="1622681" cy="1828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5516" y="1866900"/>
            <a:ext cx="1575816" cy="1106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30" dirty="0"/>
              <a:t> </a:t>
            </a:r>
            <a:r>
              <a:rPr spc="-5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3040329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65759"/>
            <a:ext cx="9144000" cy="1324610"/>
          </a:xfrm>
          <a:custGeom>
            <a:avLst/>
            <a:gdLst/>
            <a:ahLst/>
            <a:cxnLst/>
            <a:rect l="l" t="t" r="r" b="b"/>
            <a:pathLst>
              <a:path w="9144000" h="1324610">
                <a:moveTo>
                  <a:pt x="0" y="1324356"/>
                </a:moveTo>
                <a:lnTo>
                  <a:pt x="9144000" y="1324356"/>
                </a:lnTo>
                <a:lnTo>
                  <a:pt x="9144000" y="0"/>
                </a:lnTo>
                <a:lnTo>
                  <a:pt x="0" y="0"/>
                </a:lnTo>
                <a:lnTo>
                  <a:pt x="0" y="1324356"/>
                </a:lnTo>
                <a:close/>
              </a:path>
            </a:pathLst>
          </a:custGeom>
          <a:solidFill>
            <a:srgbClr val="A4B5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375704"/>
            <a:ext cx="9144000" cy="1324610"/>
          </a:xfrm>
          <a:prstGeom prst="rect">
            <a:avLst/>
          </a:prstGeom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0" dirty="0"/>
              <a:t>Citra</a:t>
            </a:r>
            <a:r>
              <a:rPr sz="3600" spc="10" dirty="0"/>
              <a:t> </a:t>
            </a:r>
            <a:r>
              <a:rPr sz="3600" spc="-10" dirty="0"/>
              <a:t>Dijital</a:t>
            </a:r>
            <a:endParaRPr sz="3600" dirty="0"/>
          </a:p>
        </p:txBody>
      </p:sp>
      <p:sp>
        <p:nvSpPr>
          <p:cNvPr id="5" name="object 5"/>
          <p:cNvSpPr/>
          <p:nvPr/>
        </p:nvSpPr>
        <p:spPr>
          <a:xfrm>
            <a:off x="301313" y="2147290"/>
            <a:ext cx="3574676" cy="15880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76063" y="2286000"/>
            <a:ext cx="3023742" cy="1387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7180" y="4308159"/>
            <a:ext cx="3308010" cy="1611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15048" y="4324567"/>
            <a:ext cx="4132612" cy="14772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52600" y="2895600"/>
            <a:ext cx="762000" cy="304800"/>
          </a:xfrm>
          <a:prstGeom prst="rect">
            <a:avLst/>
          </a:prstGeom>
          <a:solidFill>
            <a:srgbClr val="FFFFFF"/>
          </a:solidFill>
          <a:ln w="12191">
            <a:solidFill>
              <a:srgbClr val="00000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30"/>
              </a:spcBef>
            </a:pPr>
            <a:r>
              <a:rPr sz="1200" spc="-5" dirty="0">
                <a:latin typeface="Arial"/>
                <a:cs typeface="Arial"/>
              </a:rPr>
              <a:t>Sampler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128" y="3755263"/>
            <a:ext cx="12788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Citra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kontinue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78963" y="3755263"/>
            <a:ext cx="9747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Citra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dijital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08828" y="3755263"/>
            <a:ext cx="32321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Matriks citra dengan </a:t>
            </a:r>
            <a:r>
              <a:rPr sz="1600" spc="-10" dirty="0">
                <a:latin typeface="Arial"/>
                <a:cs typeface="Arial"/>
              </a:rPr>
              <a:t>obyek </a:t>
            </a:r>
            <a:r>
              <a:rPr sz="1600" spc="-5" dirty="0">
                <a:latin typeface="Arial"/>
                <a:cs typeface="Arial"/>
              </a:rPr>
              <a:t>angka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6379" y="5844946"/>
            <a:ext cx="1736089" cy="617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>
              <a:lnSpc>
                <a:spcPct val="1212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6FC0"/>
                </a:solidFill>
                <a:latin typeface="Arial"/>
                <a:cs typeface="Arial"/>
              </a:rPr>
              <a:t>Resolusi spasial </a:t>
            </a:r>
            <a:r>
              <a:rPr sz="1600" spc="-5" dirty="0">
                <a:latin typeface="Arial"/>
                <a:cs typeface="Arial"/>
              </a:rPr>
              <a:t>:  </a:t>
            </a:r>
            <a:r>
              <a:rPr sz="1600" spc="-15" dirty="0">
                <a:latin typeface="Arial"/>
                <a:cs typeface="Arial"/>
              </a:rPr>
              <a:t>Tinggi </a:t>
            </a:r>
            <a:r>
              <a:rPr sz="1600" spc="-5" dirty="0">
                <a:latin typeface="Arial"/>
                <a:cs typeface="Arial"/>
              </a:rPr>
              <a:t>(16 x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16)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48020" y="6193027"/>
            <a:ext cx="13696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Rendah (8 x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8)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51375" y="5844946"/>
            <a:ext cx="1991995" cy="617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6725" marR="5080" indent="-454659">
              <a:lnSpc>
                <a:spcPct val="1212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006FC0"/>
                </a:solidFill>
                <a:latin typeface="Arial"/>
                <a:cs typeface="Arial"/>
              </a:rPr>
              <a:t>Resolusi intensitas </a:t>
            </a:r>
            <a:r>
              <a:rPr sz="1600" spc="-5" dirty="0">
                <a:latin typeface="Arial"/>
                <a:cs typeface="Arial"/>
              </a:rPr>
              <a:t>:  </a:t>
            </a:r>
            <a:r>
              <a:rPr sz="1600" spc="-15" dirty="0">
                <a:latin typeface="Arial"/>
                <a:cs typeface="Arial"/>
              </a:rPr>
              <a:t>Tinggi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(4)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51597" y="6193027"/>
            <a:ext cx="10414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Rendah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(2)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71600" y="57150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71600" y="57150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28600"/>
                </a:moveTo>
                <a:lnTo>
                  <a:pt x="228600" y="228600"/>
                </a:lnTo>
                <a:lnTo>
                  <a:pt x="228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05200" y="571500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228600"/>
                </a:moveTo>
                <a:lnTo>
                  <a:pt x="381000" y="228600"/>
                </a:lnTo>
                <a:lnTo>
                  <a:pt x="3810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05200" y="5715000"/>
            <a:ext cx="381000" cy="228600"/>
          </a:xfrm>
          <a:custGeom>
            <a:avLst/>
            <a:gdLst/>
            <a:ahLst/>
            <a:cxnLst/>
            <a:rect l="l" t="t" r="r" b="b"/>
            <a:pathLst>
              <a:path w="381000" h="228600">
                <a:moveTo>
                  <a:pt x="0" y="228600"/>
                </a:moveTo>
                <a:lnTo>
                  <a:pt x="381000" y="228600"/>
                </a:lnTo>
                <a:lnTo>
                  <a:pt x="3810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96000" y="55626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0" y="304800"/>
                </a:moveTo>
                <a:lnTo>
                  <a:pt x="381000" y="304800"/>
                </a:lnTo>
                <a:lnTo>
                  <a:pt x="3810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82000" y="5562600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304800"/>
                </a:moveTo>
                <a:lnTo>
                  <a:pt x="457200" y="304800"/>
                </a:lnTo>
                <a:lnTo>
                  <a:pt x="457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82000" y="5562600"/>
            <a:ext cx="457200" cy="304800"/>
          </a:xfrm>
          <a:custGeom>
            <a:avLst/>
            <a:gdLst/>
            <a:ahLst/>
            <a:cxnLst/>
            <a:rect l="l" t="t" r="r" b="b"/>
            <a:pathLst>
              <a:path w="457200" h="304800">
                <a:moveTo>
                  <a:pt x="0" y="304800"/>
                </a:moveTo>
                <a:lnTo>
                  <a:pt x="457200" y="304800"/>
                </a:lnTo>
                <a:lnTo>
                  <a:pt x="4572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33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30" dirty="0"/>
              <a:t> </a:t>
            </a:r>
            <a:r>
              <a:rPr spc="-5" dirty="0"/>
              <a:t>Acquisition</a:t>
            </a:r>
          </a:p>
        </p:txBody>
      </p:sp>
    </p:spTree>
    <p:extLst>
      <p:ext uri="{BB962C8B-B14F-4D97-AF65-F5344CB8AC3E}">
        <p14:creationId xmlns:p14="http://schemas.microsoft.com/office/powerpoint/2010/main" val="3168996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65759"/>
            <a:ext cx="9144000" cy="1324610"/>
          </a:xfrm>
          <a:custGeom>
            <a:avLst/>
            <a:gdLst/>
            <a:ahLst/>
            <a:cxnLst/>
            <a:rect l="l" t="t" r="r" b="b"/>
            <a:pathLst>
              <a:path w="9144000" h="1324610">
                <a:moveTo>
                  <a:pt x="9144000" y="0"/>
                </a:moveTo>
                <a:lnTo>
                  <a:pt x="0" y="0"/>
                </a:lnTo>
                <a:lnTo>
                  <a:pt x="0" y="1324356"/>
                </a:lnTo>
                <a:lnTo>
                  <a:pt x="9144000" y="1324356"/>
                </a:lnTo>
                <a:lnTo>
                  <a:pt x="9144000" y="0"/>
                </a:lnTo>
                <a:close/>
              </a:path>
            </a:pathLst>
          </a:custGeom>
          <a:solidFill>
            <a:srgbClr val="A4B5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65759"/>
            <a:ext cx="9144000" cy="1324610"/>
          </a:xfrm>
          <a:custGeom>
            <a:avLst/>
            <a:gdLst/>
            <a:ahLst/>
            <a:cxnLst/>
            <a:rect l="l" t="t" r="r" b="b"/>
            <a:pathLst>
              <a:path w="9144000" h="1324610">
                <a:moveTo>
                  <a:pt x="0" y="1324356"/>
                </a:moveTo>
                <a:lnTo>
                  <a:pt x="9144000" y="1324356"/>
                </a:lnTo>
                <a:lnTo>
                  <a:pt x="9144000" y="0"/>
                </a:lnTo>
                <a:lnTo>
                  <a:pt x="0" y="0"/>
                </a:lnTo>
                <a:lnTo>
                  <a:pt x="0" y="1324356"/>
                </a:lnTo>
                <a:close/>
              </a:path>
            </a:pathLst>
          </a:custGeom>
          <a:ln w="12192">
            <a:solidFill>
              <a:srgbClr val="788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5024628"/>
            <a:ext cx="9144000" cy="1332230"/>
          </a:xfrm>
          <a:custGeom>
            <a:avLst/>
            <a:gdLst/>
            <a:ahLst/>
            <a:cxnLst/>
            <a:rect l="l" t="t" r="r" b="b"/>
            <a:pathLst>
              <a:path w="9144000" h="1332229">
                <a:moveTo>
                  <a:pt x="9144000" y="0"/>
                </a:moveTo>
                <a:lnTo>
                  <a:pt x="0" y="0"/>
                </a:lnTo>
                <a:lnTo>
                  <a:pt x="0" y="1331976"/>
                </a:lnTo>
                <a:lnTo>
                  <a:pt x="9144000" y="1331976"/>
                </a:lnTo>
                <a:lnTo>
                  <a:pt x="9144000" y="0"/>
                </a:lnTo>
                <a:close/>
              </a:path>
            </a:pathLst>
          </a:custGeom>
          <a:solidFill>
            <a:srgbClr val="A4B5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5024628"/>
            <a:ext cx="9144000" cy="1332230"/>
          </a:xfrm>
          <a:custGeom>
            <a:avLst/>
            <a:gdLst/>
            <a:ahLst/>
            <a:cxnLst/>
            <a:rect l="l" t="t" r="r" b="b"/>
            <a:pathLst>
              <a:path w="9144000" h="1332229">
                <a:moveTo>
                  <a:pt x="0" y="1331976"/>
                </a:moveTo>
                <a:lnTo>
                  <a:pt x="9144000" y="1331976"/>
                </a:lnTo>
                <a:lnTo>
                  <a:pt x="9144000" y="0"/>
                </a:lnTo>
                <a:lnTo>
                  <a:pt x="0" y="0"/>
                </a:lnTo>
                <a:lnTo>
                  <a:pt x="0" y="1331976"/>
                </a:lnTo>
                <a:close/>
              </a:path>
            </a:pathLst>
          </a:custGeom>
          <a:ln w="12191">
            <a:solidFill>
              <a:srgbClr val="788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20242" y="437769"/>
            <a:ext cx="7125334" cy="1296702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5080" marR="5080" algn="ctr">
              <a:lnSpc>
                <a:spcPts val="4860"/>
              </a:lnSpc>
              <a:spcBef>
                <a:spcPts val="710"/>
              </a:spcBef>
            </a:pPr>
            <a:r>
              <a:rPr spc="-5" dirty="0"/>
              <a:t>Color Vision, Color</a:t>
            </a:r>
            <a:r>
              <a:rPr spc="-90" dirty="0"/>
              <a:t> </a:t>
            </a:r>
            <a:r>
              <a:rPr spc="-5" dirty="0"/>
              <a:t>Theory  </a:t>
            </a:r>
            <a:r>
              <a:rPr dirty="0"/>
              <a:t>and </a:t>
            </a:r>
            <a:r>
              <a:rPr spc="-5" dirty="0"/>
              <a:t>Color</a:t>
            </a:r>
            <a:r>
              <a:rPr spc="-45" dirty="0"/>
              <a:t> </a:t>
            </a:r>
            <a:r>
              <a:rPr dirty="0"/>
              <a:t>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62502E-BDC9-5445-95B1-C55EB244C6F2}"/>
              </a:ext>
            </a:extLst>
          </p:cNvPr>
          <p:cNvSpPr/>
          <p:nvPr/>
        </p:nvSpPr>
        <p:spPr>
          <a:xfrm>
            <a:off x="2895600" y="29718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ID" spc="-15" dirty="0" err="1">
                <a:latin typeface="Carlito"/>
                <a:cs typeface="Carlito"/>
              </a:rPr>
              <a:t>Pengantar</a:t>
            </a:r>
            <a:r>
              <a:rPr lang="en-ID" spc="-15" dirty="0">
                <a:latin typeface="Carlito"/>
                <a:cs typeface="Carlito"/>
              </a:rPr>
              <a:t> Mata </a:t>
            </a:r>
            <a:r>
              <a:rPr lang="en-ID" spc="-10" dirty="0" err="1">
                <a:latin typeface="Carlito"/>
                <a:cs typeface="Carlito"/>
              </a:rPr>
              <a:t>Kuliah</a:t>
            </a:r>
            <a:r>
              <a:rPr lang="en-ID" spc="-10" dirty="0">
                <a:latin typeface="Carlito"/>
                <a:cs typeface="Carlito"/>
              </a:rPr>
              <a:t>  Semester </a:t>
            </a:r>
            <a:r>
              <a:rPr lang="en-ID" spc="-5" dirty="0" err="1">
                <a:latin typeface="Carlito"/>
                <a:cs typeface="Carlito"/>
              </a:rPr>
              <a:t>Genap</a:t>
            </a:r>
            <a:r>
              <a:rPr lang="en-ID" spc="-5" dirty="0">
                <a:latin typeface="Carlito"/>
                <a:cs typeface="Carlito"/>
              </a:rPr>
              <a:t> </a:t>
            </a:r>
            <a:r>
              <a:rPr lang="en-ID" dirty="0">
                <a:latin typeface="Carlito"/>
                <a:cs typeface="Carlito"/>
              </a:rPr>
              <a:t>2019/2020 </a:t>
            </a:r>
            <a:br>
              <a:rPr lang="en-ID" dirty="0">
                <a:latin typeface="Carlito"/>
                <a:cs typeface="Carlito"/>
              </a:rPr>
            </a:br>
            <a:r>
              <a:rPr lang="en-ID" dirty="0">
                <a:latin typeface="Carlito"/>
                <a:cs typeface="Carlito"/>
              </a:rPr>
              <a:t> </a:t>
            </a:r>
            <a:r>
              <a:rPr lang="en-ID" spc="-10" dirty="0" err="1">
                <a:latin typeface="Carlito"/>
                <a:cs typeface="Carlito"/>
              </a:rPr>
              <a:t>M.Naufal</a:t>
            </a:r>
            <a:br>
              <a:rPr lang="en-ID" spc="-10" dirty="0">
                <a:latin typeface="Carlito"/>
                <a:cs typeface="Carlito"/>
              </a:rPr>
            </a:br>
            <a:r>
              <a:rPr lang="en-ID" spc="-10" dirty="0" err="1">
                <a:latin typeface="Carlito"/>
                <a:cs typeface="Carlito"/>
              </a:rPr>
              <a:t>Politeknik</a:t>
            </a:r>
            <a:r>
              <a:rPr lang="en-ID" spc="-10" dirty="0">
                <a:latin typeface="Carlito"/>
                <a:cs typeface="Carlito"/>
              </a:rPr>
              <a:t> </a:t>
            </a:r>
            <a:r>
              <a:rPr lang="en-ID" spc="-10" dirty="0" err="1">
                <a:latin typeface="Carlito"/>
                <a:cs typeface="Carlito"/>
              </a:rPr>
              <a:t>Harapan</a:t>
            </a:r>
            <a:r>
              <a:rPr lang="en-ID" spc="-10" dirty="0">
                <a:latin typeface="Carlito"/>
                <a:cs typeface="Carlito"/>
              </a:rPr>
              <a:t> Bersama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212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Color</a:t>
            </a:r>
            <a:r>
              <a:rPr sz="3600" spc="-20" dirty="0"/>
              <a:t> </a:t>
            </a:r>
            <a:r>
              <a:rPr sz="3600" spc="-10" dirty="0"/>
              <a:t>Vision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31578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Recall </a:t>
            </a:r>
            <a:r>
              <a:rPr sz="2400" spc="-5" dirty="0">
                <a:latin typeface="Calibri"/>
                <a:cs typeface="Calibri"/>
              </a:rPr>
              <a:t>image</a:t>
            </a:r>
            <a:r>
              <a:rPr sz="2400" spc="-1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acquisition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5250941"/>
            <a:ext cx="6240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Bagaimana </a:t>
            </a:r>
            <a:r>
              <a:rPr sz="2400" spc="-20" dirty="0">
                <a:latin typeface="Calibri"/>
                <a:cs typeface="Calibri"/>
              </a:rPr>
              <a:t>sifat cahaya </a:t>
            </a:r>
            <a:r>
              <a:rPr sz="2400" dirty="0">
                <a:latin typeface="Calibri"/>
                <a:cs typeface="Calibri"/>
              </a:rPr>
              <a:t>asal </a:t>
            </a:r>
            <a:r>
              <a:rPr sz="2400" spc="-5" dirty="0">
                <a:latin typeface="Calibri"/>
                <a:cs typeface="Calibri"/>
              </a:rPr>
              <a:t>dari sumber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cahaya?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67968" y="2301239"/>
            <a:ext cx="1435403" cy="1284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16396" y="3442715"/>
            <a:ext cx="1703831" cy="11323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17319" y="3043427"/>
            <a:ext cx="1737360" cy="18790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55442" y="2870707"/>
            <a:ext cx="868680" cy="1113790"/>
          </a:xfrm>
          <a:custGeom>
            <a:avLst/>
            <a:gdLst/>
            <a:ahLst/>
            <a:cxnLst/>
            <a:rect l="l" t="t" r="r" b="b"/>
            <a:pathLst>
              <a:path w="868679" h="1113789">
                <a:moveTo>
                  <a:pt x="18922" y="1018158"/>
                </a:moveTo>
                <a:lnTo>
                  <a:pt x="0" y="1113408"/>
                </a:lnTo>
                <a:lnTo>
                  <a:pt x="87630" y="1071371"/>
                </a:lnTo>
                <a:lnTo>
                  <a:pt x="79595" y="1065148"/>
                </a:lnTo>
                <a:lnTo>
                  <a:pt x="55880" y="1065148"/>
                </a:lnTo>
                <a:lnTo>
                  <a:pt x="32893" y="1047368"/>
                </a:lnTo>
                <a:lnTo>
                  <a:pt x="41807" y="1035883"/>
                </a:lnTo>
                <a:lnTo>
                  <a:pt x="18922" y="1018158"/>
                </a:lnTo>
                <a:close/>
              </a:path>
              <a:path w="868679" h="1113789">
                <a:moveTo>
                  <a:pt x="41807" y="1035883"/>
                </a:moveTo>
                <a:lnTo>
                  <a:pt x="32893" y="1047368"/>
                </a:lnTo>
                <a:lnTo>
                  <a:pt x="55880" y="1065148"/>
                </a:lnTo>
                <a:lnTo>
                  <a:pt x="64782" y="1053676"/>
                </a:lnTo>
                <a:lnTo>
                  <a:pt x="41807" y="1035883"/>
                </a:lnTo>
                <a:close/>
              </a:path>
              <a:path w="868679" h="1113789">
                <a:moveTo>
                  <a:pt x="64782" y="1053676"/>
                </a:moveTo>
                <a:lnTo>
                  <a:pt x="55880" y="1065148"/>
                </a:lnTo>
                <a:lnTo>
                  <a:pt x="79595" y="1065148"/>
                </a:lnTo>
                <a:lnTo>
                  <a:pt x="64782" y="1053676"/>
                </a:lnTo>
                <a:close/>
              </a:path>
              <a:path w="868679" h="1113789">
                <a:moveTo>
                  <a:pt x="845819" y="0"/>
                </a:moveTo>
                <a:lnTo>
                  <a:pt x="41807" y="1035883"/>
                </a:lnTo>
                <a:lnTo>
                  <a:pt x="64782" y="1053676"/>
                </a:lnTo>
                <a:lnTo>
                  <a:pt x="868680" y="17779"/>
                </a:lnTo>
                <a:lnTo>
                  <a:pt x="845819" y="0"/>
                </a:lnTo>
                <a:close/>
              </a:path>
            </a:pathLst>
          </a:custGeom>
          <a:solidFill>
            <a:srgbClr val="212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55314" y="3965702"/>
            <a:ext cx="3061970" cy="86995"/>
          </a:xfrm>
          <a:custGeom>
            <a:avLst/>
            <a:gdLst/>
            <a:ahLst/>
            <a:cxnLst/>
            <a:rect l="l" t="t" r="r" b="b"/>
            <a:pathLst>
              <a:path w="3061970" h="86995">
                <a:moveTo>
                  <a:pt x="2975356" y="0"/>
                </a:moveTo>
                <a:lnTo>
                  <a:pt x="2975144" y="28963"/>
                </a:lnTo>
                <a:lnTo>
                  <a:pt x="2989580" y="29083"/>
                </a:lnTo>
                <a:lnTo>
                  <a:pt x="2989453" y="58039"/>
                </a:lnTo>
                <a:lnTo>
                  <a:pt x="2974931" y="58039"/>
                </a:lnTo>
                <a:lnTo>
                  <a:pt x="2974721" y="86868"/>
                </a:lnTo>
                <a:lnTo>
                  <a:pt x="3033580" y="58039"/>
                </a:lnTo>
                <a:lnTo>
                  <a:pt x="2989453" y="58039"/>
                </a:lnTo>
                <a:lnTo>
                  <a:pt x="3033825" y="57918"/>
                </a:lnTo>
                <a:lnTo>
                  <a:pt x="3061843" y="44196"/>
                </a:lnTo>
                <a:lnTo>
                  <a:pt x="2975356" y="0"/>
                </a:lnTo>
                <a:close/>
              </a:path>
              <a:path w="3061970" h="86995">
                <a:moveTo>
                  <a:pt x="2975144" y="28963"/>
                </a:moveTo>
                <a:lnTo>
                  <a:pt x="2974932" y="57918"/>
                </a:lnTo>
                <a:lnTo>
                  <a:pt x="2989453" y="58039"/>
                </a:lnTo>
                <a:lnTo>
                  <a:pt x="2989580" y="29083"/>
                </a:lnTo>
                <a:lnTo>
                  <a:pt x="2975144" y="28963"/>
                </a:lnTo>
                <a:close/>
              </a:path>
              <a:path w="3061970" h="86995">
                <a:moveTo>
                  <a:pt x="254" y="4318"/>
                </a:moveTo>
                <a:lnTo>
                  <a:pt x="0" y="33274"/>
                </a:lnTo>
                <a:lnTo>
                  <a:pt x="2974932" y="57918"/>
                </a:lnTo>
                <a:lnTo>
                  <a:pt x="2975144" y="28963"/>
                </a:lnTo>
                <a:lnTo>
                  <a:pt x="254" y="4318"/>
                </a:lnTo>
                <a:close/>
              </a:path>
            </a:pathLst>
          </a:custGeom>
          <a:solidFill>
            <a:srgbClr val="212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98402" y="2741818"/>
            <a:ext cx="1148715" cy="916305"/>
          </a:xfrm>
          <a:custGeom>
            <a:avLst/>
            <a:gdLst/>
            <a:ahLst/>
            <a:cxnLst/>
            <a:rect l="l" t="t" r="r" b="b"/>
            <a:pathLst>
              <a:path w="1148715" h="916304">
                <a:moveTo>
                  <a:pt x="707620" y="0"/>
                </a:moveTo>
                <a:lnTo>
                  <a:pt x="663529" y="6270"/>
                </a:lnTo>
                <a:lnTo>
                  <a:pt x="624843" y="30067"/>
                </a:lnTo>
                <a:lnTo>
                  <a:pt x="596552" y="69580"/>
                </a:lnTo>
                <a:lnTo>
                  <a:pt x="588984" y="62061"/>
                </a:lnTo>
                <a:lnTo>
                  <a:pt x="520722" y="27402"/>
                </a:lnTo>
                <a:lnTo>
                  <a:pt x="476925" y="26888"/>
                </a:lnTo>
                <a:lnTo>
                  <a:pt x="435433" y="40694"/>
                </a:lnTo>
                <a:lnTo>
                  <a:pt x="399409" y="67764"/>
                </a:lnTo>
                <a:lnTo>
                  <a:pt x="372016" y="107045"/>
                </a:lnTo>
                <a:lnTo>
                  <a:pt x="345094" y="93065"/>
                </a:lnTo>
                <a:lnTo>
                  <a:pt x="316565" y="84169"/>
                </a:lnTo>
                <a:lnTo>
                  <a:pt x="287059" y="80488"/>
                </a:lnTo>
                <a:lnTo>
                  <a:pt x="257208" y="82153"/>
                </a:lnTo>
                <a:lnTo>
                  <a:pt x="210821" y="96018"/>
                </a:lnTo>
                <a:lnTo>
                  <a:pt x="170806" y="121744"/>
                </a:lnTo>
                <a:lnTo>
                  <a:pt x="138622" y="157241"/>
                </a:lnTo>
                <a:lnTo>
                  <a:pt x="115730" y="200423"/>
                </a:lnTo>
                <a:lnTo>
                  <a:pt x="103591" y="249199"/>
                </a:lnTo>
                <a:lnTo>
                  <a:pt x="103665" y="301482"/>
                </a:lnTo>
                <a:lnTo>
                  <a:pt x="102649" y="304276"/>
                </a:lnTo>
                <a:lnTo>
                  <a:pt x="52008" y="323707"/>
                </a:lnTo>
                <a:lnTo>
                  <a:pt x="14892" y="365998"/>
                </a:lnTo>
                <a:lnTo>
                  <a:pt x="0" y="413341"/>
                </a:lnTo>
                <a:lnTo>
                  <a:pt x="2811" y="461565"/>
                </a:lnTo>
                <a:lnTo>
                  <a:pt x="21982" y="505122"/>
                </a:lnTo>
                <a:lnTo>
                  <a:pt x="56167" y="538464"/>
                </a:lnTo>
                <a:lnTo>
                  <a:pt x="41046" y="560355"/>
                </a:lnTo>
                <a:lnTo>
                  <a:pt x="30735" y="585009"/>
                </a:lnTo>
                <a:lnTo>
                  <a:pt x="25521" y="611473"/>
                </a:lnTo>
                <a:lnTo>
                  <a:pt x="25687" y="638794"/>
                </a:lnTo>
                <a:lnTo>
                  <a:pt x="40001" y="686163"/>
                </a:lnTo>
                <a:lnTo>
                  <a:pt x="68947" y="722661"/>
                </a:lnTo>
                <a:lnTo>
                  <a:pt x="108394" y="744753"/>
                </a:lnTo>
                <a:lnTo>
                  <a:pt x="154211" y="748903"/>
                </a:lnTo>
                <a:lnTo>
                  <a:pt x="155608" y="751570"/>
                </a:lnTo>
                <a:lnTo>
                  <a:pt x="185263" y="793724"/>
                </a:lnTo>
                <a:lnTo>
                  <a:pt x="220740" y="825391"/>
                </a:lnTo>
                <a:lnTo>
                  <a:pt x="261113" y="847379"/>
                </a:lnTo>
                <a:lnTo>
                  <a:pt x="304694" y="859225"/>
                </a:lnTo>
                <a:lnTo>
                  <a:pt x="349795" y="860467"/>
                </a:lnTo>
                <a:lnTo>
                  <a:pt x="394727" y="850644"/>
                </a:lnTo>
                <a:lnTo>
                  <a:pt x="437802" y="829294"/>
                </a:lnTo>
                <a:lnTo>
                  <a:pt x="457144" y="855557"/>
                </a:lnTo>
                <a:lnTo>
                  <a:pt x="480141" y="877665"/>
                </a:lnTo>
                <a:lnTo>
                  <a:pt x="506257" y="895177"/>
                </a:lnTo>
                <a:lnTo>
                  <a:pt x="534957" y="907653"/>
                </a:lnTo>
                <a:lnTo>
                  <a:pt x="582471" y="916063"/>
                </a:lnTo>
                <a:lnTo>
                  <a:pt x="628726" y="910757"/>
                </a:lnTo>
                <a:lnTo>
                  <a:pt x="671593" y="892984"/>
                </a:lnTo>
                <a:lnTo>
                  <a:pt x="708947" y="863993"/>
                </a:lnTo>
                <a:lnTo>
                  <a:pt x="738660" y="825032"/>
                </a:lnTo>
                <a:lnTo>
                  <a:pt x="758604" y="777351"/>
                </a:lnTo>
                <a:lnTo>
                  <a:pt x="777269" y="788122"/>
                </a:lnTo>
                <a:lnTo>
                  <a:pt x="797053" y="795988"/>
                </a:lnTo>
                <a:lnTo>
                  <a:pt x="817647" y="800854"/>
                </a:lnTo>
                <a:lnTo>
                  <a:pt x="838741" y="802624"/>
                </a:lnTo>
                <a:lnTo>
                  <a:pt x="887359" y="794558"/>
                </a:lnTo>
                <a:lnTo>
                  <a:pt x="929710" y="771258"/>
                </a:lnTo>
                <a:lnTo>
                  <a:pt x="963246" y="735443"/>
                </a:lnTo>
                <a:lnTo>
                  <a:pt x="985419" y="689831"/>
                </a:lnTo>
                <a:lnTo>
                  <a:pt x="993681" y="637143"/>
                </a:lnTo>
                <a:lnTo>
                  <a:pt x="1016283" y="632023"/>
                </a:lnTo>
                <a:lnTo>
                  <a:pt x="1058582" y="612640"/>
                </a:lnTo>
                <a:lnTo>
                  <a:pt x="1107603" y="567258"/>
                </a:lnTo>
                <a:lnTo>
                  <a:pt x="1129414" y="530532"/>
                </a:lnTo>
                <a:lnTo>
                  <a:pt x="1142986" y="490127"/>
                </a:lnTo>
                <a:lnTo>
                  <a:pt x="1148121" y="447686"/>
                </a:lnTo>
                <a:lnTo>
                  <a:pt x="1144619" y="404855"/>
                </a:lnTo>
                <a:lnTo>
                  <a:pt x="1132279" y="363277"/>
                </a:lnTo>
                <a:lnTo>
                  <a:pt x="1110902" y="324596"/>
                </a:lnTo>
                <a:lnTo>
                  <a:pt x="1113442" y="317992"/>
                </a:lnTo>
                <a:lnTo>
                  <a:pt x="1115601" y="311261"/>
                </a:lnTo>
                <a:lnTo>
                  <a:pt x="1117379" y="304276"/>
                </a:lnTo>
                <a:lnTo>
                  <a:pt x="1122180" y="255189"/>
                </a:lnTo>
                <a:lnTo>
                  <a:pt x="1112990" y="208607"/>
                </a:lnTo>
                <a:lnTo>
                  <a:pt x="1091456" y="167646"/>
                </a:lnTo>
                <a:lnTo>
                  <a:pt x="1059223" y="135420"/>
                </a:lnTo>
                <a:lnTo>
                  <a:pt x="1017938" y="115046"/>
                </a:lnTo>
                <a:lnTo>
                  <a:pt x="1012096" y="91692"/>
                </a:lnTo>
                <a:lnTo>
                  <a:pt x="990078" y="50270"/>
                </a:lnTo>
                <a:lnTo>
                  <a:pt x="939016" y="9998"/>
                </a:lnTo>
                <a:lnTo>
                  <a:pt x="900156" y="320"/>
                </a:lnTo>
                <a:lnTo>
                  <a:pt x="860790" y="3833"/>
                </a:lnTo>
                <a:lnTo>
                  <a:pt x="823912" y="20276"/>
                </a:lnTo>
                <a:lnTo>
                  <a:pt x="792513" y="49387"/>
                </a:lnTo>
                <a:lnTo>
                  <a:pt x="783863" y="38496"/>
                </a:lnTo>
                <a:lnTo>
                  <a:pt x="774178" y="28749"/>
                </a:lnTo>
                <a:lnTo>
                  <a:pt x="763563" y="20240"/>
                </a:lnTo>
                <a:lnTo>
                  <a:pt x="752127" y="13065"/>
                </a:lnTo>
                <a:lnTo>
                  <a:pt x="707620" y="0"/>
                </a:lnTo>
                <a:close/>
              </a:path>
            </a:pathLst>
          </a:custGeom>
          <a:solidFill>
            <a:srgbClr val="9C8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94981" y="3585083"/>
            <a:ext cx="159512" cy="2094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98402" y="2741818"/>
            <a:ext cx="1148715" cy="916305"/>
          </a:xfrm>
          <a:custGeom>
            <a:avLst/>
            <a:gdLst/>
            <a:ahLst/>
            <a:cxnLst/>
            <a:rect l="l" t="t" r="r" b="b"/>
            <a:pathLst>
              <a:path w="1148715" h="916304">
                <a:moveTo>
                  <a:pt x="103665" y="301482"/>
                </a:moveTo>
                <a:lnTo>
                  <a:pt x="103591" y="249199"/>
                </a:lnTo>
                <a:lnTo>
                  <a:pt x="115730" y="200423"/>
                </a:lnTo>
                <a:lnTo>
                  <a:pt x="138622" y="157241"/>
                </a:lnTo>
                <a:lnTo>
                  <a:pt x="170806" y="121744"/>
                </a:lnTo>
                <a:lnTo>
                  <a:pt x="210821" y="96018"/>
                </a:lnTo>
                <a:lnTo>
                  <a:pt x="257208" y="82153"/>
                </a:lnTo>
                <a:lnTo>
                  <a:pt x="287059" y="80488"/>
                </a:lnTo>
                <a:lnTo>
                  <a:pt x="316565" y="84169"/>
                </a:lnTo>
                <a:lnTo>
                  <a:pt x="345094" y="93065"/>
                </a:lnTo>
                <a:lnTo>
                  <a:pt x="372016" y="107045"/>
                </a:lnTo>
                <a:lnTo>
                  <a:pt x="399409" y="67764"/>
                </a:lnTo>
                <a:lnTo>
                  <a:pt x="435433" y="40694"/>
                </a:lnTo>
                <a:lnTo>
                  <a:pt x="476925" y="26888"/>
                </a:lnTo>
                <a:lnTo>
                  <a:pt x="520722" y="27402"/>
                </a:lnTo>
                <a:lnTo>
                  <a:pt x="563659" y="43291"/>
                </a:lnTo>
                <a:lnTo>
                  <a:pt x="596552" y="69580"/>
                </a:lnTo>
                <a:lnTo>
                  <a:pt x="624843" y="30067"/>
                </a:lnTo>
                <a:lnTo>
                  <a:pt x="663529" y="6270"/>
                </a:lnTo>
                <a:lnTo>
                  <a:pt x="707620" y="0"/>
                </a:lnTo>
                <a:lnTo>
                  <a:pt x="752127" y="13065"/>
                </a:lnTo>
                <a:lnTo>
                  <a:pt x="763563" y="20240"/>
                </a:lnTo>
                <a:lnTo>
                  <a:pt x="774178" y="28749"/>
                </a:lnTo>
                <a:lnTo>
                  <a:pt x="783863" y="38496"/>
                </a:lnTo>
                <a:lnTo>
                  <a:pt x="792513" y="49387"/>
                </a:lnTo>
                <a:lnTo>
                  <a:pt x="823912" y="20276"/>
                </a:lnTo>
                <a:lnTo>
                  <a:pt x="860790" y="3833"/>
                </a:lnTo>
                <a:lnTo>
                  <a:pt x="900156" y="320"/>
                </a:lnTo>
                <a:lnTo>
                  <a:pt x="939016" y="9998"/>
                </a:lnTo>
                <a:lnTo>
                  <a:pt x="974377" y="33131"/>
                </a:lnTo>
                <a:lnTo>
                  <a:pt x="1002730" y="69945"/>
                </a:lnTo>
                <a:lnTo>
                  <a:pt x="1017938" y="115046"/>
                </a:lnTo>
                <a:lnTo>
                  <a:pt x="1059223" y="135420"/>
                </a:lnTo>
                <a:lnTo>
                  <a:pt x="1091456" y="167646"/>
                </a:lnTo>
                <a:lnTo>
                  <a:pt x="1112990" y="208607"/>
                </a:lnTo>
                <a:lnTo>
                  <a:pt x="1122180" y="255189"/>
                </a:lnTo>
                <a:lnTo>
                  <a:pt x="1117379" y="304276"/>
                </a:lnTo>
                <a:lnTo>
                  <a:pt x="1115601" y="311261"/>
                </a:lnTo>
                <a:lnTo>
                  <a:pt x="1113442" y="317992"/>
                </a:lnTo>
                <a:lnTo>
                  <a:pt x="1110902" y="324596"/>
                </a:lnTo>
                <a:lnTo>
                  <a:pt x="1132279" y="363277"/>
                </a:lnTo>
                <a:lnTo>
                  <a:pt x="1144619" y="404855"/>
                </a:lnTo>
                <a:lnTo>
                  <a:pt x="1148121" y="447686"/>
                </a:lnTo>
                <a:lnTo>
                  <a:pt x="1142986" y="490127"/>
                </a:lnTo>
                <a:lnTo>
                  <a:pt x="1129414" y="530532"/>
                </a:lnTo>
                <a:lnTo>
                  <a:pt x="1107603" y="567258"/>
                </a:lnTo>
                <a:lnTo>
                  <a:pt x="1077755" y="598662"/>
                </a:lnTo>
                <a:lnTo>
                  <a:pt x="1038004" y="623808"/>
                </a:lnTo>
                <a:lnTo>
                  <a:pt x="993681" y="637143"/>
                </a:lnTo>
                <a:lnTo>
                  <a:pt x="985419" y="689831"/>
                </a:lnTo>
                <a:lnTo>
                  <a:pt x="963246" y="735443"/>
                </a:lnTo>
                <a:lnTo>
                  <a:pt x="929710" y="771258"/>
                </a:lnTo>
                <a:lnTo>
                  <a:pt x="887359" y="794558"/>
                </a:lnTo>
                <a:lnTo>
                  <a:pt x="838741" y="802624"/>
                </a:lnTo>
                <a:lnTo>
                  <a:pt x="817647" y="800854"/>
                </a:lnTo>
                <a:lnTo>
                  <a:pt x="797053" y="795988"/>
                </a:lnTo>
                <a:lnTo>
                  <a:pt x="777269" y="788122"/>
                </a:lnTo>
                <a:lnTo>
                  <a:pt x="758604" y="777351"/>
                </a:lnTo>
                <a:lnTo>
                  <a:pt x="738660" y="825032"/>
                </a:lnTo>
                <a:lnTo>
                  <a:pt x="708947" y="863993"/>
                </a:lnTo>
                <a:lnTo>
                  <a:pt x="671593" y="892984"/>
                </a:lnTo>
                <a:lnTo>
                  <a:pt x="628726" y="910757"/>
                </a:lnTo>
                <a:lnTo>
                  <a:pt x="582471" y="916063"/>
                </a:lnTo>
                <a:lnTo>
                  <a:pt x="534957" y="907653"/>
                </a:lnTo>
                <a:lnTo>
                  <a:pt x="506257" y="895177"/>
                </a:lnTo>
                <a:lnTo>
                  <a:pt x="480141" y="877665"/>
                </a:lnTo>
                <a:lnTo>
                  <a:pt x="457144" y="855557"/>
                </a:lnTo>
                <a:lnTo>
                  <a:pt x="437802" y="829294"/>
                </a:lnTo>
                <a:lnTo>
                  <a:pt x="394727" y="850644"/>
                </a:lnTo>
                <a:lnTo>
                  <a:pt x="349795" y="860467"/>
                </a:lnTo>
                <a:lnTo>
                  <a:pt x="304694" y="859225"/>
                </a:lnTo>
                <a:lnTo>
                  <a:pt x="261113" y="847379"/>
                </a:lnTo>
                <a:lnTo>
                  <a:pt x="220740" y="825391"/>
                </a:lnTo>
                <a:lnTo>
                  <a:pt x="185263" y="793724"/>
                </a:lnTo>
                <a:lnTo>
                  <a:pt x="156370" y="752840"/>
                </a:lnTo>
                <a:lnTo>
                  <a:pt x="154973" y="750173"/>
                </a:lnTo>
                <a:lnTo>
                  <a:pt x="154211" y="748903"/>
                </a:lnTo>
                <a:lnTo>
                  <a:pt x="108394" y="744753"/>
                </a:lnTo>
                <a:lnTo>
                  <a:pt x="68947" y="722661"/>
                </a:lnTo>
                <a:lnTo>
                  <a:pt x="40001" y="686163"/>
                </a:lnTo>
                <a:lnTo>
                  <a:pt x="25687" y="638794"/>
                </a:lnTo>
                <a:lnTo>
                  <a:pt x="25521" y="611473"/>
                </a:lnTo>
                <a:lnTo>
                  <a:pt x="30735" y="585009"/>
                </a:lnTo>
                <a:lnTo>
                  <a:pt x="41046" y="560355"/>
                </a:lnTo>
                <a:lnTo>
                  <a:pt x="56167" y="538464"/>
                </a:lnTo>
                <a:lnTo>
                  <a:pt x="21982" y="505122"/>
                </a:lnTo>
                <a:lnTo>
                  <a:pt x="2811" y="461565"/>
                </a:lnTo>
                <a:lnTo>
                  <a:pt x="0" y="413341"/>
                </a:lnTo>
                <a:lnTo>
                  <a:pt x="14892" y="365998"/>
                </a:lnTo>
                <a:lnTo>
                  <a:pt x="31283" y="342316"/>
                </a:lnTo>
                <a:lnTo>
                  <a:pt x="52008" y="323707"/>
                </a:lnTo>
                <a:lnTo>
                  <a:pt x="76114" y="310812"/>
                </a:lnTo>
                <a:lnTo>
                  <a:pt x="102649" y="304276"/>
                </a:lnTo>
                <a:lnTo>
                  <a:pt x="103665" y="301482"/>
                </a:lnTo>
                <a:close/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07681" y="3743578"/>
            <a:ext cx="51435" cy="51435"/>
          </a:xfrm>
          <a:custGeom>
            <a:avLst/>
            <a:gdLst/>
            <a:ahLst/>
            <a:cxnLst/>
            <a:rect l="l" t="t" r="r" b="b"/>
            <a:pathLst>
              <a:path w="51434" h="51435">
                <a:moveTo>
                  <a:pt x="50926" y="25400"/>
                </a:moveTo>
                <a:lnTo>
                  <a:pt x="48922" y="35335"/>
                </a:lnTo>
                <a:lnTo>
                  <a:pt x="43465" y="43449"/>
                </a:lnTo>
                <a:lnTo>
                  <a:pt x="35389" y="48920"/>
                </a:lnTo>
                <a:lnTo>
                  <a:pt x="25526" y="50927"/>
                </a:lnTo>
                <a:lnTo>
                  <a:pt x="15591" y="48920"/>
                </a:lnTo>
                <a:lnTo>
                  <a:pt x="7477" y="43449"/>
                </a:lnTo>
                <a:lnTo>
                  <a:pt x="2006" y="35335"/>
                </a:lnTo>
                <a:lnTo>
                  <a:pt x="0" y="25400"/>
                </a:lnTo>
                <a:lnTo>
                  <a:pt x="2006" y="15537"/>
                </a:lnTo>
                <a:lnTo>
                  <a:pt x="7477" y="7461"/>
                </a:lnTo>
                <a:lnTo>
                  <a:pt x="15591" y="2004"/>
                </a:lnTo>
                <a:lnTo>
                  <a:pt x="25526" y="0"/>
                </a:lnTo>
                <a:lnTo>
                  <a:pt x="35389" y="2004"/>
                </a:lnTo>
                <a:lnTo>
                  <a:pt x="43465" y="7461"/>
                </a:lnTo>
                <a:lnTo>
                  <a:pt x="48922" y="15537"/>
                </a:lnTo>
                <a:lnTo>
                  <a:pt x="50926" y="25400"/>
                </a:lnTo>
                <a:close/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94981" y="3687826"/>
            <a:ext cx="102235" cy="102235"/>
          </a:xfrm>
          <a:custGeom>
            <a:avLst/>
            <a:gdLst/>
            <a:ahLst/>
            <a:cxnLst/>
            <a:rect l="l" t="t" r="r" b="b"/>
            <a:pathLst>
              <a:path w="102234" h="102235">
                <a:moveTo>
                  <a:pt x="101726" y="50926"/>
                </a:moveTo>
                <a:lnTo>
                  <a:pt x="97734" y="70705"/>
                </a:lnTo>
                <a:lnTo>
                  <a:pt x="86836" y="86852"/>
                </a:lnTo>
                <a:lnTo>
                  <a:pt x="70651" y="97736"/>
                </a:lnTo>
                <a:lnTo>
                  <a:pt x="50800" y="101726"/>
                </a:lnTo>
                <a:lnTo>
                  <a:pt x="31021" y="97736"/>
                </a:lnTo>
                <a:lnTo>
                  <a:pt x="14874" y="86852"/>
                </a:lnTo>
                <a:lnTo>
                  <a:pt x="3990" y="70705"/>
                </a:lnTo>
                <a:lnTo>
                  <a:pt x="0" y="50926"/>
                </a:lnTo>
                <a:lnTo>
                  <a:pt x="3990" y="31075"/>
                </a:lnTo>
                <a:lnTo>
                  <a:pt x="14874" y="14890"/>
                </a:lnTo>
                <a:lnTo>
                  <a:pt x="31021" y="3992"/>
                </a:lnTo>
                <a:lnTo>
                  <a:pt x="50800" y="0"/>
                </a:lnTo>
                <a:lnTo>
                  <a:pt x="70651" y="3992"/>
                </a:lnTo>
                <a:lnTo>
                  <a:pt x="86836" y="14890"/>
                </a:lnTo>
                <a:lnTo>
                  <a:pt x="97734" y="31075"/>
                </a:lnTo>
                <a:lnTo>
                  <a:pt x="101726" y="50926"/>
                </a:lnTo>
                <a:close/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01839" y="3585083"/>
            <a:ext cx="153035" cy="153035"/>
          </a:xfrm>
          <a:custGeom>
            <a:avLst/>
            <a:gdLst/>
            <a:ahLst/>
            <a:cxnLst/>
            <a:rect l="l" t="t" r="r" b="b"/>
            <a:pathLst>
              <a:path w="153034" h="153035">
                <a:moveTo>
                  <a:pt x="152653" y="76326"/>
                </a:moveTo>
                <a:lnTo>
                  <a:pt x="146639" y="106041"/>
                </a:lnTo>
                <a:lnTo>
                  <a:pt x="130254" y="130301"/>
                </a:lnTo>
                <a:lnTo>
                  <a:pt x="105987" y="146657"/>
                </a:lnTo>
                <a:lnTo>
                  <a:pt x="76326" y="152653"/>
                </a:lnTo>
                <a:lnTo>
                  <a:pt x="46612" y="146657"/>
                </a:lnTo>
                <a:lnTo>
                  <a:pt x="22351" y="130301"/>
                </a:lnTo>
                <a:lnTo>
                  <a:pt x="5996" y="106041"/>
                </a:lnTo>
                <a:lnTo>
                  <a:pt x="0" y="76326"/>
                </a:lnTo>
                <a:lnTo>
                  <a:pt x="5996" y="46612"/>
                </a:lnTo>
                <a:lnTo>
                  <a:pt x="22351" y="22351"/>
                </a:lnTo>
                <a:lnTo>
                  <a:pt x="46612" y="5996"/>
                </a:lnTo>
                <a:lnTo>
                  <a:pt x="76326" y="0"/>
                </a:lnTo>
                <a:lnTo>
                  <a:pt x="105987" y="5996"/>
                </a:lnTo>
                <a:lnTo>
                  <a:pt x="130254" y="22352"/>
                </a:lnTo>
                <a:lnTo>
                  <a:pt x="146639" y="46612"/>
                </a:lnTo>
                <a:lnTo>
                  <a:pt x="152653" y="76326"/>
                </a:lnTo>
                <a:close/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55840" y="3276727"/>
            <a:ext cx="67310" cy="17145"/>
          </a:xfrm>
          <a:custGeom>
            <a:avLst/>
            <a:gdLst/>
            <a:ahLst/>
            <a:cxnLst/>
            <a:rect l="l" t="t" r="r" b="b"/>
            <a:pathLst>
              <a:path w="67309" h="17145">
                <a:moveTo>
                  <a:pt x="67309" y="16890"/>
                </a:moveTo>
                <a:lnTo>
                  <a:pt x="49738" y="16930"/>
                </a:lnTo>
                <a:lnTo>
                  <a:pt x="32464" y="14065"/>
                </a:lnTo>
                <a:lnTo>
                  <a:pt x="15785" y="8389"/>
                </a:lnTo>
                <a:lnTo>
                  <a:pt x="0" y="0"/>
                </a:lnTo>
              </a:path>
            </a:pathLst>
          </a:custGeom>
          <a:ln w="12191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52994" y="3478529"/>
            <a:ext cx="29845" cy="8255"/>
          </a:xfrm>
          <a:custGeom>
            <a:avLst/>
            <a:gdLst/>
            <a:ahLst/>
            <a:cxnLst/>
            <a:rect l="l" t="t" r="r" b="b"/>
            <a:pathLst>
              <a:path w="29845" h="8254">
                <a:moveTo>
                  <a:pt x="29463" y="0"/>
                </a:moveTo>
                <a:lnTo>
                  <a:pt x="22324" y="2805"/>
                </a:lnTo>
                <a:lnTo>
                  <a:pt x="15017" y="5111"/>
                </a:lnTo>
                <a:lnTo>
                  <a:pt x="7568" y="6893"/>
                </a:lnTo>
                <a:lnTo>
                  <a:pt x="0" y="8128"/>
                </a:lnTo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18425" y="3530472"/>
            <a:ext cx="17780" cy="37465"/>
          </a:xfrm>
          <a:custGeom>
            <a:avLst/>
            <a:gdLst/>
            <a:ahLst/>
            <a:cxnLst/>
            <a:rect l="l" t="t" r="r" b="b"/>
            <a:pathLst>
              <a:path w="17779" h="37464">
                <a:moveTo>
                  <a:pt x="17779" y="36956"/>
                </a:moveTo>
                <a:lnTo>
                  <a:pt x="12662" y="28128"/>
                </a:lnTo>
                <a:lnTo>
                  <a:pt x="7985" y="19002"/>
                </a:lnTo>
                <a:lnTo>
                  <a:pt x="3760" y="9614"/>
                </a:lnTo>
                <a:lnTo>
                  <a:pt x="0" y="0"/>
                </a:lnTo>
              </a:path>
            </a:pathLst>
          </a:custGeom>
          <a:ln w="12191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57133" y="3475354"/>
            <a:ext cx="7620" cy="40640"/>
          </a:xfrm>
          <a:custGeom>
            <a:avLst/>
            <a:gdLst/>
            <a:ahLst/>
            <a:cxnLst/>
            <a:rect l="l" t="t" r="r" b="b"/>
            <a:pathLst>
              <a:path w="7620" h="40639">
                <a:moveTo>
                  <a:pt x="7112" y="0"/>
                </a:moveTo>
                <a:lnTo>
                  <a:pt x="6036" y="10312"/>
                </a:lnTo>
                <a:lnTo>
                  <a:pt x="4508" y="20494"/>
                </a:lnTo>
                <a:lnTo>
                  <a:pt x="2504" y="30557"/>
                </a:lnTo>
                <a:lnTo>
                  <a:pt x="0" y="40512"/>
                </a:lnTo>
              </a:path>
            </a:pathLst>
          </a:custGeom>
          <a:ln w="12191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205089" y="3225292"/>
            <a:ext cx="86360" cy="151765"/>
          </a:xfrm>
          <a:custGeom>
            <a:avLst/>
            <a:gdLst/>
            <a:ahLst/>
            <a:cxnLst/>
            <a:rect l="l" t="t" r="r" b="b"/>
            <a:pathLst>
              <a:path w="86359" h="151764">
                <a:moveTo>
                  <a:pt x="0" y="0"/>
                </a:moveTo>
                <a:lnTo>
                  <a:pt x="35996" y="26491"/>
                </a:lnTo>
                <a:lnTo>
                  <a:pt x="63277" y="62102"/>
                </a:lnTo>
                <a:lnTo>
                  <a:pt x="80510" y="104477"/>
                </a:lnTo>
                <a:lnTo>
                  <a:pt x="86359" y="151257"/>
                </a:lnTo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70316" y="3064129"/>
            <a:ext cx="38735" cy="57150"/>
          </a:xfrm>
          <a:custGeom>
            <a:avLst/>
            <a:gdLst/>
            <a:ahLst/>
            <a:cxnLst/>
            <a:rect l="l" t="t" r="r" b="b"/>
            <a:pathLst>
              <a:path w="38734" h="57150">
                <a:moveTo>
                  <a:pt x="38480" y="0"/>
                </a:moveTo>
                <a:lnTo>
                  <a:pt x="31164" y="15978"/>
                </a:lnTo>
                <a:lnTo>
                  <a:pt x="22240" y="30861"/>
                </a:lnTo>
                <a:lnTo>
                  <a:pt x="11816" y="44505"/>
                </a:lnTo>
                <a:lnTo>
                  <a:pt x="0" y="56769"/>
                </a:lnTo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16468" y="2853689"/>
            <a:ext cx="2540" cy="27305"/>
          </a:xfrm>
          <a:custGeom>
            <a:avLst/>
            <a:gdLst/>
            <a:ahLst/>
            <a:cxnLst/>
            <a:rect l="l" t="t" r="r" b="b"/>
            <a:pathLst>
              <a:path w="2540" h="27305">
                <a:moveTo>
                  <a:pt x="0" y="0"/>
                </a:moveTo>
                <a:lnTo>
                  <a:pt x="978" y="6615"/>
                </a:lnTo>
                <a:lnTo>
                  <a:pt x="1635" y="13303"/>
                </a:lnTo>
                <a:lnTo>
                  <a:pt x="1982" y="20038"/>
                </a:lnTo>
                <a:lnTo>
                  <a:pt x="2031" y="26797"/>
                </a:lnTo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70850" y="2788285"/>
            <a:ext cx="19685" cy="34290"/>
          </a:xfrm>
          <a:custGeom>
            <a:avLst/>
            <a:gdLst/>
            <a:ahLst/>
            <a:cxnLst/>
            <a:rect l="l" t="t" r="r" b="b"/>
            <a:pathLst>
              <a:path w="19684" h="34289">
                <a:moveTo>
                  <a:pt x="0" y="34162"/>
                </a:moveTo>
                <a:lnTo>
                  <a:pt x="4093" y="25020"/>
                </a:lnTo>
                <a:lnTo>
                  <a:pt x="8747" y="16271"/>
                </a:lnTo>
                <a:lnTo>
                  <a:pt x="13948" y="7927"/>
                </a:lnTo>
                <a:lnTo>
                  <a:pt x="19684" y="0"/>
                </a:lnTo>
              </a:path>
            </a:pathLst>
          </a:custGeom>
          <a:ln w="12191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86572" y="2809239"/>
            <a:ext cx="9525" cy="29845"/>
          </a:xfrm>
          <a:custGeom>
            <a:avLst/>
            <a:gdLst/>
            <a:ahLst/>
            <a:cxnLst/>
            <a:rect l="l" t="t" r="r" b="b"/>
            <a:pathLst>
              <a:path w="9525" h="29844">
                <a:moveTo>
                  <a:pt x="0" y="29463"/>
                </a:moveTo>
                <a:lnTo>
                  <a:pt x="1738" y="21895"/>
                </a:lnTo>
                <a:lnTo>
                  <a:pt x="3905" y="14446"/>
                </a:lnTo>
                <a:lnTo>
                  <a:pt x="6500" y="7139"/>
                </a:lnTo>
                <a:lnTo>
                  <a:pt x="9525" y="0"/>
                </a:lnTo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70292" y="2848736"/>
            <a:ext cx="34925" cy="28575"/>
          </a:xfrm>
          <a:custGeom>
            <a:avLst/>
            <a:gdLst/>
            <a:ahLst/>
            <a:cxnLst/>
            <a:rect l="l" t="t" r="r" b="b"/>
            <a:pathLst>
              <a:path w="34925" h="28575">
                <a:moveTo>
                  <a:pt x="0" y="0"/>
                </a:moveTo>
                <a:lnTo>
                  <a:pt x="9237" y="6286"/>
                </a:lnTo>
                <a:lnTo>
                  <a:pt x="18081" y="13144"/>
                </a:lnTo>
                <a:lnTo>
                  <a:pt x="26521" y="20574"/>
                </a:lnTo>
                <a:lnTo>
                  <a:pt x="34543" y="28575"/>
                </a:lnTo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402068" y="3043301"/>
            <a:ext cx="6350" cy="30480"/>
          </a:xfrm>
          <a:custGeom>
            <a:avLst/>
            <a:gdLst/>
            <a:ahLst/>
            <a:cxnLst/>
            <a:rect l="l" t="t" r="r" b="b"/>
            <a:pathLst>
              <a:path w="6350" h="30480">
                <a:moveTo>
                  <a:pt x="5968" y="30099"/>
                </a:moveTo>
                <a:lnTo>
                  <a:pt x="4089" y="22645"/>
                </a:lnTo>
                <a:lnTo>
                  <a:pt x="2460" y="15144"/>
                </a:lnTo>
                <a:lnTo>
                  <a:pt x="1093" y="7596"/>
                </a:lnTo>
                <a:lnTo>
                  <a:pt x="0" y="0"/>
                </a:lnTo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614031" y="3010915"/>
            <a:ext cx="436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Blue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102864" y="5876544"/>
            <a:ext cx="2938780" cy="584200"/>
          </a:xfrm>
          <a:custGeom>
            <a:avLst/>
            <a:gdLst/>
            <a:ahLst/>
            <a:cxnLst/>
            <a:rect l="l" t="t" r="r" b="b"/>
            <a:pathLst>
              <a:path w="2938779" h="584200">
                <a:moveTo>
                  <a:pt x="2840990" y="0"/>
                </a:moveTo>
                <a:lnTo>
                  <a:pt x="97281" y="0"/>
                </a:lnTo>
                <a:lnTo>
                  <a:pt x="59418" y="7645"/>
                </a:lnTo>
                <a:lnTo>
                  <a:pt x="28495" y="28495"/>
                </a:lnTo>
                <a:lnTo>
                  <a:pt x="7645" y="59418"/>
                </a:lnTo>
                <a:lnTo>
                  <a:pt x="0" y="97281"/>
                </a:lnTo>
                <a:lnTo>
                  <a:pt x="0" y="486409"/>
                </a:lnTo>
                <a:lnTo>
                  <a:pt x="7645" y="524273"/>
                </a:lnTo>
                <a:lnTo>
                  <a:pt x="28495" y="555196"/>
                </a:lnTo>
                <a:lnTo>
                  <a:pt x="59418" y="576046"/>
                </a:lnTo>
                <a:lnTo>
                  <a:pt x="97281" y="583691"/>
                </a:lnTo>
                <a:lnTo>
                  <a:pt x="2840990" y="583691"/>
                </a:lnTo>
                <a:lnTo>
                  <a:pt x="2878853" y="576046"/>
                </a:lnTo>
                <a:lnTo>
                  <a:pt x="2909776" y="555196"/>
                </a:lnTo>
                <a:lnTo>
                  <a:pt x="2930626" y="524273"/>
                </a:lnTo>
                <a:lnTo>
                  <a:pt x="2938272" y="486409"/>
                </a:lnTo>
                <a:lnTo>
                  <a:pt x="2938272" y="97281"/>
                </a:lnTo>
                <a:lnTo>
                  <a:pt x="2930626" y="59418"/>
                </a:lnTo>
                <a:lnTo>
                  <a:pt x="2909776" y="28495"/>
                </a:lnTo>
                <a:lnTo>
                  <a:pt x="2878853" y="7645"/>
                </a:lnTo>
                <a:lnTo>
                  <a:pt x="2840990" y="0"/>
                </a:lnTo>
                <a:close/>
              </a:path>
            </a:pathLst>
          </a:custGeom>
          <a:solidFill>
            <a:srgbClr val="9C8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02864" y="5876544"/>
            <a:ext cx="2938780" cy="584200"/>
          </a:xfrm>
          <a:custGeom>
            <a:avLst/>
            <a:gdLst/>
            <a:ahLst/>
            <a:cxnLst/>
            <a:rect l="l" t="t" r="r" b="b"/>
            <a:pathLst>
              <a:path w="2938779" h="584200">
                <a:moveTo>
                  <a:pt x="0" y="97281"/>
                </a:moveTo>
                <a:lnTo>
                  <a:pt x="7645" y="59418"/>
                </a:lnTo>
                <a:lnTo>
                  <a:pt x="28495" y="28495"/>
                </a:lnTo>
                <a:lnTo>
                  <a:pt x="59418" y="7645"/>
                </a:lnTo>
                <a:lnTo>
                  <a:pt x="97281" y="0"/>
                </a:lnTo>
                <a:lnTo>
                  <a:pt x="2840990" y="0"/>
                </a:lnTo>
                <a:lnTo>
                  <a:pt x="2878853" y="7645"/>
                </a:lnTo>
                <a:lnTo>
                  <a:pt x="2909776" y="28495"/>
                </a:lnTo>
                <a:lnTo>
                  <a:pt x="2930626" y="59418"/>
                </a:lnTo>
                <a:lnTo>
                  <a:pt x="2938272" y="97281"/>
                </a:lnTo>
                <a:lnTo>
                  <a:pt x="2938272" y="486409"/>
                </a:lnTo>
                <a:lnTo>
                  <a:pt x="2930626" y="524273"/>
                </a:lnTo>
                <a:lnTo>
                  <a:pt x="2909776" y="555196"/>
                </a:lnTo>
                <a:lnTo>
                  <a:pt x="2878853" y="576046"/>
                </a:lnTo>
                <a:lnTo>
                  <a:pt x="2840990" y="583691"/>
                </a:lnTo>
                <a:lnTo>
                  <a:pt x="97281" y="583691"/>
                </a:lnTo>
                <a:lnTo>
                  <a:pt x="59418" y="576046"/>
                </a:lnTo>
                <a:lnTo>
                  <a:pt x="28495" y="555196"/>
                </a:lnTo>
                <a:lnTo>
                  <a:pt x="7645" y="524273"/>
                </a:lnTo>
                <a:lnTo>
                  <a:pt x="0" y="486409"/>
                </a:lnTo>
                <a:lnTo>
                  <a:pt x="0" y="97281"/>
                </a:lnTo>
                <a:close/>
              </a:path>
            </a:pathLst>
          </a:custGeom>
          <a:ln w="12191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025900" y="6004661"/>
            <a:ext cx="1094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White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Light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2181969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Color Vision </a:t>
            </a:r>
            <a:r>
              <a:rPr sz="3600" dirty="0"/>
              <a:t>(2)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97557"/>
            <a:ext cx="57219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5420" algn="l"/>
              </a:tabLst>
            </a:pPr>
            <a:r>
              <a:rPr sz="2200" spc="-15" dirty="0">
                <a:latin typeface="Calibri"/>
                <a:cs typeface="Calibri"/>
              </a:rPr>
              <a:t>Obyek </a:t>
            </a:r>
            <a:r>
              <a:rPr sz="2200" spc="-10" dirty="0">
                <a:latin typeface="Calibri"/>
                <a:cs typeface="Calibri"/>
              </a:rPr>
              <a:t>berwarna </a:t>
            </a:r>
            <a:r>
              <a:rPr sz="2200" spc="-5" dirty="0">
                <a:latin typeface="Calibri"/>
                <a:cs typeface="Calibri"/>
              </a:rPr>
              <a:t>memiliki </a:t>
            </a:r>
            <a:r>
              <a:rPr sz="2200" i="1" spc="-10" dirty="0">
                <a:latin typeface="Calibri"/>
                <a:cs typeface="Calibri"/>
              </a:rPr>
              <a:t>reflectance</a:t>
            </a:r>
            <a:r>
              <a:rPr sz="2200" i="1" spc="55" dirty="0">
                <a:latin typeface="Calibri"/>
                <a:cs typeface="Calibri"/>
              </a:rPr>
              <a:t> </a:t>
            </a:r>
            <a:r>
              <a:rPr sz="2200" i="1" spc="-10" dirty="0">
                <a:latin typeface="Calibri"/>
                <a:cs typeface="Calibri"/>
              </a:rPr>
              <a:t>coefficient</a:t>
            </a:r>
            <a:r>
              <a:rPr sz="2200" spc="-10" dirty="0">
                <a:latin typeface="Calibri"/>
                <a:cs typeface="Calibri"/>
              </a:rPr>
              <a:t>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4095369"/>
            <a:ext cx="7171690" cy="18980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661160" algn="ctr">
              <a:lnSpc>
                <a:spcPct val="100000"/>
              </a:lnSpc>
              <a:spcBef>
                <a:spcPts val="100"/>
              </a:spcBef>
            </a:pPr>
            <a:r>
              <a:rPr sz="2400" spc="15" dirty="0">
                <a:latin typeface="Cambria Math"/>
                <a:cs typeface="Cambria Math"/>
              </a:rPr>
              <a:t>𝜌(𝜆)</a:t>
            </a:r>
            <a:endParaRPr sz="24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400">
              <a:latin typeface="Cambria Math"/>
              <a:cs typeface="Cambria Math"/>
            </a:endParaRPr>
          </a:p>
          <a:p>
            <a:pPr marL="184785" marR="5080" indent="-172720">
              <a:lnSpc>
                <a:spcPct val="88500"/>
              </a:lnSpc>
              <a:spcBef>
                <a:spcPts val="1920"/>
              </a:spcBef>
              <a:buFont typeface="Arial"/>
              <a:buChar char="•"/>
              <a:tabLst>
                <a:tab pos="185420" algn="l"/>
              </a:tabLst>
            </a:pPr>
            <a:r>
              <a:rPr sz="2200" spc="-15" dirty="0">
                <a:latin typeface="Calibri"/>
                <a:cs typeface="Calibri"/>
              </a:rPr>
              <a:t>Obyek yang </a:t>
            </a:r>
            <a:r>
              <a:rPr sz="2200" spc="-10" dirty="0">
                <a:latin typeface="Calibri"/>
                <a:cs typeface="Calibri"/>
              </a:rPr>
              <a:t>disinari </a:t>
            </a:r>
            <a:r>
              <a:rPr sz="2200" i="1" spc="-10" dirty="0">
                <a:latin typeface="Calibri"/>
                <a:cs typeface="Calibri"/>
              </a:rPr>
              <a:t>white light </a:t>
            </a:r>
            <a:r>
              <a:rPr sz="2200" spc="-15" dirty="0">
                <a:latin typeface="Calibri"/>
                <a:cs typeface="Calibri"/>
              </a:rPr>
              <a:t>akan </a:t>
            </a:r>
            <a:r>
              <a:rPr sz="2200" spc="-10" dirty="0">
                <a:latin typeface="Calibri"/>
                <a:cs typeface="Calibri"/>
              </a:rPr>
              <a:t>memantulkan </a:t>
            </a:r>
            <a:r>
              <a:rPr sz="2200" spc="-15" dirty="0">
                <a:latin typeface="Calibri"/>
                <a:cs typeface="Calibri"/>
              </a:rPr>
              <a:t>komponen  </a:t>
            </a:r>
            <a:r>
              <a:rPr sz="2200" spc="-20" dirty="0">
                <a:latin typeface="Calibri"/>
                <a:cs typeface="Calibri"/>
              </a:rPr>
              <a:t>cahaya </a:t>
            </a:r>
            <a:r>
              <a:rPr sz="2200" spc="-10" dirty="0">
                <a:latin typeface="Calibri"/>
                <a:cs typeface="Calibri"/>
              </a:rPr>
              <a:t>pada </a:t>
            </a:r>
            <a:r>
              <a:rPr sz="2200" spc="-5" dirty="0">
                <a:latin typeface="Calibri"/>
                <a:cs typeface="Calibri"/>
              </a:rPr>
              <a:t>panjang </a:t>
            </a:r>
            <a:r>
              <a:rPr sz="2200" spc="-10" dirty="0">
                <a:latin typeface="Calibri"/>
                <a:cs typeface="Calibri"/>
              </a:rPr>
              <a:t>gelombang </a:t>
            </a:r>
            <a:r>
              <a:rPr sz="2200" spc="-15" dirty="0">
                <a:latin typeface="Calibri"/>
                <a:cs typeface="Calibri"/>
              </a:rPr>
              <a:t>tertentu </a:t>
            </a:r>
            <a:r>
              <a:rPr sz="2200" spc="-5" dirty="0">
                <a:latin typeface="Calibri"/>
                <a:cs typeface="Calibri"/>
              </a:rPr>
              <a:t>sesuai </a:t>
            </a:r>
            <a:r>
              <a:rPr sz="2200" spc="-15" dirty="0">
                <a:latin typeface="Calibri"/>
                <a:cs typeface="Calibri"/>
              </a:rPr>
              <a:t>dengan  </a:t>
            </a:r>
            <a:r>
              <a:rPr sz="2200" i="1" spc="-10" dirty="0">
                <a:latin typeface="Calibri"/>
                <a:cs typeface="Calibri"/>
              </a:rPr>
              <a:t>reflectance </a:t>
            </a:r>
            <a:r>
              <a:rPr sz="2200" i="1" spc="-20" dirty="0">
                <a:latin typeface="Calibri"/>
                <a:cs typeface="Calibri"/>
              </a:rPr>
              <a:t>coefficient</a:t>
            </a:r>
            <a:r>
              <a:rPr sz="2300" i="1" spc="-20" dirty="0">
                <a:latin typeface="Wingdings"/>
                <a:cs typeface="Wingdings"/>
              </a:rPr>
              <a:t></a:t>
            </a:r>
            <a:r>
              <a:rPr sz="2300" i="1" spc="-2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Calibri"/>
                <a:cs typeface="Calibri"/>
              </a:rPr>
              <a:t>Mata </a:t>
            </a:r>
            <a:r>
              <a:rPr sz="2200" spc="-5" dirty="0">
                <a:latin typeface="Calibri"/>
                <a:cs typeface="Calibri"/>
              </a:rPr>
              <a:t>manusia </a:t>
            </a:r>
            <a:r>
              <a:rPr sz="2200" spc="-10" dirty="0">
                <a:latin typeface="Calibri"/>
                <a:cs typeface="Calibri"/>
              </a:rPr>
              <a:t>melihat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b="1" spc="-15" dirty="0">
                <a:latin typeface="Calibri"/>
                <a:cs typeface="Calibri"/>
              </a:rPr>
              <a:t>warna.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67968" y="2301239"/>
            <a:ext cx="1435403" cy="12847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16396" y="3442715"/>
            <a:ext cx="1703831" cy="11323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17319" y="3043427"/>
            <a:ext cx="1737360" cy="18790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55442" y="2870707"/>
            <a:ext cx="868680" cy="1113790"/>
          </a:xfrm>
          <a:custGeom>
            <a:avLst/>
            <a:gdLst/>
            <a:ahLst/>
            <a:cxnLst/>
            <a:rect l="l" t="t" r="r" b="b"/>
            <a:pathLst>
              <a:path w="868679" h="1113789">
                <a:moveTo>
                  <a:pt x="18922" y="1018158"/>
                </a:moveTo>
                <a:lnTo>
                  <a:pt x="0" y="1113408"/>
                </a:lnTo>
                <a:lnTo>
                  <a:pt x="87630" y="1071371"/>
                </a:lnTo>
                <a:lnTo>
                  <a:pt x="79595" y="1065148"/>
                </a:lnTo>
                <a:lnTo>
                  <a:pt x="55880" y="1065148"/>
                </a:lnTo>
                <a:lnTo>
                  <a:pt x="32893" y="1047368"/>
                </a:lnTo>
                <a:lnTo>
                  <a:pt x="41807" y="1035883"/>
                </a:lnTo>
                <a:lnTo>
                  <a:pt x="18922" y="1018158"/>
                </a:lnTo>
                <a:close/>
              </a:path>
              <a:path w="868679" h="1113789">
                <a:moveTo>
                  <a:pt x="41807" y="1035883"/>
                </a:moveTo>
                <a:lnTo>
                  <a:pt x="32893" y="1047368"/>
                </a:lnTo>
                <a:lnTo>
                  <a:pt x="55880" y="1065148"/>
                </a:lnTo>
                <a:lnTo>
                  <a:pt x="64782" y="1053676"/>
                </a:lnTo>
                <a:lnTo>
                  <a:pt x="41807" y="1035883"/>
                </a:lnTo>
                <a:close/>
              </a:path>
              <a:path w="868679" h="1113789">
                <a:moveTo>
                  <a:pt x="64782" y="1053676"/>
                </a:moveTo>
                <a:lnTo>
                  <a:pt x="55880" y="1065148"/>
                </a:lnTo>
                <a:lnTo>
                  <a:pt x="79595" y="1065148"/>
                </a:lnTo>
                <a:lnTo>
                  <a:pt x="64782" y="1053676"/>
                </a:lnTo>
                <a:close/>
              </a:path>
              <a:path w="868679" h="1113789">
                <a:moveTo>
                  <a:pt x="845819" y="0"/>
                </a:moveTo>
                <a:lnTo>
                  <a:pt x="41807" y="1035883"/>
                </a:lnTo>
                <a:lnTo>
                  <a:pt x="64782" y="1053676"/>
                </a:lnTo>
                <a:lnTo>
                  <a:pt x="868680" y="17779"/>
                </a:lnTo>
                <a:lnTo>
                  <a:pt x="845819" y="0"/>
                </a:lnTo>
                <a:close/>
              </a:path>
            </a:pathLst>
          </a:custGeom>
          <a:solidFill>
            <a:srgbClr val="212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55314" y="3965702"/>
            <a:ext cx="3061970" cy="86995"/>
          </a:xfrm>
          <a:custGeom>
            <a:avLst/>
            <a:gdLst/>
            <a:ahLst/>
            <a:cxnLst/>
            <a:rect l="l" t="t" r="r" b="b"/>
            <a:pathLst>
              <a:path w="3061970" h="86995">
                <a:moveTo>
                  <a:pt x="2975356" y="0"/>
                </a:moveTo>
                <a:lnTo>
                  <a:pt x="2975144" y="28963"/>
                </a:lnTo>
                <a:lnTo>
                  <a:pt x="2989580" y="29083"/>
                </a:lnTo>
                <a:lnTo>
                  <a:pt x="2989453" y="58039"/>
                </a:lnTo>
                <a:lnTo>
                  <a:pt x="2974931" y="58039"/>
                </a:lnTo>
                <a:lnTo>
                  <a:pt x="2974721" y="86868"/>
                </a:lnTo>
                <a:lnTo>
                  <a:pt x="3033580" y="58039"/>
                </a:lnTo>
                <a:lnTo>
                  <a:pt x="2989453" y="58039"/>
                </a:lnTo>
                <a:lnTo>
                  <a:pt x="3033825" y="57918"/>
                </a:lnTo>
                <a:lnTo>
                  <a:pt x="3061843" y="44196"/>
                </a:lnTo>
                <a:lnTo>
                  <a:pt x="2975356" y="0"/>
                </a:lnTo>
                <a:close/>
              </a:path>
              <a:path w="3061970" h="86995">
                <a:moveTo>
                  <a:pt x="2975144" y="28963"/>
                </a:moveTo>
                <a:lnTo>
                  <a:pt x="2974932" y="57918"/>
                </a:lnTo>
                <a:lnTo>
                  <a:pt x="2989453" y="58039"/>
                </a:lnTo>
                <a:lnTo>
                  <a:pt x="2989580" y="29083"/>
                </a:lnTo>
                <a:lnTo>
                  <a:pt x="2975144" y="28963"/>
                </a:lnTo>
                <a:close/>
              </a:path>
              <a:path w="3061970" h="86995">
                <a:moveTo>
                  <a:pt x="254" y="4318"/>
                </a:moveTo>
                <a:lnTo>
                  <a:pt x="0" y="33274"/>
                </a:lnTo>
                <a:lnTo>
                  <a:pt x="2974932" y="57918"/>
                </a:lnTo>
                <a:lnTo>
                  <a:pt x="2975144" y="28963"/>
                </a:lnTo>
                <a:lnTo>
                  <a:pt x="254" y="4318"/>
                </a:lnTo>
                <a:close/>
              </a:path>
            </a:pathLst>
          </a:custGeom>
          <a:solidFill>
            <a:srgbClr val="2125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48583" y="2877820"/>
            <a:ext cx="880110" cy="1122680"/>
          </a:xfrm>
          <a:custGeom>
            <a:avLst/>
            <a:gdLst/>
            <a:ahLst/>
            <a:cxnLst/>
            <a:rect l="l" t="t" r="r" b="b"/>
            <a:pathLst>
              <a:path w="880110" h="1122679">
                <a:moveTo>
                  <a:pt x="37846" y="931798"/>
                </a:moveTo>
                <a:lnTo>
                  <a:pt x="0" y="1122298"/>
                </a:lnTo>
                <a:lnTo>
                  <a:pt x="175132" y="1038351"/>
                </a:lnTo>
                <a:lnTo>
                  <a:pt x="158769" y="1025651"/>
                </a:lnTo>
                <a:lnTo>
                  <a:pt x="111632" y="1025651"/>
                </a:lnTo>
                <a:lnTo>
                  <a:pt x="65913" y="990218"/>
                </a:lnTo>
                <a:lnTo>
                  <a:pt x="83657" y="967354"/>
                </a:lnTo>
                <a:lnTo>
                  <a:pt x="37846" y="931798"/>
                </a:lnTo>
                <a:close/>
              </a:path>
              <a:path w="880110" h="1122679">
                <a:moveTo>
                  <a:pt x="83657" y="967354"/>
                </a:moveTo>
                <a:lnTo>
                  <a:pt x="65913" y="990218"/>
                </a:lnTo>
                <a:lnTo>
                  <a:pt x="111632" y="1025651"/>
                </a:lnTo>
                <a:lnTo>
                  <a:pt x="129353" y="1002821"/>
                </a:lnTo>
                <a:lnTo>
                  <a:pt x="83657" y="967354"/>
                </a:lnTo>
                <a:close/>
              </a:path>
              <a:path w="880110" h="1122679">
                <a:moveTo>
                  <a:pt x="129353" y="1002821"/>
                </a:moveTo>
                <a:lnTo>
                  <a:pt x="111632" y="1025651"/>
                </a:lnTo>
                <a:lnTo>
                  <a:pt x="158769" y="1025651"/>
                </a:lnTo>
                <a:lnTo>
                  <a:pt x="129353" y="1002821"/>
                </a:lnTo>
                <a:close/>
              </a:path>
              <a:path w="880110" h="1122679">
                <a:moveTo>
                  <a:pt x="834390" y="0"/>
                </a:moveTo>
                <a:lnTo>
                  <a:pt x="83657" y="967354"/>
                </a:lnTo>
                <a:lnTo>
                  <a:pt x="129353" y="1002821"/>
                </a:lnTo>
                <a:lnTo>
                  <a:pt x="880110" y="35559"/>
                </a:lnTo>
                <a:lnTo>
                  <a:pt x="8343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54426" y="3937634"/>
            <a:ext cx="3061970" cy="173990"/>
          </a:xfrm>
          <a:custGeom>
            <a:avLst/>
            <a:gdLst/>
            <a:ahLst/>
            <a:cxnLst/>
            <a:rect l="l" t="t" r="r" b="b"/>
            <a:pathLst>
              <a:path w="3061970" h="173989">
                <a:moveTo>
                  <a:pt x="2888996" y="0"/>
                </a:moveTo>
                <a:lnTo>
                  <a:pt x="2888530" y="57925"/>
                </a:lnTo>
                <a:lnTo>
                  <a:pt x="2917444" y="58165"/>
                </a:lnTo>
                <a:lnTo>
                  <a:pt x="2917063" y="116077"/>
                </a:lnTo>
                <a:lnTo>
                  <a:pt x="2888062" y="116077"/>
                </a:lnTo>
                <a:lnTo>
                  <a:pt x="2887599" y="173735"/>
                </a:lnTo>
                <a:lnTo>
                  <a:pt x="3005228" y="116077"/>
                </a:lnTo>
                <a:lnTo>
                  <a:pt x="2917063" y="116077"/>
                </a:lnTo>
                <a:lnTo>
                  <a:pt x="3005720" y="115836"/>
                </a:lnTo>
                <a:lnTo>
                  <a:pt x="3061970" y="88264"/>
                </a:lnTo>
                <a:lnTo>
                  <a:pt x="2888996" y="0"/>
                </a:lnTo>
                <a:close/>
              </a:path>
              <a:path w="3061970" h="173989">
                <a:moveTo>
                  <a:pt x="2888530" y="57925"/>
                </a:moveTo>
                <a:lnTo>
                  <a:pt x="2888064" y="115836"/>
                </a:lnTo>
                <a:lnTo>
                  <a:pt x="2917063" y="116077"/>
                </a:lnTo>
                <a:lnTo>
                  <a:pt x="2917444" y="58165"/>
                </a:lnTo>
                <a:lnTo>
                  <a:pt x="2888530" y="57925"/>
                </a:lnTo>
                <a:close/>
              </a:path>
              <a:path w="3061970" h="173989">
                <a:moveTo>
                  <a:pt x="507" y="33908"/>
                </a:moveTo>
                <a:lnTo>
                  <a:pt x="0" y="91820"/>
                </a:lnTo>
                <a:lnTo>
                  <a:pt x="2888064" y="115836"/>
                </a:lnTo>
                <a:lnTo>
                  <a:pt x="2888530" y="57925"/>
                </a:lnTo>
                <a:lnTo>
                  <a:pt x="507" y="3390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2186077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30" dirty="0"/>
              <a:t>Warna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36415"/>
            <a:ext cx="4219575" cy="88963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20" dirty="0">
                <a:latin typeface="Calibri"/>
                <a:cs typeface="Calibri"/>
              </a:rPr>
              <a:t>Warna </a:t>
            </a:r>
            <a:r>
              <a:rPr sz="2400" dirty="0">
                <a:latin typeface="Calibri"/>
                <a:cs typeface="Calibri"/>
              </a:rPr>
              <a:t>adalah </a:t>
            </a:r>
            <a:r>
              <a:rPr sz="2400" i="1" spc="-5" dirty="0">
                <a:latin typeface="Calibri"/>
                <a:cs typeface="Calibri"/>
              </a:rPr>
              <a:t>persepsi </a:t>
            </a:r>
            <a:r>
              <a:rPr sz="2400" i="1" dirty="0">
                <a:latin typeface="Calibri"/>
                <a:cs typeface="Calibri"/>
              </a:rPr>
              <a:t>/</a:t>
            </a:r>
            <a:r>
              <a:rPr sz="2400" i="1" spc="-3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sensasi.</a:t>
            </a:r>
            <a:endParaRPr sz="24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185420" algn="l"/>
              </a:tabLst>
            </a:pPr>
            <a:r>
              <a:rPr sz="2400" i="1" spc="-5" dirty="0">
                <a:latin typeface="Calibri"/>
                <a:cs typeface="Calibri"/>
              </a:rPr>
              <a:t>Stimulus </a:t>
            </a:r>
            <a:r>
              <a:rPr sz="2400" spc="-5" dirty="0">
                <a:latin typeface="Calibri"/>
                <a:cs typeface="Calibri"/>
              </a:rPr>
              <a:t>warna </a:t>
            </a:r>
            <a:r>
              <a:rPr sz="2400" dirty="0">
                <a:latin typeface="Calibri"/>
                <a:cs typeface="Calibri"/>
              </a:rPr>
              <a:t>adalah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cahaya.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5944" y="2758439"/>
            <a:ext cx="6992111" cy="3956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3141282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5" dirty="0"/>
              <a:t>Relative </a:t>
            </a:r>
            <a:r>
              <a:rPr sz="3600" spc="-20" dirty="0"/>
              <a:t>Perceptual Attributes </a:t>
            </a:r>
            <a:r>
              <a:rPr sz="3600" spc="-5" dirty="0"/>
              <a:t>of</a:t>
            </a:r>
            <a:r>
              <a:rPr sz="3600" spc="75" dirty="0"/>
              <a:t> </a:t>
            </a:r>
            <a:r>
              <a:rPr sz="3600" spc="-5" dirty="0"/>
              <a:t>Color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80308"/>
            <a:ext cx="7517130" cy="359346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b="1" i="1" spc="-10" dirty="0">
                <a:latin typeface="Calibri"/>
                <a:cs typeface="Calibri"/>
              </a:rPr>
              <a:t>Brightness/Lightness</a:t>
            </a:r>
            <a:r>
              <a:rPr sz="2400" b="1" spc="-10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527685" marR="150495" lvl="1" indent="-172720">
              <a:lnSpc>
                <a:spcPts val="2380"/>
              </a:lnSpc>
              <a:spcBef>
                <a:spcPts val="45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intensitas </a:t>
            </a:r>
            <a:r>
              <a:rPr sz="2200" spc="-10" dirty="0">
                <a:latin typeface="Calibri"/>
                <a:cs typeface="Calibri"/>
              </a:rPr>
              <a:t>(sering disebut </a:t>
            </a:r>
            <a:r>
              <a:rPr sz="2200" spc="-25" dirty="0">
                <a:latin typeface="Calibri"/>
                <a:cs typeface="Calibri"/>
              </a:rPr>
              <a:t>gray </a:t>
            </a:r>
            <a:r>
              <a:rPr sz="2200" spc="-10" dirty="0">
                <a:latin typeface="Calibri"/>
                <a:cs typeface="Calibri"/>
              </a:rPr>
              <a:t>levels pada </a:t>
            </a:r>
            <a:r>
              <a:rPr sz="2200" spc="-15" dirty="0">
                <a:latin typeface="Calibri"/>
                <a:cs typeface="Calibri"/>
              </a:rPr>
              <a:t>citra, </a:t>
            </a:r>
            <a:r>
              <a:rPr sz="2200" spc="-10" dirty="0">
                <a:latin typeface="Calibri"/>
                <a:cs typeface="Calibri"/>
              </a:rPr>
              <a:t>dapat </a:t>
            </a:r>
            <a:r>
              <a:rPr sz="2200" spc="-15" dirty="0">
                <a:latin typeface="Calibri"/>
                <a:cs typeface="Calibri"/>
              </a:rPr>
              <a:t>diukur  dengan </a:t>
            </a:r>
            <a:r>
              <a:rPr sz="2200" spc="-10" dirty="0">
                <a:latin typeface="Calibri"/>
                <a:cs typeface="Calibri"/>
              </a:rPr>
              <a:t>radiance </a:t>
            </a:r>
            <a:r>
              <a:rPr sz="2200" spc="-15" dirty="0">
                <a:latin typeface="Calibri"/>
                <a:cs typeface="Calibri"/>
              </a:rPr>
              <a:t>atau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luminance)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455"/>
              </a:spcBef>
              <a:buFont typeface="Arial"/>
              <a:buChar char="•"/>
              <a:tabLst>
                <a:tab pos="185420" algn="l"/>
              </a:tabLst>
            </a:pPr>
            <a:r>
              <a:rPr sz="2400" b="1" i="1" spc="-5" dirty="0">
                <a:latin typeface="Calibri"/>
                <a:cs typeface="Calibri"/>
              </a:rPr>
              <a:t>Hue/Chroma</a:t>
            </a:r>
            <a:r>
              <a:rPr sz="2400" b="1" spc="-5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panjang gelombang </a:t>
            </a:r>
            <a:r>
              <a:rPr sz="2200" spc="-10" dirty="0">
                <a:latin typeface="Calibri"/>
                <a:cs typeface="Calibri"/>
              </a:rPr>
              <a:t>dominan </a:t>
            </a:r>
            <a:r>
              <a:rPr sz="2200" spc="-5" dirty="0">
                <a:latin typeface="Calibri"/>
                <a:cs typeface="Calibri"/>
              </a:rPr>
              <a:t>dalam </a:t>
            </a:r>
            <a:r>
              <a:rPr sz="2200" spc="-15" dirty="0">
                <a:latin typeface="Calibri"/>
                <a:cs typeface="Calibri"/>
              </a:rPr>
              <a:t>campuran</a:t>
            </a:r>
            <a:r>
              <a:rPr sz="2200" spc="-5" dirty="0">
                <a:latin typeface="Calibri"/>
                <a:cs typeface="Calibri"/>
              </a:rPr>
              <a:t> gelombang</a:t>
            </a:r>
            <a:endParaRPr sz="2200">
              <a:latin typeface="Calibri"/>
              <a:cs typeface="Calibri"/>
            </a:endParaRPr>
          </a:p>
          <a:p>
            <a:pPr marL="527685" marR="5080" lvl="1" indent="-172720">
              <a:lnSpc>
                <a:spcPts val="2350"/>
              </a:lnSpc>
              <a:spcBef>
                <a:spcPts val="47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Kita </a:t>
            </a:r>
            <a:r>
              <a:rPr sz="2200" spc="-15" dirty="0">
                <a:latin typeface="Calibri"/>
                <a:cs typeface="Calibri"/>
              </a:rPr>
              <a:t>menyebut </a:t>
            </a:r>
            <a:r>
              <a:rPr sz="2200" spc="-10" dirty="0">
                <a:latin typeface="Calibri"/>
                <a:cs typeface="Calibri"/>
              </a:rPr>
              <a:t>suatu benda ‘merah’ </a:t>
            </a:r>
            <a:r>
              <a:rPr sz="2200" spc="-15" dirty="0">
                <a:latin typeface="Calibri"/>
                <a:cs typeface="Calibri"/>
              </a:rPr>
              <a:t>atau </a:t>
            </a:r>
            <a:r>
              <a:rPr sz="2200" spc="-5" dirty="0">
                <a:latin typeface="Calibri"/>
                <a:cs typeface="Calibri"/>
              </a:rPr>
              <a:t>‘biru’ </a:t>
            </a:r>
            <a:r>
              <a:rPr sz="2200" spc="-5" dirty="0">
                <a:latin typeface="Wingdings"/>
                <a:cs typeface="Wingdings"/>
              </a:rPr>
              <a:t>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Calibri"/>
                <a:cs typeface="Calibri"/>
              </a:rPr>
              <a:t>berarti kita  menyebutkan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i="1" spc="-20" dirty="0">
                <a:latin typeface="Calibri"/>
                <a:cs typeface="Calibri"/>
              </a:rPr>
              <a:t>hue</a:t>
            </a:r>
            <a:r>
              <a:rPr sz="2200" spc="-20" dirty="0">
                <a:latin typeface="Calibri"/>
                <a:cs typeface="Calibri"/>
              </a:rPr>
              <a:t>-nya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85420" algn="l"/>
              </a:tabLst>
            </a:pPr>
            <a:r>
              <a:rPr sz="2400" b="1" i="1" spc="-5" dirty="0">
                <a:latin typeface="Calibri"/>
                <a:cs typeface="Calibri"/>
              </a:rPr>
              <a:t>Saturation</a:t>
            </a:r>
            <a:r>
              <a:rPr sz="2400" b="1" spc="-5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527685" marR="829944" lvl="1" indent="-172720">
              <a:lnSpc>
                <a:spcPts val="2380"/>
              </a:lnSpc>
              <a:spcBef>
                <a:spcPts val="44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kemurnian </a:t>
            </a:r>
            <a:r>
              <a:rPr sz="2200" spc="-10" dirty="0">
                <a:latin typeface="Calibri"/>
                <a:cs typeface="Calibri"/>
              </a:rPr>
              <a:t>relatif </a:t>
            </a:r>
            <a:r>
              <a:rPr sz="2200" spc="-15" dirty="0">
                <a:latin typeface="Calibri"/>
                <a:cs typeface="Calibri"/>
              </a:rPr>
              <a:t>atau derajat </a:t>
            </a:r>
            <a:r>
              <a:rPr sz="2200" spc="-20" dirty="0">
                <a:latin typeface="Calibri"/>
                <a:cs typeface="Calibri"/>
              </a:rPr>
              <a:t>banyaknya </a:t>
            </a:r>
            <a:r>
              <a:rPr sz="2200" spc="-10" dirty="0">
                <a:latin typeface="Calibri"/>
                <a:cs typeface="Calibri"/>
              </a:rPr>
              <a:t>warna </a:t>
            </a:r>
            <a:r>
              <a:rPr sz="2200" spc="-5" dirty="0">
                <a:latin typeface="Calibri"/>
                <a:cs typeface="Calibri"/>
              </a:rPr>
              <a:t>murni  </a:t>
            </a:r>
            <a:r>
              <a:rPr sz="2200" spc="-10" dirty="0">
                <a:latin typeface="Calibri"/>
                <a:cs typeface="Calibri"/>
              </a:rPr>
              <a:t>dibandingkan </a:t>
            </a:r>
            <a:r>
              <a:rPr sz="2200" spc="-15" dirty="0">
                <a:latin typeface="Calibri"/>
                <a:cs typeface="Calibri"/>
              </a:rPr>
              <a:t>dengan </a:t>
            </a:r>
            <a:r>
              <a:rPr sz="2200" spc="-10" dirty="0">
                <a:latin typeface="Calibri"/>
                <a:cs typeface="Calibri"/>
              </a:rPr>
              <a:t>warna putih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murni.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6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6338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Color Theory: </a:t>
            </a:r>
            <a:r>
              <a:rPr sz="3600" spc="-35" dirty="0"/>
              <a:t>Trichromatic </a:t>
            </a:r>
            <a:r>
              <a:rPr sz="3600" spc="-5" dirty="0"/>
              <a:t>Color</a:t>
            </a:r>
            <a:r>
              <a:rPr sz="3600" spc="20" dirty="0"/>
              <a:t> </a:t>
            </a:r>
            <a:r>
              <a:rPr sz="3600" spc="-10" dirty="0"/>
              <a:t>Vision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6047" y="5658611"/>
            <a:ext cx="6852284" cy="654050"/>
          </a:xfrm>
          <a:custGeom>
            <a:avLst/>
            <a:gdLst/>
            <a:ahLst/>
            <a:cxnLst/>
            <a:rect l="l" t="t" r="r" b="b"/>
            <a:pathLst>
              <a:path w="6852284" h="654050">
                <a:moveTo>
                  <a:pt x="6742937" y="0"/>
                </a:moveTo>
                <a:lnTo>
                  <a:pt x="108965" y="0"/>
                </a:lnTo>
                <a:lnTo>
                  <a:pt x="66549" y="8562"/>
                </a:lnTo>
                <a:lnTo>
                  <a:pt x="31913" y="31913"/>
                </a:lnTo>
                <a:lnTo>
                  <a:pt x="8562" y="66549"/>
                </a:lnTo>
                <a:lnTo>
                  <a:pt x="0" y="108965"/>
                </a:lnTo>
                <a:lnTo>
                  <a:pt x="0" y="544830"/>
                </a:lnTo>
                <a:lnTo>
                  <a:pt x="8562" y="587241"/>
                </a:lnTo>
                <a:lnTo>
                  <a:pt x="31913" y="621877"/>
                </a:lnTo>
                <a:lnTo>
                  <a:pt x="66549" y="645231"/>
                </a:lnTo>
                <a:lnTo>
                  <a:pt x="108965" y="653796"/>
                </a:lnTo>
                <a:lnTo>
                  <a:pt x="6742937" y="653796"/>
                </a:lnTo>
                <a:lnTo>
                  <a:pt x="6785359" y="645231"/>
                </a:lnTo>
                <a:lnTo>
                  <a:pt x="6819995" y="621877"/>
                </a:lnTo>
                <a:lnTo>
                  <a:pt x="6843343" y="587241"/>
                </a:lnTo>
                <a:lnTo>
                  <a:pt x="6851904" y="544830"/>
                </a:lnTo>
                <a:lnTo>
                  <a:pt x="6851904" y="108965"/>
                </a:lnTo>
                <a:lnTo>
                  <a:pt x="6843343" y="66549"/>
                </a:lnTo>
                <a:lnTo>
                  <a:pt x="6819995" y="31913"/>
                </a:lnTo>
                <a:lnTo>
                  <a:pt x="6785359" y="8562"/>
                </a:lnTo>
                <a:lnTo>
                  <a:pt x="6742937" y="0"/>
                </a:lnTo>
                <a:close/>
              </a:path>
            </a:pathLst>
          </a:custGeom>
          <a:solidFill>
            <a:srgbClr val="9C8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6047" y="5658611"/>
            <a:ext cx="6852284" cy="654050"/>
          </a:xfrm>
          <a:custGeom>
            <a:avLst/>
            <a:gdLst/>
            <a:ahLst/>
            <a:cxnLst/>
            <a:rect l="l" t="t" r="r" b="b"/>
            <a:pathLst>
              <a:path w="6852284" h="654050">
                <a:moveTo>
                  <a:pt x="0" y="108965"/>
                </a:moveTo>
                <a:lnTo>
                  <a:pt x="8562" y="66549"/>
                </a:lnTo>
                <a:lnTo>
                  <a:pt x="31913" y="31913"/>
                </a:lnTo>
                <a:lnTo>
                  <a:pt x="66549" y="8562"/>
                </a:lnTo>
                <a:lnTo>
                  <a:pt x="108965" y="0"/>
                </a:lnTo>
                <a:lnTo>
                  <a:pt x="6742937" y="0"/>
                </a:lnTo>
                <a:lnTo>
                  <a:pt x="6785359" y="8562"/>
                </a:lnTo>
                <a:lnTo>
                  <a:pt x="6819995" y="31913"/>
                </a:lnTo>
                <a:lnTo>
                  <a:pt x="6843343" y="66549"/>
                </a:lnTo>
                <a:lnTo>
                  <a:pt x="6851904" y="108965"/>
                </a:lnTo>
                <a:lnTo>
                  <a:pt x="6851904" y="544830"/>
                </a:lnTo>
                <a:lnTo>
                  <a:pt x="6843343" y="587241"/>
                </a:lnTo>
                <a:lnTo>
                  <a:pt x="6819995" y="621877"/>
                </a:lnTo>
                <a:lnTo>
                  <a:pt x="6785359" y="645231"/>
                </a:lnTo>
                <a:lnTo>
                  <a:pt x="6742937" y="653796"/>
                </a:lnTo>
                <a:lnTo>
                  <a:pt x="108965" y="653796"/>
                </a:lnTo>
                <a:lnTo>
                  <a:pt x="66549" y="645231"/>
                </a:lnTo>
                <a:lnTo>
                  <a:pt x="31913" y="621877"/>
                </a:lnTo>
                <a:lnTo>
                  <a:pt x="8562" y="587241"/>
                </a:lnTo>
                <a:lnTo>
                  <a:pt x="0" y="544830"/>
                </a:lnTo>
                <a:lnTo>
                  <a:pt x="0" y="108965"/>
                </a:lnTo>
                <a:close/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7542" y="1802333"/>
            <a:ext cx="7703820" cy="436054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84785" marR="5080" indent="-172720">
              <a:lnSpc>
                <a:spcPct val="90000"/>
              </a:lnSpc>
              <a:spcBef>
                <a:spcPts val="39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Thomas </a:t>
            </a:r>
            <a:r>
              <a:rPr sz="2400" spc="-45" dirty="0">
                <a:latin typeface="Calibri"/>
                <a:cs typeface="Calibri"/>
              </a:rPr>
              <a:t>Young </a:t>
            </a:r>
            <a:r>
              <a:rPr sz="2400" spc="-5" dirty="0">
                <a:latin typeface="Calibri"/>
                <a:cs typeface="Calibri"/>
              </a:rPr>
              <a:t>(1802) </a:t>
            </a:r>
            <a:r>
              <a:rPr sz="2400" spc="-10" dirty="0">
                <a:latin typeface="Calibri"/>
                <a:cs typeface="Calibri"/>
              </a:rPr>
              <a:t>proposed that there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10" dirty="0">
                <a:latin typeface="Calibri"/>
                <a:cs typeface="Calibri"/>
              </a:rPr>
              <a:t>three </a:t>
            </a:r>
            <a:r>
              <a:rPr sz="2400" dirty="0">
                <a:latin typeface="Calibri"/>
                <a:cs typeface="Calibri"/>
              </a:rPr>
              <a:t>types </a:t>
            </a:r>
            <a:r>
              <a:rPr sz="2400" spc="-5" dirty="0">
                <a:latin typeface="Calibri"/>
                <a:cs typeface="Calibri"/>
              </a:rPr>
              <a:t>of  </a:t>
            </a:r>
            <a:r>
              <a:rPr sz="2400" spc="-15" dirty="0">
                <a:latin typeface="Calibri"/>
                <a:cs typeface="Calibri"/>
              </a:rPr>
              <a:t>photoreceptors </a:t>
            </a:r>
            <a:r>
              <a:rPr sz="2400" dirty="0">
                <a:latin typeface="Calibri"/>
                <a:cs typeface="Calibri"/>
              </a:rPr>
              <a:t>in the </a:t>
            </a:r>
            <a:r>
              <a:rPr sz="2400" spc="-10" dirty="0">
                <a:latin typeface="Calibri"/>
                <a:cs typeface="Calibri"/>
              </a:rPr>
              <a:t>eye. </a:t>
            </a:r>
            <a:r>
              <a:rPr sz="2400" spc="-45" dirty="0">
                <a:latin typeface="Calibri"/>
                <a:cs typeface="Calibri"/>
              </a:rPr>
              <a:t>Young </a:t>
            </a:r>
            <a:r>
              <a:rPr sz="2400" spc="-10" dirty="0">
                <a:latin typeface="Calibri"/>
                <a:cs typeface="Calibri"/>
              </a:rPr>
              <a:t>believed that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three  variables </a:t>
            </a:r>
            <a:r>
              <a:rPr sz="2400" spc="-5" dirty="0">
                <a:latin typeface="Calibri"/>
                <a:cs typeface="Calibri"/>
              </a:rPr>
              <a:t>responsible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our color </a:t>
            </a:r>
            <a:r>
              <a:rPr sz="2400" spc="-5" dirty="0">
                <a:latin typeface="Calibri"/>
                <a:cs typeface="Calibri"/>
              </a:rPr>
              <a:t>vision </a:t>
            </a:r>
            <a:r>
              <a:rPr sz="2400" spc="-15" dirty="0">
                <a:latin typeface="Calibri"/>
                <a:cs typeface="Calibri"/>
              </a:rPr>
              <a:t>were </a:t>
            </a:r>
            <a:r>
              <a:rPr sz="2400" dirty="0">
                <a:latin typeface="Calibri"/>
                <a:cs typeface="Calibri"/>
              </a:rPr>
              <a:t>in the </a:t>
            </a:r>
            <a:r>
              <a:rPr sz="2400" spc="-10" dirty="0">
                <a:latin typeface="Calibri"/>
                <a:cs typeface="Calibri"/>
              </a:rPr>
              <a:t>eye </a:t>
            </a:r>
            <a:r>
              <a:rPr sz="2400" dirty="0">
                <a:latin typeface="Calibri"/>
                <a:cs typeface="Calibri"/>
              </a:rPr>
              <a:t>and  </a:t>
            </a:r>
            <a:r>
              <a:rPr sz="2400" spc="-5" dirty="0">
                <a:latin typeface="Calibri"/>
                <a:cs typeface="Calibri"/>
              </a:rPr>
              <a:t>not </a:t>
            </a:r>
            <a:r>
              <a:rPr sz="2400" dirty="0">
                <a:latin typeface="Calibri"/>
                <a:cs typeface="Calibri"/>
              </a:rPr>
              <a:t>in the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light.</a:t>
            </a:r>
            <a:endParaRPr sz="2400">
              <a:latin typeface="Calibri"/>
              <a:cs typeface="Calibri"/>
            </a:endParaRPr>
          </a:p>
          <a:p>
            <a:pPr marL="184785" indent="-172720">
              <a:lnSpc>
                <a:spcPts val="2735"/>
              </a:lnSpc>
              <a:spcBef>
                <a:spcPts val="515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James </a:t>
            </a:r>
            <a:r>
              <a:rPr sz="2400" spc="-5" dirty="0">
                <a:latin typeface="Calibri"/>
                <a:cs typeface="Calibri"/>
              </a:rPr>
              <a:t>Clerk </a:t>
            </a:r>
            <a:r>
              <a:rPr sz="2400" spc="-10" dirty="0">
                <a:latin typeface="Calibri"/>
                <a:cs typeface="Calibri"/>
              </a:rPr>
              <a:t>Maxwell </a:t>
            </a:r>
            <a:r>
              <a:rPr sz="2400" spc="-5" dirty="0">
                <a:latin typeface="Calibri"/>
                <a:cs typeface="Calibri"/>
              </a:rPr>
              <a:t>(1855) </a:t>
            </a:r>
            <a:r>
              <a:rPr sz="2400" spc="-15" dirty="0">
                <a:latin typeface="Calibri"/>
                <a:cs typeface="Calibri"/>
              </a:rPr>
              <a:t>demonstrated </a:t>
            </a:r>
            <a:r>
              <a:rPr sz="2400" spc="-10" dirty="0">
                <a:latin typeface="Calibri"/>
                <a:cs typeface="Calibri"/>
              </a:rPr>
              <a:t>that most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colors</a:t>
            </a:r>
            <a:endParaRPr sz="2400">
              <a:latin typeface="Calibri"/>
              <a:cs typeface="Calibri"/>
            </a:endParaRPr>
          </a:p>
          <a:p>
            <a:pPr marL="184785">
              <a:lnSpc>
                <a:spcPts val="2735"/>
              </a:lnSpc>
            </a:pPr>
            <a:r>
              <a:rPr sz="2400" spc="-10" dirty="0">
                <a:latin typeface="Calibri"/>
                <a:cs typeface="Calibri"/>
              </a:rPr>
              <a:t>could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spc="-10" dirty="0">
                <a:latin typeface="Calibri"/>
                <a:cs typeface="Calibri"/>
              </a:rPr>
              <a:t>matched by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mixture of </a:t>
            </a:r>
            <a:r>
              <a:rPr sz="2400" dirty="0">
                <a:latin typeface="Calibri"/>
                <a:cs typeface="Calibri"/>
              </a:rPr>
              <a:t>3 </a:t>
            </a:r>
            <a:r>
              <a:rPr sz="2400" spc="-15" dirty="0">
                <a:latin typeface="Calibri"/>
                <a:cs typeface="Calibri"/>
              </a:rPr>
              <a:t>colors </a:t>
            </a:r>
            <a:r>
              <a:rPr sz="2400" spc="-5" dirty="0">
                <a:latin typeface="Calibri"/>
                <a:cs typeface="Calibri"/>
              </a:rPr>
              <a:t>(3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primaries).</a:t>
            </a:r>
            <a:endParaRPr sz="2400">
              <a:latin typeface="Calibri"/>
              <a:cs typeface="Calibri"/>
            </a:endParaRPr>
          </a:p>
          <a:p>
            <a:pPr marL="184785" marR="151130" indent="-172720" algn="just">
              <a:lnSpc>
                <a:spcPct val="90100"/>
              </a:lnSpc>
              <a:spcBef>
                <a:spcPts val="8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Hermann </a:t>
            </a:r>
            <a:r>
              <a:rPr sz="2400" spc="-15" dirty="0">
                <a:latin typeface="Calibri"/>
                <a:cs typeface="Calibri"/>
              </a:rPr>
              <a:t>von </a:t>
            </a:r>
            <a:r>
              <a:rPr sz="2400" spc="-5" dirty="0">
                <a:latin typeface="Calibri"/>
                <a:cs typeface="Calibri"/>
              </a:rPr>
              <a:t>Helmholtz </a:t>
            </a:r>
            <a:r>
              <a:rPr sz="2400" spc="-10" dirty="0">
                <a:latin typeface="Calibri"/>
                <a:cs typeface="Calibri"/>
              </a:rPr>
              <a:t>supported </a:t>
            </a:r>
            <a:r>
              <a:rPr sz="2400" spc="-25" dirty="0">
                <a:latin typeface="Calibri"/>
                <a:cs typeface="Calibri"/>
              </a:rPr>
              <a:t>Maxwell’s </a:t>
            </a:r>
            <a:r>
              <a:rPr sz="2400" spc="-10" dirty="0">
                <a:latin typeface="Calibri"/>
                <a:cs typeface="Calibri"/>
              </a:rPr>
              <a:t>experimental  </a:t>
            </a:r>
            <a:r>
              <a:rPr sz="2400" spc="-15" dirty="0">
                <a:latin typeface="Calibri"/>
                <a:cs typeface="Calibri"/>
              </a:rPr>
              <a:t>data </a:t>
            </a:r>
            <a:r>
              <a:rPr sz="2400" spc="-10" dirty="0">
                <a:latin typeface="Calibri"/>
                <a:cs typeface="Calibri"/>
              </a:rPr>
              <a:t>by proposing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hypothesis of </a:t>
            </a:r>
            <a:r>
              <a:rPr sz="2400" dirty="0">
                <a:latin typeface="Calibri"/>
                <a:cs typeface="Calibri"/>
              </a:rPr>
              <a:t>3 channels with </a:t>
            </a:r>
            <a:r>
              <a:rPr sz="2400" spc="-20" dirty="0">
                <a:latin typeface="Calibri"/>
                <a:cs typeface="Calibri"/>
              </a:rPr>
              <a:t>different  </a:t>
            </a:r>
            <a:r>
              <a:rPr sz="2400" spc="-10" dirty="0">
                <a:latin typeface="Calibri"/>
                <a:cs typeface="Calibri"/>
              </a:rPr>
              <a:t>spectral </a:t>
            </a:r>
            <a:r>
              <a:rPr sz="2400" spc="-5" dirty="0">
                <a:latin typeface="Calibri"/>
                <a:cs typeface="Calibri"/>
              </a:rPr>
              <a:t>sensitivities.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598805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alibri"/>
                <a:cs typeface="Calibri"/>
              </a:rPr>
              <a:t>Young-Helmholtz </a:t>
            </a:r>
            <a:r>
              <a:rPr sz="2400" spc="-20" dirty="0">
                <a:latin typeface="Calibri"/>
                <a:cs typeface="Calibri"/>
              </a:rPr>
              <a:t>Trichromatic </a:t>
            </a:r>
            <a:r>
              <a:rPr sz="2400" spc="-5" dirty="0">
                <a:latin typeface="Calibri"/>
                <a:cs typeface="Calibri"/>
              </a:rPr>
              <a:t>Theory of Color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Vision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3197524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pc="-229" dirty="0"/>
              <a:t>Citra</a:t>
            </a:r>
            <a:r>
              <a:rPr spc="-265" dirty="0"/>
              <a:t> </a:t>
            </a:r>
            <a:r>
              <a:rPr spc="-250" dirty="0"/>
              <a:t>Dijital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60731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rlito"/>
                <a:cs typeface="Carlito"/>
              </a:rPr>
              <a:t>Apakah </a:t>
            </a:r>
            <a:r>
              <a:rPr sz="2400" dirty="0">
                <a:latin typeface="Carlito"/>
                <a:cs typeface="Carlito"/>
              </a:rPr>
              <a:t>anda </a:t>
            </a:r>
            <a:r>
              <a:rPr sz="2400" spc="-5" dirty="0">
                <a:latin typeface="Carlito"/>
                <a:cs typeface="Carlito"/>
              </a:rPr>
              <a:t>bisa melihat </a:t>
            </a:r>
            <a:r>
              <a:rPr sz="2400" spc="-10" dirty="0">
                <a:latin typeface="Carlito"/>
                <a:cs typeface="Carlito"/>
              </a:rPr>
              <a:t>sesuatu </a:t>
            </a:r>
            <a:r>
              <a:rPr sz="2400" spc="-5" dirty="0">
                <a:latin typeface="Carlito"/>
                <a:cs typeface="Carlito"/>
              </a:rPr>
              <a:t>dari </a:t>
            </a:r>
            <a:r>
              <a:rPr sz="2400" spc="-10" dirty="0">
                <a:latin typeface="Carlito"/>
                <a:cs typeface="Carlito"/>
              </a:rPr>
              <a:t>citra</a:t>
            </a:r>
            <a:r>
              <a:rPr sz="2400" spc="-4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ini?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4400" y="2323813"/>
            <a:ext cx="2578735" cy="4351020"/>
            <a:chOff x="1903476" y="2394204"/>
            <a:chExt cx="2578735" cy="4351020"/>
          </a:xfrm>
        </p:grpSpPr>
        <p:sp>
          <p:nvSpPr>
            <p:cNvPr id="5" name="object 5"/>
            <p:cNvSpPr/>
            <p:nvPr/>
          </p:nvSpPr>
          <p:spPr>
            <a:xfrm>
              <a:off x="2110740" y="2394204"/>
              <a:ext cx="2165604" cy="22226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03476" y="4594858"/>
              <a:ext cx="2578607" cy="21503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096000" y="2267186"/>
            <a:ext cx="2193036" cy="2203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88542" y="4644509"/>
            <a:ext cx="2535936" cy="20604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marL="720090" marR="1035685">
              <a:lnSpc>
                <a:spcPts val="3890"/>
              </a:lnSpc>
              <a:spcBef>
                <a:spcPts val="1155"/>
              </a:spcBef>
            </a:pPr>
            <a:r>
              <a:rPr sz="3600" spc="-25" dirty="0"/>
              <a:t>Young-Helmholtz </a:t>
            </a:r>
            <a:r>
              <a:rPr sz="3600" spc="-35" dirty="0"/>
              <a:t>Trichromatic </a:t>
            </a:r>
            <a:r>
              <a:rPr sz="3600" spc="-5" dirty="0"/>
              <a:t>Theory of  Color</a:t>
            </a:r>
            <a:r>
              <a:rPr sz="3600" spc="-20" dirty="0"/>
              <a:t> </a:t>
            </a:r>
            <a:r>
              <a:rPr sz="3600" spc="-10" dirty="0"/>
              <a:t>Vision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644130" cy="2136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There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10" dirty="0">
                <a:latin typeface="Calibri"/>
                <a:cs typeface="Calibri"/>
              </a:rPr>
              <a:t>three </a:t>
            </a:r>
            <a:r>
              <a:rPr sz="2400" spc="-15" dirty="0">
                <a:latin typeface="Calibri"/>
                <a:cs typeface="Calibri"/>
              </a:rPr>
              <a:t>receptors </a:t>
            </a:r>
            <a:r>
              <a:rPr sz="2400" dirty="0">
                <a:latin typeface="Calibri"/>
                <a:cs typeface="Calibri"/>
              </a:rPr>
              <a:t>in the </a:t>
            </a:r>
            <a:r>
              <a:rPr sz="2400" spc="-10" dirty="0">
                <a:latin typeface="Calibri"/>
                <a:cs typeface="Calibri"/>
              </a:rPr>
              <a:t>retina that </a:t>
            </a:r>
            <a:r>
              <a:rPr sz="2400" spc="-15" dirty="0">
                <a:latin typeface="Calibri"/>
                <a:cs typeface="Calibri"/>
              </a:rPr>
              <a:t>are</a:t>
            </a:r>
            <a:r>
              <a:rPr sz="2400" spc="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responsible</a:t>
            </a:r>
            <a:endParaRPr sz="2400">
              <a:latin typeface="Calibri"/>
              <a:cs typeface="Calibri"/>
            </a:endParaRPr>
          </a:p>
          <a:p>
            <a:pPr marL="184785">
              <a:lnSpc>
                <a:spcPts val="2740"/>
              </a:lnSpc>
            </a:pP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perception of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color.</a:t>
            </a:r>
            <a:endParaRPr sz="2400">
              <a:latin typeface="Calibri"/>
              <a:cs typeface="Calibri"/>
            </a:endParaRPr>
          </a:p>
          <a:p>
            <a:pPr marL="527685" marR="442595" lvl="1" indent="-172720">
              <a:lnSpc>
                <a:spcPts val="2380"/>
              </a:lnSpc>
              <a:spcBef>
                <a:spcPts val="45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One </a:t>
            </a:r>
            <a:r>
              <a:rPr sz="2200" spc="-15" dirty="0">
                <a:latin typeface="Calibri"/>
                <a:cs typeface="Calibri"/>
              </a:rPr>
              <a:t>receptor </a:t>
            </a:r>
            <a:r>
              <a:rPr sz="2200" spc="-5" dirty="0">
                <a:latin typeface="Calibri"/>
                <a:cs typeface="Calibri"/>
              </a:rPr>
              <a:t>is </a:t>
            </a:r>
            <a:r>
              <a:rPr sz="2200" spc="-10" dirty="0">
                <a:latin typeface="Calibri"/>
                <a:cs typeface="Calibri"/>
              </a:rPr>
              <a:t>sensitive </a:t>
            </a:r>
            <a:r>
              <a:rPr sz="2200" spc="-20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color green, </a:t>
            </a:r>
            <a:r>
              <a:rPr sz="2200" spc="-5" dirty="0">
                <a:latin typeface="Calibri"/>
                <a:cs typeface="Calibri"/>
              </a:rPr>
              <a:t>another </a:t>
            </a:r>
            <a:r>
              <a:rPr sz="2200" spc="-20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the  </a:t>
            </a:r>
            <a:r>
              <a:rPr sz="2200" spc="-10" dirty="0">
                <a:latin typeface="Calibri"/>
                <a:cs typeface="Calibri"/>
              </a:rPr>
              <a:t>color blue </a:t>
            </a:r>
            <a:r>
              <a:rPr sz="2200" spc="-5" dirty="0">
                <a:latin typeface="Calibri"/>
                <a:cs typeface="Calibri"/>
              </a:rPr>
              <a:t>and a </a:t>
            </a:r>
            <a:r>
              <a:rPr sz="2200" spc="-15" dirty="0">
                <a:latin typeface="Calibri"/>
                <a:cs typeface="Calibri"/>
              </a:rPr>
              <a:t>third </a:t>
            </a:r>
            <a:r>
              <a:rPr sz="2200" spc="-20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color</a:t>
            </a:r>
            <a:r>
              <a:rPr sz="2200" spc="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red.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ts val="2735"/>
              </a:lnSpc>
              <a:spcBef>
                <a:spcPts val="45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These </a:t>
            </a:r>
            <a:r>
              <a:rPr sz="2400" spc="-10" dirty="0">
                <a:latin typeface="Calibri"/>
                <a:cs typeface="Calibri"/>
              </a:rPr>
              <a:t>three </a:t>
            </a:r>
            <a:r>
              <a:rPr sz="2400" spc="-15" dirty="0">
                <a:latin typeface="Calibri"/>
                <a:cs typeface="Calibri"/>
              </a:rPr>
              <a:t>colors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dirty="0">
                <a:latin typeface="Calibri"/>
                <a:cs typeface="Calibri"/>
              </a:rPr>
              <a:t>then </a:t>
            </a:r>
            <a:r>
              <a:rPr sz="2400" spc="-5" dirty="0">
                <a:latin typeface="Calibri"/>
                <a:cs typeface="Calibri"/>
              </a:rPr>
              <a:t>be </a:t>
            </a:r>
            <a:r>
              <a:rPr sz="2400" spc="-10" dirty="0">
                <a:latin typeface="Calibri"/>
                <a:cs typeface="Calibri"/>
              </a:rPr>
              <a:t>combined </a:t>
            </a:r>
            <a:r>
              <a:rPr sz="2400" spc="-15" dirty="0">
                <a:latin typeface="Calibri"/>
                <a:cs typeface="Calibri"/>
              </a:rPr>
              <a:t>to form </a:t>
            </a:r>
            <a:r>
              <a:rPr sz="2400" spc="-20" dirty="0">
                <a:latin typeface="Calibri"/>
                <a:cs typeface="Calibri"/>
              </a:rPr>
              <a:t>any</a:t>
            </a:r>
            <a:r>
              <a:rPr sz="2400" spc="6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visible</a:t>
            </a:r>
            <a:endParaRPr sz="2400">
              <a:latin typeface="Calibri"/>
              <a:cs typeface="Calibri"/>
            </a:endParaRPr>
          </a:p>
          <a:p>
            <a:pPr marL="184785">
              <a:lnSpc>
                <a:spcPts val="2735"/>
              </a:lnSpc>
            </a:pPr>
            <a:r>
              <a:rPr sz="2400" spc="-10" dirty="0">
                <a:latin typeface="Calibri"/>
                <a:cs typeface="Calibri"/>
              </a:rPr>
              <a:t>color </a:t>
            </a:r>
            <a:r>
              <a:rPr sz="2400" dirty="0">
                <a:latin typeface="Calibri"/>
                <a:cs typeface="Calibri"/>
              </a:rPr>
              <a:t>in 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spectrum.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91611" y="4518659"/>
            <a:ext cx="3162300" cy="1808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1625025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L="720090">
              <a:lnSpc>
                <a:spcPct val="100000"/>
              </a:lnSpc>
            </a:pPr>
            <a:r>
              <a:rPr sz="3200" spc="-20" dirty="0"/>
              <a:t>Warna </a:t>
            </a:r>
            <a:r>
              <a:rPr sz="3200" spc="-5" dirty="0"/>
              <a:t>Primer </a:t>
            </a:r>
            <a:r>
              <a:rPr sz="3200" dirty="0"/>
              <a:t>vs </a:t>
            </a:r>
            <a:r>
              <a:rPr sz="3200" spc="-5" dirty="0"/>
              <a:t>Sekunder </a:t>
            </a:r>
            <a:r>
              <a:rPr sz="3200" spc="-35" dirty="0"/>
              <a:t>Pada</a:t>
            </a:r>
            <a:r>
              <a:rPr sz="3200" spc="-110" dirty="0"/>
              <a:t> </a:t>
            </a:r>
            <a:r>
              <a:rPr sz="3200" spc="-40" dirty="0"/>
              <a:t>Cahaya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629412" y="5658611"/>
            <a:ext cx="3627120" cy="654050"/>
          </a:xfrm>
          <a:custGeom>
            <a:avLst/>
            <a:gdLst/>
            <a:ahLst/>
            <a:cxnLst/>
            <a:rect l="l" t="t" r="r" b="b"/>
            <a:pathLst>
              <a:path w="3627120" h="654050">
                <a:moveTo>
                  <a:pt x="3518154" y="0"/>
                </a:moveTo>
                <a:lnTo>
                  <a:pt x="108965" y="0"/>
                </a:lnTo>
                <a:lnTo>
                  <a:pt x="66549" y="8562"/>
                </a:lnTo>
                <a:lnTo>
                  <a:pt x="31913" y="31913"/>
                </a:lnTo>
                <a:lnTo>
                  <a:pt x="8562" y="66549"/>
                </a:lnTo>
                <a:lnTo>
                  <a:pt x="0" y="108965"/>
                </a:lnTo>
                <a:lnTo>
                  <a:pt x="0" y="544830"/>
                </a:lnTo>
                <a:lnTo>
                  <a:pt x="8562" y="587241"/>
                </a:lnTo>
                <a:lnTo>
                  <a:pt x="31913" y="621877"/>
                </a:lnTo>
                <a:lnTo>
                  <a:pt x="66549" y="645231"/>
                </a:lnTo>
                <a:lnTo>
                  <a:pt x="108965" y="653796"/>
                </a:lnTo>
                <a:lnTo>
                  <a:pt x="3518154" y="653796"/>
                </a:lnTo>
                <a:lnTo>
                  <a:pt x="3560575" y="645231"/>
                </a:lnTo>
                <a:lnTo>
                  <a:pt x="3595211" y="621877"/>
                </a:lnTo>
                <a:lnTo>
                  <a:pt x="3618559" y="587241"/>
                </a:lnTo>
                <a:lnTo>
                  <a:pt x="3627120" y="544830"/>
                </a:lnTo>
                <a:lnTo>
                  <a:pt x="3627120" y="108965"/>
                </a:lnTo>
                <a:lnTo>
                  <a:pt x="3618559" y="66549"/>
                </a:lnTo>
                <a:lnTo>
                  <a:pt x="3595211" y="31913"/>
                </a:lnTo>
                <a:lnTo>
                  <a:pt x="3560575" y="8562"/>
                </a:lnTo>
                <a:lnTo>
                  <a:pt x="3518154" y="0"/>
                </a:lnTo>
                <a:close/>
              </a:path>
            </a:pathLst>
          </a:custGeom>
          <a:solidFill>
            <a:srgbClr val="9C8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9412" y="5658611"/>
            <a:ext cx="3627120" cy="654050"/>
          </a:xfrm>
          <a:custGeom>
            <a:avLst/>
            <a:gdLst/>
            <a:ahLst/>
            <a:cxnLst/>
            <a:rect l="l" t="t" r="r" b="b"/>
            <a:pathLst>
              <a:path w="3627120" h="654050">
                <a:moveTo>
                  <a:pt x="0" y="108965"/>
                </a:moveTo>
                <a:lnTo>
                  <a:pt x="8562" y="66549"/>
                </a:lnTo>
                <a:lnTo>
                  <a:pt x="31913" y="31913"/>
                </a:lnTo>
                <a:lnTo>
                  <a:pt x="66549" y="8562"/>
                </a:lnTo>
                <a:lnTo>
                  <a:pt x="108965" y="0"/>
                </a:lnTo>
                <a:lnTo>
                  <a:pt x="3518154" y="0"/>
                </a:lnTo>
                <a:lnTo>
                  <a:pt x="3560575" y="8562"/>
                </a:lnTo>
                <a:lnTo>
                  <a:pt x="3595211" y="31913"/>
                </a:lnTo>
                <a:lnTo>
                  <a:pt x="3618559" y="66549"/>
                </a:lnTo>
                <a:lnTo>
                  <a:pt x="3627120" y="108965"/>
                </a:lnTo>
                <a:lnTo>
                  <a:pt x="3627120" y="544830"/>
                </a:lnTo>
                <a:lnTo>
                  <a:pt x="3618559" y="587241"/>
                </a:lnTo>
                <a:lnTo>
                  <a:pt x="3595211" y="621877"/>
                </a:lnTo>
                <a:lnTo>
                  <a:pt x="3560575" y="645231"/>
                </a:lnTo>
                <a:lnTo>
                  <a:pt x="3518154" y="653796"/>
                </a:lnTo>
                <a:lnTo>
                  <a:pt x="108965" y="653796"/>
                </a:lnTo>
                <a:lnTo>
                  <a:pt x="66549" y="645231"/>
                </a:lnTo>
                <a:lnTo>
                  <a:pt x="31913" y="621877"/>
                </a:lnTo>
                <a:lnTo>
                  <a:pt x="8562" y="587241"/>
                </a:lnTo>
                <a:lnTo>
                  <a:pt x="0" y="544830"/>
                </a:lnTo>
                <a:lnTo>
                  <a:pt x="0" y="108965"/>
                </a:lnTo>
                <a:close/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7542" y="1780308"/>
            <a:ext cx="2624455" cy="438277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20" dirty="0">
                <a:latin typeface="Calibri"/>
                <a:cs typeface="Calibri"/>
              </a:rPr>
              <a:t>Warna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primer: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red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(R)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green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(G)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blue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(B)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20" dirty="0">
                <a:latin typeface="Calibri"/>
                <a:cs typeface="Calibri"/>
              </a:rPr>
              <a:t>Warna</a:t>
            </a:r>
            <a:r>
              <a:rPr sz="2400" spc="-10" dirty="0">
                <a:latin typeface="Calibri"/>
                <a:cs typeface="Calibri"/>
              </a:rPr>
              <a:t> sekunder: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magenta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(R+B)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cyan</a:t>
            </a:r>
            <a:r>
              <a:rPr sz="2200" spc="-5" dirty="0">
                <a:latin typeface="Calibri"/>
                <a:cs typeface="Calibri"/>
              </a:rPr>
              <a:t> (G+B)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yellow(R+G)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R+G+B: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putih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000">
              <a:latin typeface="Calibri"/>
              <a:cs typeface="Calibri"/>
            </a:endParaRPr>
          </a:p>
          <a:p>
            <a:pPr marL="857250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Additive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Color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57717" y="2158356"/>
            <a:ext cx="4047767" cy="35143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1036668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5" dirty="0"/>
              <a:t>Three </a:t>
            </a:r>
            <a:r>
              <a:rPr sz="3600" spc="-5" dirty="0"/>
              <a:t>Sensitive</a:t>
            </a:r>
            <a:r>
              <a:rPr sz="3600" spc="-15" dirty="0"/>
              <a:t> </a:t>
            </a:r>
            <a:r>
              <a:rPr sz="3600" dirty="0"/>
              <a:t>Channels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324090" cy="3693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Three sensitive </a:t>
            </a:r>
            <a:r>
              <a:rPr sz="2400" dirty="0">
                <a:latin typeface="Calibri"/>
                <a:cs typeface="Calibri"/>
              </a:rPr>
              <a:t>channels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not </a:t>
            </a:r>
            <a:r>
              <a:rPr sz="2400" b="1" spc="-5" dirty="0">
                <a:latin typeface="Calibri"/>
                <a:cs typeface="Calibri"/>
              </a:rPr>
              <a:t>simply </a:t>
            </a:r>
            <a:r>
              <a:rPr sz="2400" b="1" spc="-10" dirty="0">
                <a:latin typeface="Calibri"/>
                <a:cs typeface="Calibri"/>
              </a:rPr>
              <a:t>additive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their</a:t>
            </a:r>
            <a:endParaRPr sz="2400">
              <a:latin typeface="Calibri"/>
              <a:cs typeface="Calibri"/>
            </a:endParaRPr>
          </a:p>
          <a:p>
            <a:pPr marL="184785">
              <a:lnSpc>
                <a:spcPts val="2740"/>
              </a:lnSpc>
            </a:pPr>
            <a:r>
              <a:rPr sz="2400" spc="-5" dirty="0">
                <a:latin typeface="Calibri"/>
                <a:cs typeface="Calibri"/>
              </a:rPr>
              <a:t>response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light.</a:t>
            </a:r>
            <a:endParaRPr sz="2400">
              <a:latin typeface="Calibri"/>
              <a:cs typeface="Calibri"/>
            </a:endParaRPr>
          </a:p>
          <a:p>
            <a:pPr marL="527685" marR="64135" lvl="1" indent="-172720">
              <a:lnSpc>
                <a:spcPts val="2380"/>
              </a:lnSpc>
              <a:spcBef>
                <a:spcPts val="45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20" dirty="0">
                <a:latin typeface="Calibri"/>
                <a:cs typeface="Calibri"/>
              </a:rPr>
              <a:t>Red </a:t>
            </a:r>
            <a:r>
              <a:rPr sz="2200" spc="-10" dirty="0">
                <a:latin typeface="Calibri"/>
                <a:cs typeface="Calibri"/>
              </a:rPr>
              <a:t>dan Green dapat </a:t>
            </a:r>
            <a:r>
              <a:rPr sz="2200" spc="-5" dirty="0">
                <a:latin typeface="Calibri"/>
                <a:cs typeface="Calibri"/>
              </a:rPr>
              <a:t>menjadi </a:t>
            </a:r>
            <a:r>
              <a:rPr sz="2200" spc="-10" dirty="0">
                <a:latin typeface="Calibri"/>
                <a:cs typeface="Calibri"/>
              </a:rPr>
              <a:t>warna kuning, </a:t>
            </a:r>
            <a:r>
              <a:rPr sz="2200" spc="-15" dirty="0">
                <a:latin typeface="Calibri"/>
                <a:cs typeface="Calibri"/>
              </a:rPr>
              <a:t>yang </a:t>
            </a:r>
            <a:r>
              <a:rPr sz="2200" spc="-5" dirty="0">
                <a:latin typeface="Calibri"/>
                <a:cs typeface="Calibri"/>
              </a:rPr>
              <a:t>tidak  </a:t>
            </a:r>
            <a:r>
              <a:rPr sz="2200" spc="-10" dirty="0">
                <a:latin typeface="Calibri"/>
                <a:cs typeface="Calibri"/>
              </a:rPr>
              <a:t>menampilkan unsur </a:t>
            </a:r>
            <a:r>
              <a:rPr sz="2200" spc="-20" dirty="0">
                <a:latin typeface="Calibri"/>
                <a:cs typeface="Calibri"/>
              </a:rPr>
              <a:t>Red </a:t>
            </a:r>
            <a:r>
              <a:rPr sz="2200" spc="-10" dirty="0">
                <a:latin typeface="Calibri"/>
                <a:cs typeface="Calibri"/>
              </a:rPr>
              <a:t>dan Green </a:t>
            </a:r>
            <a:r>
              <a:rPr sz="2200" spc="-5" dirty="0">
                <a:latin typeface="Calibri"/>
                <a:cs typeface="Calibri"/>
              </a:rPr>
              <a:t>(tidak ada </a:t>
            </a:r>
            <a:r>
              <a:rPr sz="2200" spc="-25" dirty="0">
                <a:latin typeface="Calibri"/>
                <a:cs typeface="Calibri"/>
              </a:rPr>
              <a:t>efek </a:t>
            </a:r>
            <a:r>
              <a:rPr sz="2200" spc="-10" dirty="0">
                <a:latin typeface="Calibri"/>
                <a:cs typeface="Calibri"/>
              </a:rPr>
              <a:t>reddish-  green)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2550">
              <a:latin typeface="Calibri"/>
              <a:cs typeface="Calibri"/>
            </a:endParaRPr>
          </a:p>
          <a:p>
            <a:pPr marL="527685" marR="5080" lvl="1" indent="-172720">
              <a:lnSpc>
                <a:spcPts val="2380"/>
              </a:lnSpc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Campuran warna </a:t>
            </a:r>
            <a:r>
              <a:rPr sz="2200" spc="-35" dirty="0">
                <a:latin typeface="Calibri"/>
                <a:cs typeface="Calibri"/>
              </a:rPr>
              <a:t>Yellow </a:t>
            </a:r>
            <a:r>
              <a:rPr sz="2200" spc="-10" dirty="0">
                <a:latin typeface="Calibri"/>
                <a:cs typeface="Calibri"/>
              </a:rPr>
              <a:t>dan </a:t>
            </a:r>
            <a:r>
              <a:rPr sz="2200" spc="-5" dirty="0">
                <a:latin typeface="Calibri"/>
                <a:cs typeface="Calibri"/>
              </a:rPr>
              <a:t>Blue </a:t>
            </a:r>
            <a:r>
              <a:rPr sz="2200" spc="-10" dirty="0">
                <a:latin typeface="Calibri"/>
                <a:cs typeface="Calibri"/>
              </a:rPr>
              <a:t>dapat menghasilkan putih  </a:t>
            </a:r>
            <a:r>
              <a:rPr sz="2200" spc="-15" dirty="0">
                <a:latin typeface="Calibri"/>
                <a:cs typeface="Calibri"/>
              </a:rPr>
              <a:t>yang </a:t>
            </a:r>
            <a:r>
              <a:rPr sz="2200" spc="-5" dirty="0">
                <a:latin typeface="Calibri"/>
                <a:cs typeface="Calibri"/>
              </a:rPr>
              <a:t>tidak </a:t>
            </a:r>
            <a:r>
              <a:rPr sz="2200" spc="-10" dirty="0">
                <a:latin typeface="Calibri"/>
                <a:cs typeface="Calibri"/>
              </a:rPr>
              <a:t>menampilkan unsur</a:t>
            </a:r>
            <a:r>
              <a:rPr sz="2200" spc="30" dirty="0">
                <a:latin typeface="Calibri"/>
                <a:cs typeface="Calibri"/>
              </a:rPr>
              <a:t> </a:t>
            </a:r>
            <a:r>
              <a:rPr sz="2200" spc="-35" dirty="0">
                <a:latin typeface="Calibri"/>
                <a:cs typeface="Calibri"/>
              </a:rPr>
              <a:t>Yellow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550">
              <a:latin typeface="Calibri"/>
              <a:cs typeface="Calibri"/>
            </a:endParaRPr>
          </a:p>
          <a:p>
            <a:pPr marL="527685" marR="340995" lvl="1" indent="-172720">
              <a:lnSpc>
                <a:spcPts val="2380"/>
              </a:lnSpc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Blue dan </a:t>
            </a:r>
            <a:r>
              <a:rPr sz="2200" spc="-35" dirty="0">
                <a:latin typeface="Calibri"/>
                <a:cs typeface="Calibri"/>
              </a:rPr>
              <a:t>Yellow </a:t>
            </a:r>
            <a:r>
              <a:rPr sz="2200" spc="-10" dirty="0">
                <a:latin typeface="Calibri"/>
                <a:cs typeface="Calibri"/>
              </a:rPr>
              <a:t>dapat </a:t>
            </a:r>
            <a:r>
              <a:rPr sz="2200" spc="-15" dirty="0">
                <a:latin typeface="Calibri"/>
                <a:cs typeface="Calibri"/>
              </a:rPr>
              <a:t>bercampur dengan </a:t>
            </a:r>
            <a:r>
              <a:rPr sz="2200" spc="-20" dirty="0">
                <a:latin typeface="Calibri"/>
                <a:cs typeface="Calibri"/>
              </a:rPr>
              <a:t>Red </a:t>
            </a:r>
            <a:r>
              <a:rPr sz="2200" spc="-10" dirty="0">
                <a:latin typeface="Calibri"/>
                <a:cs typeface="Calibri"/>
              </a:rPr>
              <a:t>dan Green  </a:t>
            </a:r>
            <a:r>
              <a:rPr sz="2200" spc="-15" dirty="0">
                <a:latin typeface="Calibri"/>
                <a:cs typeface="Calibri"/>
              </a:rPr>
              <a:t>dengan </a:t>
            </a:r>
            <a:r>
              <a:rPr sz="2200" spc="-20" dirty="0">
                <a:latin typeface="Calibri"/>
                <a:cs typeface="Calibri"/>
              </a:rPr>
              <a:t>tetap </a:t>
            </a:r>
            <a:r>
              <a:rPr sz="2200" spc="-10" dirty="0">
                <a:latin typeface="Calibri"/>
                <a:cs typeface="Calibri"/>
              </a:rPr>
              <a:t>menampilkan unsur warna</a:t>
            </a:r>
            <a:r>
              <a:rPr sz="2200" spc="8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kandungannya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20128" y="3229355"/>
            <a:ext cx="829055" cy="419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20128" y="4364735"/>
            <a:ext cx="848868" cy="38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54423" y="5692140"/>
            <a:ext cx="3838955" cy="3627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2291011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Color Theory: </a:t>
            </a:r>
            <a:r>
              <a:rPr sz="3600" spc="-10" dirty="0"/>
              <a:t>Opponent </a:t>
            </a:r>
            <a:r>
              <a:rPr sz="3600" spc="-5" dirty="0"/>
              <a:t>Color</a:t>
            </a:r>
            <a:r>
              <a:rPr sz="3600" spc="35" dirty="0"/>
              <a:t> </a:t>
            </a:r>
            <a:r>
              <a:rPr sz="3600" spc="-5" dirty="0"/>
              <a:t>Theory</a:t>
            </a:r>
            <a:endParaRPr sz="36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pc="-15" dirty="0"/>
              <a:t>Ewald </a:t>
            </a:r>
            <a:r>
              <a:rPr dirty="0"/>
              <a:t>Hering </a:t>
            </a:r>
            <a:r>
              <a:rPr spc="-5" dirty="0"/>
              <a:t>(1892) </a:t>
            </a:r>
            <a:r>
              <a:rPr spc="-10" dirty="0"/>
              <a:t>pointed </a:t>
            </a:r>
            <a:r>
              <a:rPr spc="-5" dirty="0"/>
              <a:t>out </a:t>
            </a:r>
            <a:r>
              <a:rPr dirty="0"/>
              <a:t>a </a:t>
            </a:r>
            <a:r>
              <a:rPr spc="-5" dirty="0"/>
              <a:t>specific</a:t>
            </a:r>
            <a:r>
              <a:rPr spc="-70" dirty="0"/>
              <a:t> </a:t>
            </a:r>
            <a:r>
              <a:rPr spc="-10" dirty="0"/>
              <a:t>antagonism</a:t>
            </a:r>
          </a:p>
          <a:p>
            <a:pPr marL="184785">
              <a:lnSpc>
                <a:spcPts val="2740"/>
              </a:lnSpc>
            </a:pPr>
            <a:r>
              <a:rPr spc="-5" dirty="0"/>
              <a:t>between certain</a:t>
            </a:r>
            <a:r>
              <a:rPr spc="-20" dirty="0"/>
              <a:t> </a:t>
            </a:r>
            <a:r>
              <a:rPr spc="-5" dirty="0"/>
              <a:t>hues.</a:t>
            </a:r>
          </a:p>
          <a:p>
            <a:pPr marL="184785" marR="626110" indent="-172720">
              <a:lnSpc>
                <a:spcPts val="2590"/>
              </a:lnSpc>
              <a:spcBef>
                <a:spcPts val="844"/>
              </a:spcBef>
              <a:buFont typeface="Arial"/>
              <a:buChar char="•"/>
              <a:tabLst>
                <a:tab pos="185420" algn="l"/>
              </a:tabLst>
            </a:pPr>
            <a:r>
              <a:rPr dirty="0"/>
              <a:t>Hering </a:t>
            </a:r>
            <a:r>
              <a:rPr spc="-10" dirty="0"/>
              <a:t>proposed </a:t>
            </a:r>
            <a:r>
              <a:rPr spc="-5" dirty="0"/>
              <a:t>that </a:t>
            </a:r>
            <a:r>
              <a:rPr spc="-10" dirty="0"/>
              <a:t>there </a:t>
            </a:r>
            <a:r>
              <a:rPr spc="-15" dirty="0"/>
              <a:t>were </a:t>
            </a:r>
            <a:r>
              <a:rPr spc="-10" dirty="0"/>
              <a:t>three </a:t>
            </a:r>
            <a:r>
              <a:rPr spc="-15" dirty="0"/>
              <a:t>separated  </a:t>
            </a:r>
            <a:r>
              <a:rPr spc="-10" dirty="0"/>
              <a:t>antagonistic (opponent) </a:t>
            </a:r>
            <a:r>
              <a:rPr spc="-5" dirty="0"/>
              <a:t>channels </a:t>
            </a:r>
            <a:r>
              <a:rPr dirty="0"/>
              <a:t>in the</a:t>
            </a:r>
            <a:r>
              <a:rPr spc="-20" dirty="0"/>
              <a:t> </a:t>
            </a:r>
            <a:r>
              <a:rPr spc="-10" dirty="0"/>
              <a:t>retina: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90600" y="1832178"/>
            <a:ext cx="1642110" cy="108267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185420" algn="l"/>
              </a:tabLst>
            </a:pPr>
            <a:r>
              <a:rPr sz="2200" spc="-10" dirty="0">
                <a:latin typeface="Calibri"/>
                <a:cs typeface="Calibri"/>
              </a:rPr>
              <a:t>R-G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channel</a:t>
            </a:r>
            <a:endParaRPr sz="2200" dirty="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185420" algn="l"/>
              </a:tabLst>
            </a:pPr>
            <a:r>
              <a:rPr sz="2200" spc="-10" dirty="0">
                <a:latin typeface="Calibri"/>
                <a:cs typeface="Calibri"/>
              </a:rPr>
              <a:t>Y-B</a:t>
            </a:r>
            <a:r>
              <a:rPr sz="2200" spc="-5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channel</a:t>
            </a:r>
            <a:endParaRPr sz="2200" dirty="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185420" algn="l"/>
              </a:tabLst>
            </a:pPr>
            <a:r>
              <a:rPr sz="2200" spc="-5" dirty="0">
                <a:latin typeface="Calibri"/>
                <a:cs typeface="Calibri"/>
              </a:rPr>
              <a:t>B-W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channel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59084" y="2105227"/>
            <a:ext cx="158750" cy="536575"/>
          </a:xfrm>
          <a:custGeom>
            <a:avLst/>
            <a:gdLst/>
            <a:ahLst/>
            <a:cxnLst/>
            <a:rect l="l" t="t" r="r" b="b"/>
            <a:pathLst>
              <a:path w="158750" h="536575">
                <a:moveTo>
                  <a:pt x="0" y="0"/>
                </a:moveTo>
                <a:lnTo>
                  <a:pt x="30866" y="1045"/>
                </a:lnTo>
                <a:lnTo>
                  <a:pt x="56054" y="3889"/>
                </a:lnTo>
                <a:lnTo>
                  <a:pt x="73026" y="8090"/>
                </a:lnTo>
                <a:lnTo>
                  <a:pt x="79248" y="13207"/>
                </a:lnTo>
                <a:lnTo>
                  <a:pt x="79248" y="255015"/>
                </a:lnTo>
                <a:lnTo>
                  <a:pt x="85469" y="260133"/>
                </a:lnTo>
                <a:lnTo>
                  <a:pt x="102441" y="264334"/>
                </a:lnTo>
                <a:lnTo>
                  <a:pt x="127629" y="267178"/>
                </a:lnTo>
                <a:lnTo>
                  <a:pt x="158496" y="268223"/>
                </a:lnTo>
                <a:lnTo>
                  <a:pt x="127629" y="269269"/>
                </a:lnTo>
                <a:lnTo>
                  <a:pt x="102441" y="272113"/>
                </a:lnTo>
                <a:lnTo>
                  <a:pt x="85469" y="276314"/>
                </a:lnTo>
                <a:lnTo>
                  <a:pt x="79248" y="281431"/>
                </a:lnTo>
                <a:lnTo>
                  <a:pt x="79248" y="523239"/>
                </a:lnTo>
                <a:lnTo>
                  <a:pt x="73026" y="528357"/>
                </a:lnTo>
                <a:lnTo>
                  <a:pt x="56054" y="532558"/>
                </a:lnTo>
                <a:lnTo>
                  <a:pt x="30866" y="535402"/>
                </a:lnTo>
                <a:lnTo>
                  <a:pt x="0" y="536447"/>
                </a:lnTo>
              </a:path>
            </a:pathLst>
          </a:custGeom>
          <a:ln w="609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66657" y="1858313"/>
            <a:ext cx="10858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Ch</a:t>
            </a:r>
            <a:r>
              <a:rPr sz="2000" spc="-4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om</a:t>
            </a:r>
            <a:r>
              <a:rPr sz="2000" spc="-3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tic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66657" y="2208096"/>
            <a:ext cx="11506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Luminance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75444" y="2335413"/>
            <a:ext cx="421005" cy="76200"/>
          </a:xfrm>
          <a:custGeom>
            <a:avLst/>
            <a:gdLst/>
            <a:ahLst/>
            <a:cxnLst/>
            <a:rect l="l" t="t" r="r" b="b"/>
            <a:pathLst>
              <a:path w="421005" h="76200">
                <a:moveTo>
                  <a:pt x="344677" y="0"/>
                </a:moveTo>
                <a:lnTo>
                  <a:pt x="344677" y="76199"/>
                </a:lnTo>
                <a:lnTo>
                  <a:pt x="408177" y="44449"/>
                </a:lnTo>
                <a:lnTo>
                  <a:pt x="357377" y="44449"/>
                </a:lnTo>
                <a:lnTo>
                  <a:pt x="357377" y="31749"/>
                </a:lnTo>
                <a:lnTo>
                  <a:pt x="408177" y="31749"/>
                </a:lnTo>
                <a:lnTo>
                  <a:pt x="344677" y="0"/>
                </a:lnTo>
                <a:close/>
              </a:path>
              <a:path w="421005" h="76200">
                <a:moveTo>
                  <a:pt x="344677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344677" y="44449"/>
                </a:lnTo>
                <a:lnTo>
                  <a:pt x="344677" y="31749"/>
                </a:lnTo>
                <a:close/>
              </a:path>
              <a:path w="421005" h="76200">
                <a:moveTo>
                  <a:pt x="408177" y="31749"/>
                </a:moveTo>
                <a:lnTo>
                  <a:pt x="357377" y="31749"/>
                </a:lnTo>
                <a:lnTo>
                  <a:pt x="357377" y="44449"/>
                </a:lnTo>
                <a:lnTo>
                  <a:pt x="408177" y="44449"/>
                </a:lnTo>
                <a:lnTo>
                  <a:pt x="420877" y="38099"/>
                </a:lnTo>
                <a:lnTo>
                  <a:pt x="408177" y="3174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46047" y="5658611"/>
            <a:ext cx="6852284" cy="654050"/>
          </a:xfrm>
          <a:custGeom>
            <a:avLst/>
            <a:gdLst/>
            <a:ahLst/>
            <a:cxnLst/>
            <a:rect l="l" t="t" r="r" b="b"/>
            <a:pathLst>
              <a:path w="6852284" h="654050">
                <a:moveTo>
                  <a:pt x="6742937" y="0"/>
                </a:moveTo>
                <a:lnTo>
                  <a:pt x="108965" y="0"/>
                </a:lnTo>
                <a:lnTo>
                  <a:pt x="66549" y="8562"/>
                </a:lnTo>
                <a:lnTo>
                  <a:pt x="31913" y="31913"/>
                </a:lnTo>
                <a:lnTo>
                  <a:pt x="8562" y="66549"/>
                </a:lnTo>
                <a:lnTo>
                  <a:pt x="0" y="108965"/>
                </a:lnTo>
                <a:lnTo>
                  <a:pt x="0" y="544830"/>
                </a:lnTo>
                <a:lnTo>
                  <a:pt x="8562" y="587241"/>
                </a:lnTo>
                <a:lnTo>
                  <a:pt x="31913" y="621877"/>
                </a:lnTo>
                <a:lnTo>
                  <a:pt x="66549" y="645231"/>
                </a:lnTo>
                <a:lnTo>
                  <a:pt x="108965" y="653796"/>
                </a:lnTo>
                <a:lnTo>
                  <a:pt x="6742937" y="653796"/>
                </a:lnTo>
                <a:lnTo>
                  <a:pt x="6785359" y="645231"/>
                </a:lnTo>
                <a:lnTo>
                  <a:pt x="6819995" y="621877"/>
                </a:lnTo>
                <a:lnTo>
                  <a:pt x="6843343" y="587241"/>
                </a:lnTo>
                <a:lnTo>
                  <a:pt x="6851904" y="544830"/>
                </a:lnTo>
                <a:lnTo>
                  <a:pt x="6851904" y="108965"/>
                </a:lnTo>
                <a:lnTo>
                  <a:pt x="6843343" y="66549"/>
                </a:lnTo>
                <a:lnTo>
                  <a:pt x="6819995" y="31913"/>
                </a:lnTo>
                <a:lnTo>
                  <a:pt x="6785359" y="8562"/>
                </a:lnTo>
                <a:lnTo>
                  <a:pt x="6742937" y="0"/>
                </a:lnTo>
                <a:close/>
              </a:path>
            </a:pathLst>
          </a:custGeom>
          <a:solidFill>
            <a:srgbClr val="9C8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46047" y="5658611"/>
            <a:ext cx="6852284" cy="654050"/>
          </a:xfrm>
          <a:custGeom>
            <a:avLst/>
            <a:gdLst/>
            <a:ahLst/>
            <a:cxnLst/>
            <a:rect l="l" t="t" r="r" b="b"/>
            <a:pathLst>
              <a:path w="6852284" h="654050">
                <a:moveTo>
                  <a:pt x="0" y="108965"/>
                </a:moveTo>
                <a:lnTo>
                  <a:pt x="8562" y="66549"/>
                </a:lnTo>
                <a:lnTo>
                  <a:pt x="31913" y="31913"/>
                </a:lnTo>
                <a:lnTo>
                  <a:pt x="66549" y="8562"/>
                </a:lnTo>
                <a:lnTo>
                  <a:pt x="108965" y="0"/>
                </a:lnTo>
                <a:lnTo>
                  <a:pt x="6742937" y="0"/>
                </a:lnTo>
                <a:lnTo>
                  <a:pt x="6785359" y="8562"/>
                </a:lnTo>
                <a:lnTo>
                  <a:pt x="6819995" y="31913"/>
                </a:lnTo>
                <a:lnTo>
                  <a:pt x="6843343" y="66549"/>
                </a:lnTo>
                <a:lnTo>
                  <a:pt x="6851904" y="108965"/>
                </a:lnTo>
                <a:lnTo>
                  <a:pt x="6851904" y="544830"/>
                </a:lnTo>
                <a:lnTo>
                  <a:pt x="6843343" y="587241"/>
                </a:lnTo>
                <a:lnTo>
                  <a:pt x="6819995" y="621877"/>
                </a:lnTo>
                <a:lnTo>
                  <a:pt x="6785359" y="645231"/>
                </a:lnTo>
                <a:lnTo>
                  <a:pt x="6742937" y="653796"/>
                </a:lnTo>
                <a:lnTo>
                  <a:pt x="108965" y="653796"/>
                </a:lnTo>
                <a:lnTo>
                  <a:pt x="66549" y="645231"/>
                </a:lnTo>
                <a:lnTo>
                  <a:pt x="31913" y="621877"/>
                </a:lnTo>
                <a:lnTo>
                  <a:pt x="8562" y="587241"/>
                </a:lnTo>
                <a:lnTo>
                  <a:pt x="0" y="544830"/>
                </a:lnTo>
                <a:lnTo>
                  <a:pt x="0" y="108965"/>
                </a:lnTo>
                <a:close/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70509" y="4588588"/>
            <a:ext cx="7305040" cy="178117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84785" marR="5080" indent="-172720">
              <a:lnSpc>
                <a:spcPct val="90100"/>
              </a:lnSpc>
              <a:spcBef>
                <a:spcPts val="38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Boynton </a:t>
            </a:r>
            <a:r>
              <a:rPr sz="2400" dirty="0">
                <a:latin typeface="Calibri"/>
                <a:cs typeface="Calibri"/>
              </a:rPr>
              <a:t>&amp; </a:t>
            </a:r>
            <a:r>
              <a:rPr sz="2400" spc="-10" dirty="0">
                <a:latin typeface="Calibri"/>
                <a:cs typeface="Calibri"/>
              </a:rPr>
              <a:t>Gordon </a:t>
            </a:r>
            <a:r>
              <a:rPr sz="2400" spc="-5" dirty="0">
                <a:latin typeface="Calibri"/>
                <a:cs typeface="Calibri"/>
              </a:rPr>
              <a:t>(1965) </a:t>
            </a:r>
            <a:r>
              <a:rPr sz="2400" spc="-10" dirty="0">
                <a:latin typeface="Calibri"/>
                <a:cs typeface="Calibri"/>
              </a:rPr>
              <a:t>proposed that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5" dirty="0">
                <a:latin typeface="Calibri"/>
                <a:cs typeface="Calibri"/>
              </a:rPr>
              <a:t>only </a:t>
            </a:r>
            <a:r>
              <a:rPr sz="2400" spc="-20" dirty="0">
                <a:latin typeface="Calibri"/>
                <a:cs typeface="Calibri"/>
              </a:rPr>
              <a:t>four  </a:t>
            </a:r>
            <a:r>
              <a:rPr sz="2400" spc="-5" dirty="0">
                <a:latin typeface="Calibri"/>
                <a:cs typeface="Calibri"/>
              </a:rPr>
              <a:t>unique hues </a:t>
            </a:r>
            <a:r>
              <a:rPr sz="2400" spc="-10" dirty="0">
                <a:latin typeface="Calibri"/>
                <a:cs typeface="Calibri"/>
              </a:rPr>
              <a:t>(red, green, yellow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blue), </a:t>
            </a:r>
            <a:r>
              <a:rPr sz="2400" dirty="0">
                <a:latin typeface="Calibri"/>
                <a:cs typeface="Calibri"/>
              </a:rPr>
              <a:t>all </a:t>
            </a:r>
            <a:r>
              <a:rPr sz="2400" spc="-5" dirty="0">
                <a:latin typeface="Calibri"/>
                <a:cs typeface="Calibri"/>
              </a:rPr>
              <a:t>hues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be  </a:t>
            </a:r>
            <a:r>
              <a:rPr sz="2400" spc="-10" dirty="0">
                <a:latin typeface="Calibri"/>
                <a:cs typeface="Calibri"/>
              </a:rPr>
              <a:t>produced.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50" dirty="0">
              <a:latin typeface="Calibri"/>
              <a:cs typeface="Calibri"/>
            </a:endParaRPr>
          </a:p>
          <a:p>
            <a:pPr marL="422909" algn="ctr">
              <a:lnSpc>
                <a:spcPct val="100000"/>
              </a:lnSpc>
            </a:pPr>
            <a:r>
              <a:rPr sz="2400" spc="-10" dirty="0">
                <a:latin typeface="Calibri"/>
                <a:cs typeface="Calibri"/>
              </a:rPr>
              <a:t>Opponent </a:t>
            </a:r>
            <a:r>
              <a:rPr sz="2400" spc="-5" dirty="0">
                <a:latin typeface="Calibri"/>
                <a:cs typeface="Calibri"/>
              </a:rPr>
              <a:t>Theory of Color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Vision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74931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The </a:t>
            </a:r>
            <a:r>
              <a:rPr sz="3600" spc="-10" dirty="0"/>
              <a:t>Opponent </a:t>
            </a:r>
            <a:r>
              <a:rPr sz="3600" spc="-5" dirty="0"/>
              <a:t>Theory of Color Vision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726045" cy="236093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84785" marR="5080" indent="-172720">
              <a:lnSpc>
                <a:spcPct val="90100"/>
              </a:lnSpc>
              <a:spcBef>
                <a:spcPts val="38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20" dirty="0">
                <a:latin typeface="Calibri"/>
                <a:cs typeface="Calibri"/>
              </a:rPr>
              <a:t>four </a:t>
            </a:r>
            <a:r>
              <a:rPr sz="2400" spc="-5" dirty="0">
                <a:latin typeface="Calibri"/>
                <a:cs typeface="Calibri"/>
              </a:rPr>
              <a:t>unique hues of </a:t>
            </a:r>
            <a:r>
              <a:rPr sz="2400" spc="-10" dirty="0">
                <a:latin typeface="Calibri"/>
                <a:cs typeface="Calibri"/>
              </a:rPr>
              <a:t>red, green, yellow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blue </a:t>
            </a:r>
            <a:r>
              <a:rPr sz="2400" dirty="0">
                <a:latin typeface="Calibri"/>
                <a:cs typeface="Calibri"/>
              </a:rPr>
              <a:t>when  </a:t>
            </a:r>
            <a:r>
              <a:rPr sz="2400" spc="-20" dirty="0">
                <a:latin typeface="Calibri"/>
                <a:cs typeface="Calibri"/>
              </a:rPr>
              <a:t>taken </a:t>
            </a:r>
            <a:r>
              <a:rPr sz="2400" spc="-10" dirty="0">
                <a:latin typeface="Calibri"/>
                <a:cs typeface="Calibri"/>
              </a:rPr>
              <a:t>together </a:t>
            </a:r>
            <a:r>
              <a:rPr sz="2400" dirty="0">
                <a:latin typeface="Calibri"/>
                <a:cs typeface="Calibri"/>
              </a:rPr>
              <a:t>with </a:t>
            </a:r>
            <a:r>
              <a:rPr sz="2400" spc="-5" dirty="0">
                <a:latin typeface="Calibri"/>
                <a:cs typeface="Calibri"/>
              </a:rPr>
              <a:t>white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black </a:t>
            </a:r>
            <a:r>
              <a:rPr sz="2400" spc="-15" dirty="0">
                <a:latin typeface="Calibri"/>
                <a:cs typeface="Calibri"/>
              </a:rPr>
              <a:t>form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group </a:t>
            </a:r>
            <a:r>
              <a:rPr sz="2400" spc="-5" dirty="0">
                <a:latin typeface="Calibri"/>
                <a:cs typeface="Calibri"/>
              </a:rPr>
              <a:t>of six </a:t>
            </a:r>
            <a:r>
              <a:rPr sz="2400" spc="-10" dirty="0">
                <a:latin typeface="Calibri"/>
                <a:cs typeface="Calibri"/>
              </a:rPr>
              <a:t>basic  color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properties.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ts val="251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20" dirty="0">
                <a:latin typeface="Calibri"/>
                <a:cs typeface="Calibri"/>
              </a:rPr>
              <a:t>Red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latin typeface="Calibri"/>
                <a:cs typeface="Calibri"/>
              </a:rPr>
              <a:t>green are not </a:t>
            </a:r>
            <a:r>
              <a:rPr sz="2200" spc="-5" dirty="0">
                <a:latin typeface="Calibri"/>
                <a:cs typeface="Calibri"/>
              </a:rPr>
              <a:t>only unique </a:t>
            </a:r>
            <a:r>
              <a:rPr sz="2200" spc="-10" dirty="0">
                <a:latin typeface="Calibri"/>
                <a:cs typeface="Calibri"/>
              </a:rPr>
              <a:t>hues but are</a:t>
            </a:r>
            <a:r>
              <a:rPr sz="2200" spc="7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also</a:t>
            </a:r>
            <a:endParaRPr sz="2200">
              <a:latin typeface="Calibri"/>
              <a:cs typeface="Calibri"/>
            </a:endParaRPr>
          </a:p>
          <a:p>
            <a:pPr marL="527685">
              <a:lnSpc>
                <a:spcPts val="2510"/>
              </a:lnSpc>
            </a:pPr>
            <a:r>
              <a:rPr sz="2200" spc="-10" dirty="0">
                <a:latin typeface="Calibri"/>
                <a:cs typeface="Calibri"/>
              </a:rPr>
              <a:t>psychologically opponent color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sensations.</a:t>
            </a:r>
            <a:endParaRPr sz="2200">
              <a:latin typeface="Calibri"/>
              <a:cs typeface="Calibri"/>
            </a:endParaRPr>
          </a:p>
          <a:p>
            <a:pPr marL="527685" marR="69850" lvl="1" indent="-172720">
              <a:lnSpc>
                <a:spcPts val="2380"/>
              </a:lnSpc>
              <a:spcBef>
                <a:spcPts val="43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same </a:t>
            </a:r>
            <a:r>
              <a:rPr sz="2200" spc="-60" dirty="0">
                <a:latin typeface="Calibri"/>
                <a:cs typeface="Calibri"/>
              </a:rPr>
              <a:t>way, </a:t>
            </a:r>
            <a:r>
              <a:rPr sz="2200" spc="-10" dirty="0">
                <a:latin typeface="Calibri"/>
                <a:cs typeface="Calibri"/>
              </a:rPr>
              <a:t>yellow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latin typeface="Calibri"/>
                <a:cs typeface="Calibri"/>
              </a:rPr>
              <a:t>blue are </a:t>
            </a:r>
            <a:r>
              <a:rPr sz="2200" spc="-5" dirty="0">
                <a:latin typeface="Calibri"/>
                <a:cs typeface="Calibri"/>
              </a:rPr>
              <a:t>an </a:t>
            </a:r>
            <a:r>
              <a:rPr sz="2200" spc="-10" dirty="0">
                <a:latin typeface="Calibri"/>
                <a:cs typeface="Calibri"/>
              </a:rPr>
              <a:t>opponent </a:t>
            </a:r>
            <a:r>
              <a:rPr sz="2200" spc="-5" dirty="0">
                <a:latin typeface="Calibri"/>
                <a:cs typeface="Calibri"/>
              </a:rPr>
              <a:t>pair of </a:t>
            </a:r>
            <a:r>
              <a:rPr sz="2200" spc="-10" dirty="0">
                <a:latin typeface="Calibri"/>
                <a:cs typeface="Calibri"/>
              </a:rPr>
              <a:t>color  perceptions </a:t>
            </a:r>
            <a:r>
              <a:rPr sz="2200" spc="-5" dirty="0">
                <a:latin typeface="Calibri"/>
                <a:cs typeface="Calibri"/>
              </a:rPr>
              <a:t>as </a:t>
            </a:r>
            <a:r>
              <a:rPr sz="2200" spc="-15" dirty="0">
                <a:latin typeface="Calibri"/>
                <a:cs typeface="Calibri"/>
              </a:rPr>
              <a:t>are </a:t>
            </a:r>
            <a:r>
              <a:rPr sz="2200" spc="-10" dirty="0">
                <a:latin typeface="Calibri"/>
                <a:cs typeface="Calibri"/>
              </a:rPr>
              <a:t>white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black.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90088" y="4483608"/>
            <a:ext cx="798830" cy="783590"/>
          </a:xfrm>
          <a:custGeom>
            <a:avLst/>
            <a:gdLst/>
            <a:ahLst/>
            <a:cxnLst/>
            <a:rect l="l" t="t" r="r" b="b"/>
            <a:pathLst>
              <a:path w="798829" h="783589">
                <a:moveTo>
                  <a:pt x="798576" y="0"/>
                </a:moveTo>
                <a:lnTo>
                  <a:pt x="0" y="0"/>
                </a:lnTo>
                <a:lnTo>
                  <a:pt x="0" y="783336"/>
                </a:lnTo>
                <a:lnTo>
                  <a:pt x="798576" y="783336"/>
                </a:lnTo>
                <a:lnTo>
                  <a:pt x="798576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90088" y="4483608"/>
            <a:ext cx="798830" cy="783590"/>
          </a:xfrm>
          <a:custGeom>
            <a:avLst/>
            <a:gdLst/>
            <a:ahLst/>
            <a:cxnLst/>
            <a:rect l="l" t="t" r="r" b="b"/>
            <a:pathLst>
              <a:path w="798829" h="783589">
                <a:moveTo>
                  <a:pt x="0" y="783336"/>
                </a:moveTo>
                <a:lnTo>
                  <a:pt x="798576" y="783336"/>
                </a:lnTo>
                <a:lnTo>
                  <a:pt x="798576" y="0"/>
                </a:lnTo>
                <a:lnTo>
                  <a:pt x="0" y="0"/>
                </a:lnTo>
                <a:lnTo>
                  <a:pt x="0" y="783336"/>
                </a:lnTo>
                <a:close/>
              </a:path>
            </a:pathLst>
          </a:custGeom>
          <a:ln w="1219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90088" y="5527547"/>
            <a:ext cx="798830" cy="784860"/>
          </a:xfrm>
          <a:custGeom>
            <a:avLst/>
            <a:gdLst/>
            <a:ahLst/>
            <a:cxnLst/>
            <a:rect l="l" t="t" r="r" b="b"/>
            <a:pathLst>
              <a:path w="798829" h="784860">
                <a:moveTo>
                  <a:pt x="798576" y="0"/>
                </a:moveTo>
                <a:lnTo>
                  <a:pt x="0" y="0"/>
                </a:lnTo>
                <a:lnTo>
                  <a:pt x="0" y="784859"/>
                </a:lnTo>
                <a:lnTo>
                  <a:pt x="798576" y="784859"/>
                </a:lnTo>
                <a:lnTo>
                  <a:pt x="79857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90088" y="5527547"/>
            <a:ext cx="798830" cy="784860"/>
          </a:xfrm>
          <a:custGeom>
            <a:avLst/>
            <a:gdLst/>
            <a:ahLst/>
            <a:cxnLst/>
            <a:rect l="l" t="t" r="r" b="b"/>
            <a:pathLst>
              <a:path w="798829" h="784860">
                <a:moveTo>
                  <a:pt x="0" y="784859"/>
                </a:moveTo>
                <a:lnTo>
                  <a:pt x="798576" y="784859"/>
                </a:lnTo>
                <a:lnTo>
                  <a:pt x="798576" y="0"/>
                </a:lnTo>
                <a:lnTo>
                  <a:pt x="0" y="0"/>
                </a:lnTo>
                <a:lnTo>
                  <a:pt x="0" y="784859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72711" y="4483608"/>
            <a:ext cx="798830" cy="783590"/>
          </a:xfrm>
          <a:custGeom>
            <a:avLst/>
            <a:gdLst/>
            <a:ahLst/>
            <a:cxnLst/>
            <a:rect l="l" t="t" r="r" b="b"/>
            <a:pathLst>
              <a:path w="798829" h="783589">
                <a:moveTo>
                  <a:pt x="798576" y="0"/>
                </a:moveTo>
                <a:lnTo>
                  <a:pt x="0" y="0"/>
                </a:lnTo>
                <a:lnTo>
                  <a:pt x="0" y="783336"/>
                </a:lnTo>
                <a:lnTo>
                  <a:pt x="798576" y="783336"/>
                </a:lnTo>
                <a:lnTo>
                  <a:pt x="798576" y="0"/>
                </a:lnTo>
                <a:close/>
              </a:path>
            </a:pathLst>
          </a:custGeom>
          <a:solidFill>
            <a:srgbClr val="FBEF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72711" y="4483608"/>
            <a:ext cx="798830" cy="783590"/>
          </a:xfrm>
          <a:custGeom>
            <a:avLst/>
            <a:gdLst/>
            <a:ahLst/>
            <a:cxnLst/>
            <a:rect l="l" t="t" r="r" b="b"/>
            <a:pathLst>
              <a:path w="798829" h="783589">
                <a:moveTo>
                  <a:pt x="0" y="783336"/>
                </a:moveTo>
                <a:lnTo>
                  <a:pt x="798576" y="783336"/>
                </a:lnTo>
                <a:lnTo>
                  <a:pt x="798576" y="0"/>
                </a:lnTo>
                <a:lnTo>
                  <a:pt x="0" y="0"/>
                </a:lnTo>
                <a:lnTo>
                  <a:pt x="0" y="783336"/>
                </a:lnTo>
                <a:close/>
              </a:path>
            </a:pathLst>
          </a:custGeom>
          <a:ln w="12192">
            <a:solidFill>
              <a:srgbClr val="FBEF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72711" y="5527547"/>
            <a:ext cx="798830" cy="784860"/>
          </a:xfrm>
          <a:custGeom>
            <a:avLst/>
            <a:gdLst/>
            <a:ahLst/>
            <a:cxnLst/>
            <a:rect l="l" t="t" r="r" b="b"/>
            <a:pathLst>
              <a:path w="798829" h="784860">
                <a:moveTo>
                  <a:pt x="798576" y="0"/>
                </a:moveTo>
                <a:lnTo>
                  <a:pt x="0" y="0"/>
                </a:lnTo>
                <a:lnTo>
                  <a:pt x="0" y="784859"/>
                </a:lnTo>
                <a:lnTo>
                  <a:pt x="798576" y="784859"/>
                </a:lnTo>
                <a:lnTo>
                  <a:pt x="79857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72711" y="5527547"/>
            <a:ext cx="798830" cy="784860"/>
          </a:xfrm>
          <a:custGeom>
            <a:avLst/>
            <a:gdLst/>
            <a:ahLst/>
            <a:cxnLst/>
            <a:rect l="l" t="t" r="r" b="b"/>
            <a:pathLst>
              <a:path w="798829" h="784860">
                <a:moveTo>
                  <a:pt x="0" y="784859"/>
                </a:moveTo>
                <a:lnTo>
                  <a:pt x="798576" y="784859"/>
                </a:lnTo>
                <a:lnTo>
                  <a:pt x="798576" y="0"/>
                </a:lnTo>
                <a:lnTo>
                  <a:pt x="0" y="0"/>
                </a:lnTo>
                <a:lnTo>
                  <a:pt x="0" y="784859"/>
                </a:lnTo>
                <a:close/>
              </a:path>
            </a:pathLst>
          </a:custGeom>
          <a:ln w="1219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78196" y="4483608"/>
            <a:ext cx="797560" cy="783590"/>
          </a:xfrm>
          <a:custGeom>
            <a:avLst/>
            <a:gdLst/>
            <a:ahLst/>
            <a:cxnLst/>
            <a:rect l="l" t="t" r="r" b="b"/>
            <a:pathLst>
              <a:path w="797560" h="783589">
                <a:moveTo>
                  <a:pt x="0" y="783336"/>
                </a:moveTo>
                <a:lnTo>
                  <a:pt x="797051" y="783336"/>
                </a:lnTo>
                <a:lnTo>
                  <a:pt x="797051" y="0"/>
                </a:lnTo>
                <a:lnTo>
                  <a:pt x="0" y="0"/>
                </a:lnTo>
                <a:lnTo>
                  <a:pt x="0" y="78333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78196" y="5527547"/>
            <a:ext cx="797560" cy="784860"/>
          </a:xfrm>
          <a:custGeom>
            <a:avLst/>
            <a:gdLst/>
            <a:ahLst/>
            <a:cxnLst/>
            <a:rect l="l" t="t" r="r" b="b"/>
            <a:pathLst>
              <a:path w="797560" h="784860">
                <a:moveTo>
                  <a:pt x="797051" y="0"/>
                </a:moveTo>
                <a:lnTo>
                  <a:pt x="0" y="0"/>
                </a:lnTo>
                <a:lnTo>
                  <a:pt x="0" y="784859"/>
                </a:lnTo>
                <a:lnTo>
                  <a:pt x="797051" y="784859"/>
                </a:lnTo>
                <a:lnTo>
                  <a:pt x="7970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78196" y="5527547"/>
            <a:ext cx="797560" cy="784860"/>
          </a:xfrm>
          <a:custGeom>
            <a:avLst/>
            <a:gdLst/>
            <a:ahLst/>
            <a:cxnLst/>
            <a:rect l="l" t="t" r="r" b="b"/>
            <a:pathLst>
              <a:path w="797560" h="784860">
                <a:moveTo>
                  <a:pt x="0" y="784859"/>
                </a:moveTo>
                <a:lnTo>
                  <a:pt x="797051" y="784859"/>
                </a:lnTo>
                <a:lnTo>
                  <a:pt x="797051" y="0"/>
                </a:lnTo>
                <a:lnTo>
                  <a:pt x="0" y="0"/>
                </a:lnTo>
                <a:lnTo>
                  <a:pt x="0" y="78485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741466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361188"/>
            <a:ext cx="4543425" cy="3192780"/>
          </a:xfrm>
          <a:custGeom>
            <a:avLst/>
            <a:gdLst/>
            <a:ahLst/>
            <a:cxnLst/>
            <a:rect l="l" t="t" r="r" b="b"/>
            <a:pathLst>
              <a:path w="4543425" h="3192779">
                <a:moveTo>
                  <a:pt x="4543044" y="0"/>
                </a:moveTo>
                <a:lnTo>
                  <a:pt x="0" y="0"/>
                </a:lnTo>
                <a:lnTo>
                  <a:pt x="0" y="3192780"/>
                </a:lnTo>
                <a:lnTo>
                  <a:pt x="4543044" y="3192780"/>
                </a:lnTo>
                <a:lnTo>
                  <a:pt x="4543044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61188"/>
            <a:ext cx="4543425" cy="3192780"/>
          </a:xfrm>
          <a:custGeom>
            <a:avLst/>
            <a:gdLst/>
            <a:ahLst/>
            <a:cxnLst/>
            <a:rect l="l" t="t" r="r" b="b"/>
            <a:pathLst>
              <a:path w="4543425" h="3192779">
                <a:moveTo>
                  <a:pt x="0" y="3192780"/>
                </a:moveTo>
                <a:lnTo>
                  <a:pt x="4543044" y="3192780"/>
                </a:lnTo>
                <a:lnTo>
                  <a:pt x="4543044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ln w="12192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43044" y="361188"/>
            <a:ext cx="4601210" cy="3192780"/>
          </a:xfrm>
          <a:custGeom>
            <a:avLst/>
            <a:gdLst/>
            <a:ahLst/>
            <a:cxnLst/>
            <a:rect l="l" t="t" r="r" b="b"/>
            <a:pathLst>
              <a:path w="4601209" h="3192779">
                <a:moveTo>
                  <a:pt x="4600956" y="0"/>
                </a:moveTo>
                <a:lnTo>
                  <a:pt x="0" y="0"/>
                </a:lnTo>
                <a:lnTo>
                  <a:pt x="0" y="3192780"/>
                </a:lnTo>
                <a:lnTo>
                  <a:pt x="4600956" y="3192780"/>
                </a:lnTo>
                <a:lnTo>
                  <a:pt x="460095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43044" y="361188"/>
            <a:ext cx="4601210" cy="3192780"/>
          </a:xfrm>
          <a:custGeom>
            <a:avLst/>
            <a:gdLst/>
            <a:ahLst/>
            <a:cxnLst/>
            <a:rect l="l" t="t" r="r" b="b"/>
            <a:pathLst>
              <a:path w="4601209" h="3192779">
                <a:moveTo>
                  <a:pt x="0" y="3192780"/>
                </a:moveTo>
                <a:lnTo>
                  <a:pt x="4600956" y="3192780"/>
                </a:lnTo>
                <a:lnTo>
                  <a:pt x="4600956" y="0"/>
                </a:lnTo>
                <a:lnTo>
                  <a:pt x="0" y="0"/>
                </a:lnTo>
                <a:lnTo>
                  <a:pt x="0" y="3192780"/>
                </a:lnTo>
                <a:close/>
              </a:path>
            </a:pathLst>
          </a:custGeom>
          <a:ln w="12192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3570732"/>
            <a:ext cx="4543425" cy="3185160"/>
          </a:xfrm>
          <a:custGeom>
            <a:avLst/>
            <a:gdLst/>
            <a:ahLst/>
            <a:cxnLst/>
            <a:rect l="l" t="t" r="r" b="b"/>
            <a:pathLst>
              <a:path w="4543425" h="3185159">
                <a:moveTo>
                  <a:pt x="4543044" y="0"/>
                </a:moveTo>
                <a:lnTo>
                  <a:pt x="0" y="0"/>
                </a:lnTo>
                <a:lnTo>
                  <a:pt x="0" y="3185160"/>
                </a:lnTo>
                <a:lnTo>
                  <a:pt x="4543044" y="3185160"/>
                </a:lnTo>
                <a:lnTo>
                  <a:pt x="4543044" y="0"/>
                </a:lnTo>
                <a:close/>
              </a:path>
            </a:pathLst>
          </a:custGeom>
          <a:solidFill>
            <a:srgbClr val="0099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3570732"/>
            <a:ext cx="4543425" cy="3185160"/>
          </a:xfrm>
          <a:custGeom>
            <a:avLst/>
            <a:gdLst/>
            <a:ahLst/>
            <a:cxnLst/>
            <a:rect l="l" t="t" r="r" b="b"/>
            <a:pathLst>
              <a:path w="4543425" h="3185159">
                <a:moveTo>
                  <a:pt x="0" y="3185160"/>
                </a:moveTo>
                <a:lnTo>
                  <a:pt x="4543044" y="3185160"/>
                </a:lnTo>
                <a:lnTo>
                  <a:pt x="4543044" y="0"/>
                </a:lnTo>
                <a:lnTo>
                  <a:pt x="0" y="0"/>
                </a:lnTo>
                <a:lnTo>
                  <a:pt x="0" y="3185160"/>
                </a:lnTo>
                <a:close/>
              </a:path>
            </a:pathLst>
          </a:custGeom>
          <a:ln w="12192">
            <a:solidFill>
              <a:srgbClr val="00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43044" y="3570732"/>
            <a:ext cx="4601210" cy="3185160"/>
          </a:xfrm>
          <a:custGeom>
            <a:avLst/>
            <a:gdLst/>
            <a:ahLst/>
            <a:cxnLst/>
            <a:rect l="l" t="t" r="r" b="b"/>
            <a:pathLst>
              <a:path w="4601209" h="3185159">
                <a:moveTo>
                  <a:pt x="4600956" y="0"/>
                </a:moveTo>
                <a:lnTo>
                  <a:pt x="0" y="0"/>
                </a:lnTo>
                <a:lnTo>
                  <a:pt x="0" y="3185160"/>
                </a:lnTo>
                <a:lnTo>
                  <a:pt x="4600956" y="3185160"/>
                </a:lnTo>
                <a:lnTo>
                  <a:pt x="4600956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43044" y="3570732"/>
            <a:ext cx="4601210" cy="3185160"/>
          </a:xfrm>
          <a:custGeom>
            <a:avLst/>
            <a:gdLst/>
            <a:ahLst/>
            <a:cxnLst/>
            <a:rect l="l" t="t" r="r" b="b"/>
            <a:pathLst>
              <a:path w="4601209" h="3185159">
                <a:moveTo>
                  <a:pt x="0" y="3185160"/>
                </a:moveTo>
                <a:lnTo>
                  <a:pt x="4600956" y="3185160"/>
                </a:lnTo>
                <a:lnTo>
                  <a:pt x="4600956" y="0"/>
                </a:lnTo>
                <a:lnTo>
                  <a:pt x="0" y="0"/>
                </a:lnTo>
                <a:lnTo>
                  <a:pt x="0" y="3185160"/>
                </a:lnTo>
                <a:close/>
              </a:path>
            </a:pathLst>
          </a:custGeom>
          <a:ln w="1219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567370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368807"/>
            <a:ext cx="9144000" cy="6489700"/>
          </a:xfrm>
          <a:custGeom>
            <a:avLst/>
            <a:gdLst/>
            <a:ahLst/>
            <a:cxnLst/>
            <a:rect l="l" t="t" r="r" b="b"/>
            <a:pathLst>
              <a:path w="9144000" h="6489700">
                <a:moveTo>
                  <a:pt x="9144000" y="0"/>
                </a:moveTo>
                <a:lnTo>
                  <a:pt x="0" y="0"/>
                </a:lnTo>
                <a:lnTo>
                  <a:pt x="0" y="6489192"/>
                </a:lnTo>
                <a:lnTo>
                  <a:pt x="9144000" y="6489192"/>
                </a:lnTo>
                <a:lnTo>
                  <a:pt x="9144000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68807"/>
            <a:ext cx="9144000" cy="6489700"/>
          </a:xfrm>
          <a:custGeom>
            <a:avLst/>
            <a:gdLst/>
            <a:ahLst/>
            <a:cxnLst/>
            <a:rect l="l" t="t" r="r" b="b"/>
            <a:pathLst>
              <a:path w="9144000" h="6489700">
                <a:moveTo>
                  <a:pt x="0" y="6489192"/>
                </a:moveTo>
                <a:lnTo>
                  <a:pt x="9144000" y="6489192"/>
                </a:lnTo>
                <a:lnTo>
                  <a:pt x="9144000" y="0"/>
                </a:lnTo>
                <a:lnTo>
                  <a:pt x="0" y="0"/>
                </a:lnTo>
                <a:lnTo>
                  <a:pt x="0" y="6489192"/>
                </a:lnTo>
                <a:close/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54172" y="11938"/>
            <a:ext cx="2655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Complementary</a:t>
            </a:r>
            <a:r>
              <a:rPr sz="1800" b="1" spc="-9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Afterimage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3330030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Serba-Serbi</a:t>
            </a:r>
            <a:r>
              <a:rPr sz="3600" spc="-10" dirty="0"/>
              <a:t> </a:t>
            </a:r>
            <a:r>
              <a:rPr sz="3600" spc="-30" dirty="0"/>
              <a:t>Warna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80308"/>
            <a:ext cx="7591425" cy="188150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Ada </a:t>
            </a:r>
            <a:r>
              <a:rPr sz="2400" spc="-10" dirty="0">
                <a:latin typeface="Calibri"/>
                <a:cs typeface="Calibri"/>
              </a:rPr>
              <a:t>berapa </a:t>
            </a:r>
            <a:r>
              <a:rPr sz="2400" spc="-5" dirty="0">
                <a:latin typeface="Calibri"/>
                <a:cs typeface="Calibri"/>
              </a:rPr>
              <a:t>warna </a:t>
            </a:r>
            <a:r>
              <a:rPr sz="2400" spc="-10" dirty="0">
                <a:latin typeface="Calibri"/>
                <a:cs typeface="Calibri"/>
              </a:rPr>
              <a:t>yang </a:t>
            </a:r>
            <a:r>
              <a:rPr sz="2400" spc="-5" dirty="0">
                <a:latin typeface="Calibri"/>
                <a:cs typeface="Calibri"/>
              </a:rPr>
              <a:t>bisa </a:t>
            </a:r>
            <a:r>
              <a:rPr sz="2400" spc="-10" dirty="0">
                <a:latin typeface="Calibri"/>
                <a:cs typeface="Calibri"/>
              </a:rPr>
              <a:t>dibedakan </a:t>
            </a:r>
            <a:r>
              <a:rPr sz="2400" spc="-5" dirty="0">
                <a:latin typeface="Calibri"/>
                <a:cs typeface="Calibri"/>
              </a:rPr>
              <a:t>oleh </a:t>
            </a:r>
            <a:r>
              <a:rPr sz="2400" spc="-15" dirty="0">
                <a:latin typeface="Calibri"/>
                <a:cs typeface="Calibri"/>
              </a:rPr>
              <a:t>mata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manusia?</a:t>
            </a: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Estimasinya </a:t>
            </a:r>
            <a:r>
              <a:rPr sz="2200" spc="-5" dirty="0">
                <a:latin typeface="Calibri"/>
                <a:cs typeface="Calibri"/>
              </a:rPr>
              <a:t>lebih </a:t>
            </a:r>
            <a:r>
              <a:rPr sz="2200" spc="-10" dirty="0">
                <a:latin typeface="Calibri"/>
                <a:cs typeface="Calibri"/>
              </a:rPr>
              <a:t>dari </a:t>
            </a:r>
            <a:r>
              <a:rPr sz="2200" spc="-5" dirty="0">
                <a:latin typeface="Calibri"/>
                <a:cs typeface="Calibri"/>
              </a:rPr>
              <a:t>1 </a:t>
            </a:r>
            <a:r>
              <a:rPr sz="2200" spc="-15" dirty="0">
                <a:latin typeface="Calibri"/>
                <a:cs typeface="Calibri"/>
              </a:rPr>
              <a:t>juta </a:t>
            </a:r>
            <a:r>
              <a:rPr sz="2200" spc="-10" dirty="0">
                <a:latin typeface="Calibri"/>
                <a:cs typeface="Calibri"/>
              </a:rPr>
              <a:t>warna </a:t>
            </a:r>
            <a:r>
              <a:rPr sz="2200" spc="-15" dirty="0">
                <a:latin typeface="Calibri"/>
                <a:cs typeface="Calibri"/>
              </a:rPr>
              <a:t>yang</a:t>
            </a:r>
            <a:r>
              <a:rPr sz="2200" spc="5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unik</a:t>
            </a:r>
            <a:endParaRPr sz="2200" dirty="0">
              <a:latin typeface="Calibri"/>
              <a:cs typeface="Calibri"/>
            </a:endParaRPr>
          </a:p>
          <a:p>
            <a:pPr marL="184785" marR="559435" indent="-172720">
              <a:lnSpc>
                <a:spcPts val="2590"/>
              </a:lnSpc>
              <a:spcBef>
                <a:spcPts val="82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Bagaimana </a:t>
            </a:r>
            <a:r>
              <a:rPr sz="2400" spc="-25" dirty="0">
                <a:latin typeface="Calibri"/>
                <a:cs typeface="Calibri"/>
              </a:rPr>
              <a:t>caranya </a:t>
            </a:r>
            <a:r>
              <a:rPr sz="2400" spc="-10" dirty="0">
                <a:latin typeface="Calibri"/>
                <a:cs typeface="Calibri"/>
              </a:rPr>
              <a:t>kita </a:t>
            </a:r>
            <a:r>
              <a:rPr sz="2400" spc="-5" dirty="0">
                <a:latin typeface="Calibri"/>
                <a:cs typeface="Calibri"/>
              </a:rPr>
              <a:t>bisa saling </a:t>
            </a:r>
            <a:r>
              <a:rPr sz="2400" spc="-15" dirty="0">
                <a:latin typeface="Calibri"/>
                <a:cs typeface="Calibri"/>
              </a:rPr>
              <a:t>mengkomunikasikan  secara </a:t>
            </a:r>
            <a:r>
              <a:rPr sz="2400" spc="-20" dirty="0">
                <a:latin typeface="Calibri"/>
                <a:cs typeface="Calibri"/>
              </a:rPr>
              <a:t>akurat </a:t>
            </a:r>
            <a:r>
              <a:rPr sz="2400" spc="-10" dirty="0">
                <a:latin typeface="Calibri"/>
                <a:cs typeface="Calibri"/>
              </a:rPr>
              <a:t>suatu persepsi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warna?</a:t>
            </a:r>
            <a:endParaRPr sz="2400" dirty="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14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Sampel. </a:t>
            </a:r>
            <a:r>
              <a:rPr sz="2200" spc="-10" dirty="0">
                <a:latin typeface="Calibri"/>
                <a:cs typeface="Calibri"/>
              </a:rPr>
              <a:t>Selain </a:t>
            </a:r>
            <a:r>
              <a:rPr sz="2200" spc="-5" dirty="0">
                <a:latin typeface="Calibri"/>
                <a:cs typeface="Calibri"/>
              </a:rPr>
              <a:t>itu </a:t>
            </a:r>
            <a:r>
              <a:rPr sz="2200" spc="-25" dirty="0">
                <a:latin typeface="Calibri"/>
                <a:cs typeface="Calibri"/>
              </a:rPr>
              <a:t>kosa kata </a:t>
            </a:r>
            <a:r>
              <a:rPr sz="2200" spc="-5" dirty="0">
                <a:latin typeface="Calibri"/>
                <a:cs typeface="Calibri"/>
              </a:rPr>
              <a:t>manusia </a:t>
            </a:r>
            <a:r>
              <a:rPr sz="2200" spc="-15" dirty="0">
                <a:latin typeface="Calibri"/>
                <a:cs typeface="Calibri"/>
              </a:rPr>
              <a:t>sangat</a:t>
            </a:r>
            <a:r>
              <a:rPr sz="2200" spc="7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terbatas.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68067" y="5850635"/>
            <a:ext cx="5008245" cy="652780"/>
          </a:xfrm>
          <a:custGeom>
            <a:avLst/>
            <a:gdLst/>
            <a:ahLst/>
            <a:cxnLst/>
            <a:rect l="l" t="t" r="r" b="b"/>
            <a:pathLst>
              <a:path w="5008245" h="652779">
                <a:moveTo>
                  <a:pt x="4899152" y="0"/>
                </a:moveTo>
                <a:lnTo>
                  <a:pt x="108712" y="0"/>
                </a:lnTo>
                <a:lnTo>
                  <a:pt x="66383" y="8542"/>
                </a:lnTo>
                <a:lnTo>
                  <a:pt x="31829" y="31838"/>
                </a:lnTo>
                <a:lnTo>
                  <a:pt x="8538" y="66394"/>
                </a:lnTo>
                <a:lnTo>
                  <a:pt x="0" y="108711"/>
                </a:lnTo>
                <a:lnTo>
                  <a:pt x="0" y="543559"/>
                </a:lnTo>
                <a:lnTo>
                  <a:pt x="8538" y="585877"/>
                </a:lnTo>
                <a:lnTo>
                  <a:pt x="31829" y="620433"/>
                </a:lnTo>
                <a:lnTo>
                  <a:pt x="66383" y="643729"/>
                </a:lnTo>
                <a:lnTo>
                  <a:pt x="108712" y="652271"/>
                </a:lnTo>
                <a:lnTo>
                  <a:pt x="4899152" y="652271"/>
                </a:lnTo>
                <a:lnTo>
                  <a:pt x="4941480" y="643729"/>
                </a:lnTo>
                <a:lnTo>
                  <a:pt x="4976034" y="620433"/>
                </a:lnTo>
                <a:lnTo>
                  <a:pt x="4999325" y="585877"/>
                </a:lnTo>
                <a:lnTo>
                  <a:pt x="5007863" y="543559"/>
                </a:lnTo>
                <a:lnTo>
                  <a:pt x="5007863" y="108711"/>
                </a:lnTo>
                <a:lnTo>
                  <a:pt x="4999325" y="66394"/>
                </a:lnTo>
                <a:lnTo>
                  <a:pt x="4976034" y="31838"/>
                </a:lnTo>
                <a:lnTo>
                  <a:pt x="4941480" y="8542"/>
                </a:lnTo>
                <a:lnTo>
                  <a:pt x="4899152" y="0"/>
                </a:lnTo>
                <a:close/>
              </a:path>
            </a:pathLst>
          </a:custGeom>
          <a:solidFill>
            <a:srgbClr val="9C8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68067" y="5850635"/>
            <a:ext cx="5008245" cy="652780"/>
          </a:xfrm>
          <a:custGeom>
            <a:avLst/>
            <a:gdLst/>
            <a:ahLst/>
            <a:cxnLst/>
            <a:rect l="l" t="t" r="r" b="b"/>
            <a:pathLst>
              <a:path w="5008245" h="652779">
                <a:moveTo>
                  <a:pt x="0" y="108711"/>
                </a:moveTo>
                <a:lnTo>
                  <a:pt x="8538" y="66394"/>
                </a:lnTo>
                <a:lnTo>
                  <a:pt x="31829" y="31838"/>
                </a:lnTo>
                <a:lnTo>
                  <a:pt x="66383" y="8542"/>
                </a:lnTo>
                <a:lnTo>
                  <a:pt x="108712" y="0"/>
                </a:lnTo>
                <a:lnTo>
                  <a:pt x="4899152" y="0"/>
                </a:lnTo>
                <a:lnTo>
                  <a:pt x="4941480" y="8542"/>
                </a:lnTo>
                <a:lnTo>
                  <a:pt x="4976034" y="31838"/>
                </a:lnTo>
                <a:lnTo>
                  <a:pt x="4999325" y="66394"/>
                </a:lnTo>
                <a:lnTo>
                  <a:pt x="5007863" y="108711"/>
                </a:lnTo>
                <a:lnTo>
                  <a:pt x="5007863" y="543559"/>
                </a:lnTo>
                <a:lnTo>
                  <a:pt x="4999325" y="585877"/>
                </a:lnTo>
                <a:lnTo>
                  <a:pt x="4976034" y="620433"/>
                </a:lnTo>
                <a:lnTo>
                  <a:pt x="4941480" y="643729"/>
                </a:lnTo>
                <a:lnTo>
                  <a:pt x="4899152" y="652271"/>
                </a:lnTo>
                <a:lnTo>
                  <a:pt x="108712" y="652271"/>
                </a:lnTo>
                <a:lnTo>
                  <a:pt x="66383" y="643729"/>
                </a:lnTo>
                <a:lnTo>
                  <a:pt x="31829" y="620433"/>
                </a:lnTo>
                <a:lnTo>
                  <a:pt x="8538" y="585877"/>
                </a:lnTo>
                <a:lnTo>
                  <a:pt x="0" y="543559"/>
                </a:lnTo>
                <a:lnTo>
                  <a:pt x="0" y="108711"/>
                </a:lnTo>
                <a:close/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07542" y="4562094"/>
            <a:ext cx="7706359" cy="179260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84785" marR="5080" indent="-17272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Kita </a:t>
            </a:r>
            <a:r>
              <a:rPr sz="2400" spc="-5" dirty="0">
                <a:latin typeface="Calibri"/>
                <a:cs typeface="Calibri"/>
              </a:rPr>
              <a:t>butuh </a:t>
            </a:r>
            <a:r>
              <a:rPr sz="2400" spc="-10" dirty="0">
                <a:latin typeface="Calibri"/>
                <a:cs typeface="Calibri"/>
              </a:rPr>
              <a:t>suatu </a:t>
            </a:r>
            <a:r>
              <a:rPr sz="2400" spc="-15" dirty="0">
                <a:latin typeface="Calibri"/>
                <a:cs typeface="Calibri"/>
              </a:rPr>
              <a:t>sistem </a:t>
            </a:r>
            <a:r>
              <a:rPr sz="2400" spc="-10" dirty="0">
                <a:latin typeface="Calibri"/>
                <a:cs typeface="Calibri"/>
              </a:rPr>
              <a:t>untuk </a:t>
            </a:r>
            <a:r>
              <a:rPr sz="2400" spc="-5" dirty="0">
                <a:latin typeface="Calibri"/>
                <a:cs typeface="Calibri"/>
              </a:rPr>
              <a:t>mengurutkan warna-warna  dan </a:t>
            </a:r>
            <a:r>
              <a:rPr sz="2400" spc="-10" dirty="0">
                <a:latin typeface="Calibri"/>
                <a:cs typeface="Calibri"/>
              </a:rPr>
              <a:t>menfasilitasi spesifikasi </a:t>
            </a:r>
            <a:r>
              <a:rPr sz="2400" spc="-5" dirty="0">
                <a:latin typeface="Calibri"/>
                <a:cs typeface="Calibri"/>
              </a:rPr>
              <a:t>warna </a:t>
            </a:r>
            <a:r>
              <a:rPr sz="2400" spc="-10" dirty="0">
                <a:latin typeface="Calibri"/>
                <a:cs typeface="Calibri"/>
              </a:rPr>
              <a:t>berdasarkan attribut yang  disepakati.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Calibri"/>
              <a:cs typeface="Calibri"/>
            </a:endParaRPr>
          </a:p>
          <a:p>
            <a:pPr marL="22225" algn="ctr">
              <a:lnSpc>
                <a:spcPct val="100000"/>
              </a:lnSpc>
            </a:pPr>
            <a:r>
              <a:rPr sz="2400" spc="-5" dirty="0">
                <a:latin typeface="Calibri"/>
                <a:cs typeface="Calibri"/>
              </a:rPr>
              <a:t>Color </a:t>
            </a:r>
            <a:r>
              <a:rPr sz="2400" spc="-15" dirty="0">
                <a:latin typeface="Calibri"/>
                <a:cs typeface="Calibri"/>
              </a:rPr>
              <a:t>Order Systems </a:t>
            </a:r>
            <a:r>
              <a:rPr sz="2400" dirty="0">
                <a:latin typeface="Calibri"/>
                <a:cs typeface="Calibri"/>
              </a:rPr>
              <a:t>/ </a:t>
            </a:r>
            <a:r>
              <a:rPr sz="2400" spc="-10" dirty="0">
                <a:latin typeface="Calibri"/>
                <a:cs typeface="Calibri"/>
              </a:rPr>
              <a:t>Color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2816932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0" dirty="0"/>
              <a:t>XYZ </a:t>
            </a:r>
            <a:r>
              <a:rPr sz="3600" spc="-30" dirty="0"/>
              <a:t>Tristimulus</a:t>
            </a:r>
            <a:r>
              <a:rPr sz="3600" spc="5" dirty="0"/>
              <a:t> </a:t>
            </a:r>
            <a:r>
              <a:rPr sz="3600" spc="-40" dirty="0"/>
              <a:t>Values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466965" cy="2242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396240" indent="-18542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3 </a:t>
            </a:r>
            <a:r>
              <a:rPr sz="2400" spc="-5" dirty="0">
                <a:latin typeface="Calibri"/>
                <a:cs typeface="Calibri"/>
              </a:rPr>
              <a:t>buah warna (R,G, </a:t>
            </a:r>
            <a:r>
              <a:rPr sz="2400" dirty="0">
                <a:latin typeface="Calibri"/>
                <a:cs typeface="Calibri"/>
              </a:rPr>
              <a:t>and B) </a:t>
            </a:r>
            <a:r>
              <a:rPr sz="2400" spc="-10" dirty="0">
                <a:latin typeface="Calibri"/>
                <a:cs typeface="Calibri"/>
              </a:rPr>
              <a:t>yang </a:t>
            </a:r>
            <a:r>
              <a:rPr sz="2400" spc="-5" dirty="0">
                <a:latin typeface="Calibri"/>
                <a:cs typeface="Calibri"/>
              </a:rPr>
              <a:t>diterima di </a:t>
            </a:r>
            <a:r>
              <a:rPr sz="2400" spc="-10" dirty="0">
                <a:latin typeface="Calibri"/>
                <a:cs typeface="Calibri"/>
              </a:rPr>
              <a:t>retina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dapat</a:t>
            </a:r>
            <a:endParaRPr sz="2400">
              <a:latin typeface="Calibri"/>
              <a:cs typeface="Calibri"/>
            </a:endParaRPr>
          </a:p>
          <a:p>
            <a:pPr marR="22860" algn="ctr">
              <a:lnSpc>
                <a:spcPts val="2740"/>
              </a:lnSpc>
            </a:pPr>
            <a:r>
              <a:rPr sz="2400" spc="-15" dirty="0">
                <a:latin typeface="Calibri"/>
                <a:cs typeface="Calibri"/>
              </a:rPr>
              <a:t>dikombinasikan </a:t>
            </a:r>
            <a:r>
              <a:rPr sz="2400" dirty="0">
                <a:latin typeface="Calibri"/>
                <a:cs typeface="Calibri"/>
              </a:rPr>
              <a:t>menjadi </a:t>
            </a:r>
            <a:r>
              <a:rPr sz="2400" spc="-5" dirty="0">
                <a:latin typeface="Calibri"/>
                <a:cs typeface="Calibri"/>
              </a:rPr>
              <a:t>warna </a:t>
            </a:r>
            <a:r>
              <a:rPr sz="2400" dirty="0">
                <a:latin typeface="Calibri"/>
                <a:cs typeface="Calibri"/>
              </a:rPr>
              <a:t>apa </a:t>
            </a:r>
            <a:r>
              <a:rPr sz="2400" spc="-5" dirty="0">
                <a:latin typeface="Calibri"/>
                <a:cs typeface="Calibri"/>
              </a:rPr>
              <a:t>saja dalam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spectrum.</a:t>
            </a:r>
            <a:endParaRPr sz="2400">
              <a:latin typeface="Calibri"/>
              <a:cs typeface="Calibri"/>
            </a:endParaRPr>
          </a:p>
          <a:p>
            <a:pPr marL="184785" marR="5080" indent="-185420">
              <a:lnSpc>
                <a:spcPts val="2735"/>
              </a:lnSpc>
              <a:spcBef>
                <a:spcPts val="515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Jumlah </a:t>
            </a:r>
            <a:r>
              <a:rPr sz="2400" spc="-10" dirty="0">
                <a:latin typeface="Calibri"/>
                <a:cs typeface="Calibri"/>
              </a:rPr>
              <a:t>warna </a:t>
            </a:r>
            <a:r>
              <a:rPr sz="2400" dirty="0">
                <a:latin typeface="Calibri"/>
                <a:cs typeface="Calibri"/>
              </a:rPr>
              <a:t>R, G, </a:t>
            </a:r>
            <a:r>
              <a:rPr sz="2400" spc="-5" dirty="0">
                <a:latin typeface="Calibri"/>
                <a:cs typeface="Calibri"/>
              </a:rPr>
              <a:t>dan </a:t>
            </a:r>
            <a:r>
              <a:rPr sz="2400" dirty="0">
                <a:latin typeface="Calibri"/>
                <a:cs typeface="Calibri"/>
              </a:rPr>
              <a:t>B </a:t>
            </a:r>
            <a:r>
              <a:rPr sz="2400" spc="-10" dirty="0">
                <a:latin typeface="Calibri"/>
                <a:cs typeface="Calibri"/>
              </a:rPr>
              <a:t>yang dibutuhkan </a:t>
            </a:r>
            <a:r>
              <a:rPr sz="2400" spc="-5" dirty="0">
                <a:latin typeface="Calibri"/>
                <a:cs typeface="Calibri"/>
              </a:rPr>
              <a:t>disebut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sebagai</a:t>
            </a:r>
            <a:endParaRPr sz="2400">
              <a:latin typeface="Calibri"/>
              <a:cs typeface="Calibri"/>
            </a:endParaRPr>
          </a:p>
          <a:p>
            <a:pPr marR="4157345" algn="ctr">
              <a:lnSpc>
                <a:spcPts val="2735"/>
              </a:lnSpc>
            </a:pPr>
            <a:r>
              <a:rPr sz="2400" i="1" spc="-5" dirty="0">
                <a:latin typeface="Calibri"/>
                <a:cs typeface="Calibri"/>
              </a:rPr>
              <a:t>tristimulus </a:t>
            </a:r>
            <a:r>
              <a:rPr sz="2400" i="1" dirty="0">
                <a:latin typeface="Calibri"/>
                <a:cs typeface="Calibri"/>
              </a:rPr>
              <a:t>values</a:t>
            </a:r>
            <a:r>
              <a:rPr sz="2400" dirty="0">
                <a:latin typeface="Calibri"/>
                <a:cs typeface="Calibri"/>
              </a:rPr>
              <a:t>: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80" dirty="0">
                <a:latin typeface="Calibri"/>
                <a:cs typeface="Calibri"/>
              </a:rPr>
              <a:t>X,Y,Z.</a:t>
            </a:r>
            <a:endParaRPr sz="2400">
              <a:latin typeface="Calibri"/>
              <a:cs typeface="Calibri"/>
            </a:endParaRPr>
          </a:p>
          <a:p>
            <a:pPr marL="184785" marR="5080" indent="-172720">
              <a:lnSpc>
                <a:spcPts val="2590"/>
              </a:lnSpc>
              <a:spcBef>
                <a:spcPts val="85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20" dirty="0">
                <a:latin typeface="Calibri"/>
                <a:cs typeface="Calibri"/>
              </a:rPr>
              <a:t>Warna </a:t>
            </a:r>
            <a:r>
              <a:rPr sz="2400" dirty="0">
                <a:latin typeface="Calibri"/>
                <a:cs typeface="Calibri"/>
              </a:rPr>
              <a:t>tsb lalu </a:t>
            </a:r>
            <a:r>
              <a:rPr sz="2400" spc="-5" dirty="0">
                <a:latin typeface="Calibri"/>
                <a:cs typeface="Calibri"/>
              </a:rPr>
              <a:t>bisa </a:t>
            </a:r>
            <a:r>
              <a:rPr sz="2400" spc="-20" dirty="0">
                <a:latin typeface="Calibri"/>
                <a:cs typeface="Calibri"/>
              </a:rPr>
              <a:t>dinyatakan </a:t>
            </a:r>
            <a:r>
              <a:rPr sz="2400" spc="-15" dirty="0">
                <a:latin typeface="Calibri"/>
                <a:cs typeface="Calibri"/>
              </a:rPr>
              <a:t>dengan </a:t>
            </a:r>
            <a:r>
              <a:rPr sz="2400" i="1" spc="-5" dirty="0">
                <a:latin typeface="Calibri"/>
                <a:cs typeface="Calibri"/>
              </a:rPr>
              <a:t>trichromatic </a:t>
            </a:r>
            <a:r>
              <a:rPr sz="2400" i="1" dirty="0">
                <a:latin typeface="Calibri"/>
                <a:cs typeface="Calibri"/>
              </a:rPr>
              <a:t>values:  </a:t>
            </a:r>
            <a:r>
              <a:rPr sz="2400" i="1" spc="-30" dirty="0">
                <a:latin typeface="Calibri"/>
                <a:cs typeface="Calibri"/>
              </a:rPr>
              <a:t>z,y,z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0442" y="5235466"/>
            <a:ext cx="4435475" cy="72961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185420" algn="l"/>
              </a:tabLst>
            </a:pPr>
            <a:r>
              <a:rPr sz="2200" spc="-10" dirty="0">
                <a:latin typeface="Calibri"/>
                <a:cs typeface="Calibri"/>
              </a:rPr>
              <a:t>Note that </a:t>
            </a:r>
            <a:r>
              <a:rPr sz="2200" spc="-5" dirty="0">
                <a:latin typeface="Cambria Math"/>
                <a:cs typeface="Cambria Math"/>
              </a:rPr>
              <a:t>𝑥 + 𝑦 + 𝑧 =</a:t>
            </a:r>
            <a:r>
              <a:rPr sz="2200" spc="450" dirty="0">
                <a:latin typeface="Cambria Math"/>
                <a:cs typeface="Cambria Math"/>
              </a:rPr>
              <a:t> </a:t>
            </a:r>
            <a:r>
              <a:rPr sz="2200" spc="-5" dirty="0">
                <a:latin typeface="Cambria Math"/>
                <a:cs typeface="Cambria Math"/>
              </a:rPr>
              <a:t>1</a:t>
            </a:r>
            <a:endParaRPr sz="2200">
              <a:latin typeface="Cambria Math"/>
              <a:cs typeface="Cambria Math"/>
            </a:endParaRPr>
          </a:p>
          <a:p>
            <a:pPr marL="184785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185420" algn="l"/>
              </a:tabLst>
            </a:pPr>
            <a:r>
              <a:rPr sz="2200" spc="-10" dirty="0">
                <a:latin typeface="Calibri"/>
                <a:cs typeface="Calibri"/>
              </a:rPr>
              <a:t>Using </a:t>
            </a:r>
            <a:r>
              <a:rPr sz="2200" spc="-5" dirty="0">
                <a:latin typeface="Calibri"/>
                <a:cs typeface="Calibri"/>
              </a:rPr>
              <a:t>x and </a:t>
            </a:r>
            <a:r>
              <a:rPr sz="2200" spc="-85" dirty="0">
                <a:latin typeface="Calibri"/>
                <a:cs typeface="Calibri"/>
              </a:rPr>
              <a:t>y, </a:t>
            </a:r>
            <a:r>
              <a:rPr sz="2200" spc="-15" dirty="0">
                <a:latin typeface="Calibri"/>
                <a:cs typeface="Calibri"/>
              </a:rPr>
              <a:t>we can </a:t>
            </a:r>
            <a:r>
              <a:rPr sz="2200" spc="-10" dirty="0">
                <a:latin typeface="Calibri"/>
                <a:cs typeface="Calibri"/>
              </a:rPr>
              <a:t>plot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4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colors..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36497" y="4595876"/>
            <a:ext cx="1309370" cy="20320"/>
          </a:xfrm>
          <a:custGeom>
            <a:avLst/>
            <a:gdLst/>
            <a:ahLst/>
            <a:cxnLst/>
            <a:rect l="l" t="t" r="r" b="b"/>
            <a:pathLst>
              <a:path w="1309370" h="20320">
                <a:moveTo>
                  <a:pt x="1309116" y="0"/>
                </a:moveTo>
                <a:lnTo>
                  <a:pt x="0" y="0"/>
                </a:lnTo>
                <a:lnTo>
                  <a:pt x="0" y="19812"/>
                </a:lnTo>
                <a:lnTo>
                  <a:pt x="1309116" y="19812"/>
                </a:lnTo>
                <a:lnTo>
                  <a:pt x="130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6894" y="4145407"/>
            <a:ext cx="1893570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1570">
              <a:lnSpc>
                <a:spcPts val="2345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𝑋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1710"/>
              </a:lnSpc>
            </a:pPr>
            <a:r>
              <a:rPr sz="2400" dirty="0">
                <a:latin typeface="Cambria Math"/>
                <a:cs typeface="Cambria Math"/>
              </a:rPr>
              <a:t>𝑥</a:t>
            </a:r>
            <a:r>
              <a:rPr sz="2400" spc="18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  <a:p>
            <a:pPr marL="579755">
              <a:lnSpc>
                <a:spcPts val="2245"/>
              </a:lnSpc>
            </a:pPr>
            <a:r>
              <a:rPr sz="2400" dirty="0">
                <a:latin typeface="Cambria Math"/>
                <a:cs typeface="Cambria Math"/>
              </a:rPr>
              <a:t>𝑋 + 𝑌 +</a:t>
            </a:r>
            <a:r>
              <a:rPr sz="2400" spc="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𝑍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98569" y="4595876"/>
            <a:ext cx="1309370" cy="20320"/>
          </a:xfrm>
          <a:custGeom>
            <a:avLst/>
            <a:gdLst/>
            <a:ahLst/>
            <a:cxnLst/>
            <a:rect l="l" t="t" r="r" b="b"/>
            <a:pathLst>
              <a:path w="1309370" h="20320">
                <a:moveTo>
                  <a:pt x="1309115" y="0"/>
                </a:moveTo>
                <a:lnTo>
                  <a:pt x="0" y="0"/>
                </a:lnTo>
                <a:lnTo>
                  <a:pt x="0" y="19812"/>
                </a:lnTo>
                <a:lnTo>
                  <a:pt x="1309115" y="19812"/>
                </a:lnTo>
                <a:lnTo>
                  <a:pt x="13091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15003" y="4145407"/>
            <a:ext cx="1899920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1730">
              <a:lnSpc>
                <a:spcPts val="2345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𝑌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1710"/>
              </a:lnSpc>
            </a:pPr>
            <a:r>
              <a:rPr sz="2400" dirty="0">
                <a:latin typeface="Cambria Math"/>
                <a:cs typeface="Cambria Math"/>
              </a:rPr>
              <a:t>𝑦</a:t>
            </a:r>
            <a:r>
              <a:rPr sz="2400" spc="17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  <a:p>
            <a:pPr marL="584200">
              <a:lnSpc>
                <a:spcPts val="2245"/>
              </a:lnSpc>
            </a:pPr>
            <a:r>
              <a:rPr sz="2400" dirty="0">
                <a:latin typeface="Cambria Math"/>
                <a:cs typeface="Cambria Math"/>
              </a:rPr>
              <a:t>𝑋 + 𝑌 +</a:t>
            </a:r>
            <a:r>
              <a:rPr sz="2400" spc="3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𝑍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150861" y="4582033"/>
            <a:ext cx="1309370" cy="20320"/>
          </a:xfrm>
          <a:custGeom>
            <a:avLst/>
            <a:gdLst/>
            <a:ahLst/>
            <a:cxnLst/>
            <a:rect l="l" t="t" r="r" b="b"/>
            <a:pathLst>
              <a:path w="1309370" h="20320">
                <a:moveTo>
                  <a:pt x="1309116" y="0"/>
                </a:moveTo>
                <a:lnTo>
                  <a:pt x="0" y="0"/>
                </a:lnTo>
                <a:lnTo>
                  <a:pt x="0" y="19812"/>
                </a:lnTo>
                <a:lnTo>
                  <a:pt x="1309116" y="19812"/>
                </a:lnTo>
                <a:lnTo>
                  <a:pt x="1309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90538" y="4131691"/>
            <a:ext cx="1875155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20775">
              <a:lnSpc>
                <a:spcPts val="2345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𝑍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1710"/>
              </a:lnSpc>
            </a:pPr>
            <a:r>
              <a:rPr sz="2400" dirty="0">
                <a:latin typeface="Cambria Math"/>
                <a:cs typeface="Cambria Math"/>
              </a:rPr>
              <a:t>𝑧</a:t>
            </a:r>
            <a:r>
              <a:rPr sz="2400" spc="16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  <a:p>
            <a:pPr marL="561340">
              <a:lnSpc>
                <a:spcPts val="2245"/>
              </a:lnSpc>
            </a:pPr>
            <a:r>
              <a:rPr sz="2400" dirty="0">
                <a:latin typeface="Cambria Math"/>
                <a:cs typeface="Cambria Math"/>
              </a:rPr>
              <a:t>𝑋 + 𝑌 +</a:t>
            </a:r>
            <a:r>
              <a:rPr sz="2400" spc="1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𝑍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664610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CIE </a:t>
            </a:r>
            <a:r>
              <a:rPr sz="3600" spc="-15" dirty="0"/>
              <a:t>Chromaticity</a:t>
            </a:r>
            <a:r>
              <a:rPr sz="3600" spc="15" dirty="0"/>
              <a:t> </a:t>
            </a:r>
            <a:r>
              <a:rPr sz="3600" spc="-15" dirty="0"/>
              <a:t>Diagram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3215" y="6276543"/>
            <a:ext cx="85610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212121"/>
                </a:solidFill>
                <a:latin typeface="Arial"/>
                <a:cs typeface="Arial"/>
              </a:rPr>
              <a:t>CIE</a:t>
            </a:r>
            <a:r>
              <a:rPr sz="1600" spc="-5" dirty="0">
                <a:solidFill>
                  <a:srgbClr val="212121"/>
                </a:solidFill>
                <a:latin typeface="Arial"/>
                <a:cs typeface="Arial"/>
              </a:rPr>
              <a:t>: Commission internationale de l'éclairage (International Commission on Illumination) is</a:t>
            </a:r>
            <a:r>
              <a:rPr sz="1600" spc="16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86939" y="1937714"/>
            <a:ext cx="4544202" cy="4342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23215" y="6533487"/>
            <a:ext cx="6282690" cy="25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64"/>
              </a:lnSpc>
            </a:pPr>
            <a:r>
              <a:rPr sz="1600" spc="-5" dirty="0">
                <a:solidFill>
                  <a:srgbClr val="212121"/>
                </a:solidFill>
                <a:latin typeface="Arial"/>
                <a:cs typeface="Arial"/>
              </a:rPr>
              <a:t>international authority on </a:t>
            </a:r>
            <a:r>
              <a:rPr sz="1600" u="heavy" spc="-5" dirty="0">
                <a:solidFill>
                  <a:srgbClr val="8E57B6"/>
                </a:solidFill>
                <a:uFill>
                  <a:solidFill>
                    <a:srgbClr val="8E57B6"/>
                  </a:solidFill>
                </a:uFill>
                <a:latin typeface="Arial"/>
                <a:cs typeface="Arial"/>
                <a:hlinkClick r:id="rId3"/>
              </a:rPr>
              <a:t>light</a:t>
            </a:r>
            <a:r>
              <a:rPr sz="1600" spc="-5" dirty="0">
                <a:solidFill>
                  <a:srgbClr val="212121"/>
                </a:solidFill>
                <a:latin typeface="Arial"/>
                <a:cs typeface="Arial"/>
              </a:rPr>
              <a:t>, </a:t>
            </a:r>
            <a:r>
              <a:rPr sz="1600" u="heavy" spc="-5" dirty="0">
                <a:solidFill>
                  <a:srgbClr val="8E57B6"/>
                </a:solidFill>
                <a:uFill>
                  <a:solidFill>
                    <a:srgbClr val="8E57B6"/>
                  </a:solidFill>
                </a:uFill>
                <a:latin typeface="Arial"/>
                <a:cs typeface="Arial"/>
                <a:hlinkClick r:id="rId4"/>
              </a:rPr>
              <a:t>illumination</a:t>
            </a:r>
            <a:r>
              <a:rPr sz="1600" spc="-5" dirty="0">
                <a:solidFill>
                  <a:srgbClr val="212121"/>
                </a:solidFill>
                <a:latin typeface="Arial"/>
                <a:cs typeface="Arial"/>
              </a:rPr>
              <a:t>, </a:t>
            </a:r>
            <a:r>
              <a:rPr sz="1600" u="heavy" spc="-15" dirty="0">
                <a:solidFill>
                  <a:srgbClr val="8E57B6"/>
                </a:solidFill>
                <a:uFill>
                  <a:solidFill>
                    <a:srgbClr val="8E57B6"/>
                  </a:solidFill>
                </a:uFill>
                <a:latin typeface="Arial"/>
                <a:cs typeface="Arial"/>
                <a:hlinkClick r:id="rId5"/>
              </a:rPr>
              <a:t>colour</a:t>
            </a:r>
            <a:r>
              <a:rPr sz="1600" spc="-15" dirty="0">
                <a:solidFill>
                  <a:srgbClr val="212121"/>
                </a:solidFill>
                <a:latin typeface="Arial"/>
                <a:cs typeface="Arial"/>
              </a:rPr>
              <a:t>, </a:t>
            </a:r>
            <a:r>
              <a:rPr sz="1600" spc="-5" dirty="0">
                <a:solidFill>
                  <a:srgbClr val="212121"/>
                </a:solidFill>
                <a:latin typeface="Arial"/>
                <a:cs typeface="Arial"/>
              </a:rPr>
              <a:t>and </a:t>
            </a:r>
            <a:r>
              <a:rPr sz="1600" u="heavy" spc="-5" dirty="0">
                <a:solidFill>
                  <a:srgbClr val="8E57B6"/>
                </a:solidFill>
                <a:uFill>
                  <a:solidFill>
                    <a:srgbClr val="8E57B6"/>
                  </a:solidFill>
                </a:uFill>
                <a:latin typeface="Arial"/>
                <a:cs typeface="Arial"/>
                <a:hlinkClick r:id="rId6"/>
              </a:rPr>
              <a:t>colour</a:t>
            </a:r>
            <a:r>
              <a:rPr sz="1600" u="heavy" spc="145" dirty="0">
                <a:solidFill>
                  <a:srgbClr val="8E57B6"/>
                </a:solidFill>
                <a:uFill>
                  <a:solidFill>
                    <a:srgbClr val="8E57B6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600" u="heavy" spc="-5" dirty="0">
                <a:solidFill>
                  <a:srgbClr val="8E57B6"/>
                </a:solidFill>
                <a:uFill>
                  <a:solidFill>
                    <a:srgbClr val="8E57B6"/>
                  </a:solidFill>
                </a:uFill>
                <a:latin typeface="Arial"/>
                <a:cs typeface="Arial"/>
                <a:hlinkClick r:id="rId6"/>
              </a:rPr>
              <a:t>spaces</a:t>
            </a:r>
            <a:r>
              <a:rPr sz="1600" spc="-5" dirty="0">
                <a:solidFill>
                  <a:srgbClr val="212121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2519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pc="-165" dirty="0"/>
              <a:t>Informasi </a:t>
            </a:r>
            <a:r>
              <a:rPr spc="-185" dirty="0"/>
              <a:t>dari </a:t>
            </a:r>
            <a:r>
              <a:rPr spc="-229" dirty="0"/>
              <a:t>Citra</a:t>
            </a:r>
            <a:r>
              <a:rPr spc="-425" dirty="0"/>
              <a:t> </a:t>
            </a:r>
            <a:r>
              <a:rPr spc="-250" dirty="0"/>
              <a:t>Dijital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66751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rlito"/>
                <a:cs typeface="Carlito"/>
              </a:rPr>
              <a:t>Informasi </a:t>
            </a:r>
            <a:r>
              <a:rPr sz="2400" dirty="0">
                <a:latin typeface="Carlito"/>
                <a:cs typeface="Carlito"/>
              </a:rPr>
              <a:t>apa </a:t>
            </a:r>
            <a:r>
              <a:rPr sz="2400" spc="-10" dirty="0">
                <a:latin typeface="Carlito"/>
                <a:cs typeface="Carlito"/>
              </a:rPr>
              <a:t>yang </a:t>
            </a:r>
            <a:r>
              <a:rPr sz="2400" spc="-5" dirty="0">
                <a:latin typeface="Carlito"/>
                <a:cs typeface="Carlito"/>
              </a:rPr>
              <a:t>bisa </a:t>
            </a:r>
            <a:r>
              <a:rPr sz="2400" dirty="0">
                <a:latin typeface="Carlito"/>
                <a:cs typeface="Carlito"/>
              </a:rPr>
              <a:t>anda </a:t>
            </a:r>
            <a:r>
              <a:rPr sz="2400" spc="-10" dirty="0">
                <a:latin typeface="Carlito"/>
                <a:cs typeface="Carlito"/>
              </a:rPr>
              <a:t>dapatkan </a:t>
            </a:r>
            <a:r>
              <a:rPr sz="2400" spc="-5" dirty="0">
                <a:latin typeface="Carlito"/>
                <a:cs typeface="Carlito"/>
              </a:rPr>
              <a:t>dari </a:t>
            </a:r>
            <a:r>
              <a:rPr sz="2400" spc="-10" dirty="0">
                <a:latin typeface="Carlito"/>
                <a:cs typeface="Carlito"/>
              </a:rPr>
              <a:t>citra</a:t>
            </a:r>
            <a:r>
              <a:rPr sz="2400" spc="-85" dirty="0">
                <a:latin typeface="Carlito"/>
                <a:cs typeface="Carlito"/>
              </a:rPr>
              <a:t> </a:t>
            </a:r>
            <a:r>
              <a:rPr sz="2400" spc="-5" dirty="0">
                <a:latin typeface="Carlito"/>
                <a:cs typeface="Carlito"/>
              </a:rPr>
              <a:t>ini?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15211" y="2342388"/>
            <a:ext cx="6513576" cy="4282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6939" y="1937714"/>
            <a:ext cx="4544202" cy="4342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86939" y="1865376"/>
            <a:ext cx="4530852" cy="4559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5" dirty="0"/>
              <a:t>What </a:t>
            </a:r>
            <a:r>
              <a:rPr sz="3600" spc="-5" dirty="0"/>
              <a:t>about </a:t>
            </a:r>
            <a:r>
              <a:rPr sz="3600" spc="-10" dirty="0"/>
              <a:t>digital</a:t>
            </a:r>
            <a:r>
              <a:rPr sz="3600" spc="60" dirty="0"/>
              <a:t> </a:t>
            </a:r>
            <a:r>
              <a:rPr sz="3600" spc="-20" dirty="0"/>
              <a:t>monitors?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2142" y="6365240"/>
            <a:ext cx="6579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350" spc="-569" baseline="49382" dirty="0">
                <a:solidFill>
                  <a:srgbClr val="888888"/>
                </a:solidFill>
                <a:latin typeface="Calibri"/>
                <a:cs typeface="Calibri"/>
              </a:rPr>
              <a:t>L</a:t>
            </a:r>
            <a:r>
              <a:rPr sz="2400" spc="-459" dirty="0">
                <a:latin typeface="Arial"/>
                <a:cs typeface="Arial"/>
              </a:rPr>
              <a:t>•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350" spc="-7" baseline="49382" dirty="0">
                <a:solidFill>
                  <a:srgbClr val="888888"/>
                </a:solidFill>
                <a:latin typeface="Calibri"/>
                <a:cs typeface="Calibri"/>
              </a:rPr>
              <a:t>k</a:t>
            </a:r>
            <a:r>
              <a:rPr sz="1350" spc="-337" baseline="49382" dirty="0">
                <a:solidFill>
                  <a:srgbClr val="888888"/>
                </a:solidFill>
                <a:latin typeface="Calibri"/>
                <a:cs typeface="Calibri"/>
              </a:rPr>
              <a:t>s</a:t>
            </a:r>
            <a:r>
              <a:rPr sz="2400" spc="-1065" dirty="0">
                <a:latin typeface="Calibri"/>
                <a:cs typeface="Calibri"/>
              </a:rPr>
              <a:t>C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m</a:t>
            </a:r>
            <a:r>
              <a:rPr sz="1350" spc="-7" baseline="49382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350" spc="-247" baseline="49382" dirty="0">
                <a:solidFill>
                  <a:srgbClr val="888888"/>
                </a:solidFill>
                <a:latin typeface="Calibri"/>
                <a:cs typeface="Calibri"/>
              </a:rPr>
              <a:t>t</a:t>
            </a:r>
            <a:r>
              <a:rPr sz="2400" spc="-1105" dirty="0">
                <a:latin typeface="Calibri"/>
                <a:cs typeface="Calibri"/>
              </a:rPr>
              <a:t>o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350" spc="-22" baseline="49382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350" spc="-15" baseline="49382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2400" spc="-545" dirty="0">
                <a:latin typeface="Calibri"/>
                <a:cs typeface="Calibri"/>
              </a:rPr>
              <a:t>l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350" spc="-555" baseline="49382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2400" spc="-905" dirty="0">
                <a:latin typeface="Calibri"/>
                <a:cs typeface="Calibri"/>
              </a:rPr>
              <a:t>o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350" spc="-15" baseline="49382" dirty="0">
                <a:solidFill>
                  <a:srgbClr val="888888"/>
                </a:solidFill>
                <a:latin typeface="Calibri"/>
                <a:cs typeface="Calibri"/>
              </a:rPr>
              <a:t>d</a:t>
            </a:r>
            <a:r>
              <a:rPr sz="1350" spc="-307" baseline="49382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2400" spc="-640" dirty="0">
                <a:latin typeface="Calibri"/>
                <a:cs typeface="Calibri"/>
              </a:rPr>
              <a:t>r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350" spc="-465" baseline="49382" dirty="0">
                <a:solidFill>
                  <a:srgbClr val="888888"/>
                </a:solidFill>
                <a:latin typeface="Calibri"/>
                <a:cs typeface="Calibri"/>
              </a:rPr>
              <a:t>n</a:t>
            </a:r>
            <a:r>
              <a:rPr sz="2400" spc="-640" dirty="0">
                <a:latin typeface="Calibri"/>
                <a:cs typeface="Calibri"/>
              </a:rPr>
              <a:t>s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ti  </a:t>
            </a:r>
            <a:r>
              <a:rPr sz="1350" spc="60" baseline="49382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</a:t>
            </a:r>
            <a:r>
              <a:rPr sz="2400" spc="-25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xi</a:t>
            </a:r>
            <a:r>
              <a:rPr sz="2400" spc="-25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≠</a:t>
            </a:r>
            <a:r>
              <a:rPr sz="2400" spc="-20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spc="-35" dirty="0">
                <a:latin typeface="Calibri"/>
                <a:cs typeface="Calibri"/>
              </a:rPr>
              <a:t>r</a:t>
            </a:r>
            <a:r>
              <a:rPr sz="2400" spc="-585" dirty="0">
                <a:latin typeface="Calibri"/>
                <a:cs typeface="Calibri"/>
              </a:rPr>
              <a:t>s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P</a:t>
            </a:r>
            <a:r>
              <a:rPr sz="1350" spc="-7" baseline="49382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1350" spc="-419" baseline="49382" dirty="0">
                <a:solidFill>
                  <a:srgbClr val="888888"/>
                </a:solidFill>
                <a:latin typeface="Calibri"/>
                <a:cs typeface="Calibri"/>
              </a:rPr>
              <a:t>n</a:t>
            </a:r>
            <a:r>
              <a:rPr sz="2400" spc="-1445" dirty="0">
                <a:latin typeface="Calibri"/>
                <a:cs typeface="Calibri"/>
              </a:rPr>
              <a:t>w</a:t>
            </a:r>
            <a:r>
              <a:rPr sz="1350" spc="-15" baseline="49382" dirty="0">
                <a:solidFill>
                  <a:srgbClr val="888888"/>
                </a:solidFill>
                <a:latin typeface="Calibri"/>
                <a:cs typeface="Calibri"/>
              </a:rPr>
              <a:t>g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1350" spc="-7" baseline="49382" dirty="0">
                <a:solidFill>
                  <a:srgbClr val="888888"/>
                </a:solidFill>
                <a:latin typeface="Calibri"/>
                <a:cs typeface="Calibri"/>
              </a:rPr>
              <a:t>l</a:t>
            </a:r>
            <a:r>
              <a:rPr sz="1350" spc="-179" baseline="49382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2400" spc="-1080" dirty="0">
                <a:latin typeface="Calibri"/>
                <a:cs typeface="Calibri"/>
              </a:rPr>
              <a:t>e</a:t>
            </a:r>
            <a:r>
              <a:rPr sz="1350" spc="-15" baseline="49382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an</a:t>
            </a:r>
            <a:r>
              <a:rPr sz="1350" spc="7" baseline="49382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350" spc="-667" baseline="49382" dirty="0">
                <a:solidFill>
                  <a:srgbClr val="888888"/>
                </a:solidFill>
                <a:latin typeface="Calibri"/>
                <a:cs typeface="Calibri"/>
              </a:rPr>
              <a:t>C</a:t>
            </a:r>
            <a:r>
              <a:rPr sz="2400" spc="-575" dirty="0">
                <a:latin typeface="Calibri"/>
                <a:cs typeface="Calibri"/>
              </a:rPr>
              <a:t>c</a:t>
            </a:r>
            <a:r>
              <a:rPr sz="1350" spc="-7" baseline="49382" dirty="0">
                <a:solidFill>
                  <a:srgbClr val="888888"/>
                </a:solidFill>
                <a:latin typeface="Calibri"/>
                <a:cs typeface="Calibri"/>
              </a:rPr>
              <a:t>i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t</a:t>
            </a:r>
            <a:r>
              <a:rPr sz="1350" spc="-397" baseline="49382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2400" spc="-894" dirty="0">
                <a:latin typeface="Calibri"/>
                <a:cs typeface="Calibri"/>
              </a:rPr>
              <a:t>a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a</a:t>
            </a:r>
            <a:r>
              <a:rPr sz="1350" spc="-15" baseline="49382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350" spc="-22" baseline="49382" dirty="0">
                <a:solidFill>
                  <a:srgbClr val="888888"/>
                </a:solidFill>
                <a:latin typeface="Calibri"/>
                <a:cs typeface="Calibri"/>
              </a:rPr>
              <a:t>-</a:t>
            </a:r>
            <a:r>
              <a:rPr sz="2400" spc="-1050" dirty="0">
                <a:latin typeface="Calibri"/>
                <a:cs typeface="Calibri"/>
              </a:rPr>
              <a:t>n</a:t>
            </a:r>
            <a:r>
              <a:rPr sz="1350" spc="-7" baseline="49382" dirty="0">
                <a:solidFill>
                  <a:srgbClr val="888888"/>
                </a:solidFill>
                <a:latin typeface="Calibri"/>
                <a:cs typeface="Calibri"/>
              </a:rPr>
              <a:t>C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1350" spc="-7" baseline="49382" dirty="0">
                <a:solidFill>
                  <a:srgbClr val="888888"/>
                </a:solidFill>
                <a:latin typeface="Calibri"/>
                <a:cs typeface="Calibri"/>
              </a:rPr>
              <a:t>l</a:t>
            </a:r>
            <a:r>
              <a:rPr sz="1350" spc="-97" baseline="49382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2400" spc="-775" dirty="0">
                <a:latin typeface="Calibri"/>
                <a:cs typeface="Calibri"/>
              </a:rPr>
              <a:t>r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350" spc="-22" baseline="49382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1350" spc="-315" baseline="49382" dirty="0">
                <a:solidFill>
                  <a:srgbClr val="888888"/>
                </a:solidFill>
                <a:latin typeface="Calibri"/>
                <a:cs typeface="Calibri"/>
              </a:rPr>
              <a:t>T</a:t>
            </a:r>
            <a:r>
              <a:rPr sz="2400" spc="-985" dirty="0">
                <a:latin typeface="Calibri"/>
                <a:cs typeface="Calibri"/>
              </a:rPr>
              <a:t>e</a:t>
            </a:r>
            <a:r>
              <a:rPr sz="1350" spc="-15" baseline="49382" dirty="0">
                <a:solidFill>
                  <a:srgbClr val="888888"/>
                </a:solidFill>
                <a:latin typeface="Calibri"/>
                <a:cs typeface="Calibri"/>
              </a:rPr>
              <a:t>h</a:t>
            </a:r>
            <a:r>
              <a:rPr sz="1350" spc="-7" baseline="49382" dirty="0">
                <a:solidFill>
                  <a:srgbClr val="888888"/>
                </a:solidFill>
                <a:latin typeface="Calibri"/>
                <a:cs typeface="Calibri"/>
              </a:rPr>
              <a:t>e</a:t>
            </a:r>
            <a:r>
              <a:rPr sz="1350" spc="-607" baseline="49382" dirty="0">
                <a:solidFill>
                  <a:srgbClr val="888888"/>
                </a:solidFill>
                <a:latin typeface="Calibri"/>
                <a:cs typeface="Calibri"/>
              </a:rPr>
              <a:t>o</a:t>
            </a:r>
            <a:r>
              <a:rPr sz="2400" spc="-860" dirty="0">
                <a:latin typeface="Calibri"/>
                <a:cs typeface="Calibri"/>
              </a:rPr>
              <a:t>p</a:t>
            </a:r>
            <a:r>
              <a:rPr sz="1350" spc="-7" baseline="49382" dirty="0">
                <a:solidFill>
                  <a:srgbClr val="888888"/>
                </a:solidFill>
                <a:latin typeface="Calibri"/>
                <a:cs typeface="Calibri"/>
              </a:rPr>
              <a:t>r</a:t>
            </a:r>
            <a:r>
              <a:rPr sz="1350" baseline="49382" dirty="0">
                <a:solidFill>
                  <a:srgbClr val="888888"/>
                </a:solidFill>
                <a:latin typeface="Calibri"/>
                <a:cs typeface="Calibri"/>
              </a:rPr>
              <a:t>y</a:t>
            </a:r>
            <a:r>
              <a:rPr sz="1350" spc="-104" baseline="49382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r</a:t>
            </a:r>
            <a:r>
              <a:rPr sz="2400" spc="-5" dirty="0">
                <a:latin typeface="Calibri"/>
                <a:cs typeface="Calibri"/>
              </a:rPr>
              <a:t>oduc</a:t>
            </a:r>
            <a:r>
              <a:rPr sz="2400" dirty="0">
                <a:latin typeface="Calibri"/>
                <a:cs typeface="Calibri"/>
              </a:rPr>
              <a:t>e</a:t>
            </a:r>
            <a:r>
              <a:rPr sz="2400" spc="-5" dirty="0">
                <a:latin typeface="Calibri"/>
                <a:cs typeface="Calibri"/>
              </a:rPr>
              <a:t> digi</a:t>
            </a:r>
            <a:r>
              <a:rPr sz="2400" spc="-2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ally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7669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Color Models </a:t>
            </a:r>
            <a:r>
              <a:rPr sz="3600" spc="-30" dirty="0"/>
              <a:t>for</a:t>
            </a:r>
            <a:r>
              <a:rPr sz="3600" spc="-25" dirty="0"/>
              <a:t> Hardware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32771"/>
            <a:ext cx="6624320" cy="99885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185420" algn="l"/>
              </a:tabLst>
            </a:pPr>
            <a:r>
              <a:rPr sz="2800" b="1" spc="-15" dirty="0">
                <a:latin typeface="Calibri"/>
                <a:cs typeface="Calibri"/>
              </a:rPr>
              <a:t>RGB </a:t>
            </a:r>
            <a:r>
              <a:rPr sz="2800" spc="-10" dirty="0">
                <a:latin typeface="Calibri"/>
                <a:cs typeface="Calibri"/>
              </a:rPr>
              <a:t>untuk monitor warna </a:t>
            </a:r>
            <a:r>
              <a:rPr sz="2800" spc="-5" dirty="0">
                <a:latin typeface="Calibri"/>
                <a:cs typeface="Calibri"/>
              </a:rPr>
              <a:t>dan </a:t>
            </a:r>
            <a:r>
              <a:rPr sz="2800" spc="-25" dirty="0">
                <a:latin typeface="Calibri"/>
                <a:cs typeface="Calibri"/>
              </a:rPr>
              <a:t>kamera</a:t>
            </a:r>
            <a:r>
              <a:rPr sz="2800" spc="1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video</a:t>
            </a:r>
            <a:endParaRPr sz="28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470"/>
              </a:spcBef>
              <a:buFont typeface="Arial"/>
              <a:buChar char="•"/>
              <a:tabLst>
                <a:tab pos="185420" algn="l"/>
              </a:tabLst>
            </a:pPr>
            <a:r>
              <a:rPr sz="2800" spc="-5" dirty="0">
                <a:latin typeface="Calibri"/>
                <a:cs typeface="Calibri"/>
              </a:rPr>
              <a:t>Model </a:t>
            </a:r>
            <a:r>
              <a:rPr sz="2800" b="1" spc="-10" dirty="0">
                <a:latin typeface="Calibri"/>
                <a:cs typeface="Calibri"/>
              </a:rPr>
              <a:t>CMYK </a:t>
            </a:r>
            <a:r>
              <a:rPr sz="2800" spc="-10" dirty="0">
                <a:latin typeface="Calibri"/>
                <a:cs typeface="Calibri"/>
              </a:rPr>
              <a:t>untuk </a:t>
            </a:r>
            <a:r>
              <a:rPr sz="2800" spc="-15" dirty="0">
                <a:latin typeface="Calibri"/>
                <a:cs typeface="Calibri"/>
              </a:rPr>
              <a:t>printer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warna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21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6180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3190" y="2695948"/>
            <a:ext cx="4333549" cy="3733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5" dirty="0"/>
              <a:t>RGB </a:t>
            </a:r>
            <a:r>
              <a:rPr sz="3600" spc="-5" dirty="0"/>
              <a:t>Color</a:t>
            </a:r>
            <a:r>
              <a:rPr sz="3600" dirty="0"/>
              <a:t> </a:t>
            </a:r>
            <a:r>
              <a:rPr sz="3600" spc="-5" dirty="0"/>
              <a:t>Model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707542" y="1736415"/>
            <a:ext cx="5565775" cy="88963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Standard </a:t>
            </a:r>
            <a:r>
              <a:rPr sz="2400" dirty="0">
                <a:latin typeface="Calibri"/>
                <a:cs typeface="Calibri"/>
              </a:rPr>
              <a:t>model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color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monitor</a:t>
            </a:r>
            <a:endParaRPr sz="24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185420" algn="l"/>
                <a:tab pos="4834890" algn="l"/>
              </a:tabLst>
            </a:pPr>
            <a:r>
              <a:rPr sz="2400" dirty="0">
                <a:latin typeface="Calibri"/>
                <a:cs typeface="Calibri"/>
              </a:rPr>
              <a:t>Based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</a:t>
            </a:r>
            <a:r>
              <a:rPr sz="2400" spc="5" dirty="0">
                <a:latin typeface="Calibri"/>
                <a:cs typeface="Calibri"/>
              </a:rPr>
              <a:t>i</a:t>
            </a:r>
            <a:r>
              <a:rPr sz="2400" spc="-5" dirty="0">
                <a:latin typeface="Calibri"/>
                <a:cs typeface="Calibri"/>
              </a:rPr>
              <a:t>-</a:t>
            </a:r>
            <a:r>
              <a:rPr sz="2400" spc="-3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timulus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theo</a:t>
            </a:r>
            <a:r>
              <a:rPr sz="2400" spc="10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</a:t>
            </a:r>
            <a:r>
              <a:rPr sz="2400" spc="-5" dirty="0">
                <a:latin typeface="Calibri"/>
                <a:cs typeface="Calibri"/>
              </a:rPr>
              <a:t>ol</a:t>
            </a:r>
            <a:r>
              <a:rPr sz="2400" spc="-15" dirty="0">
                <a:latin typeface="Calibri"/>
                <a:cs typeface="Calibri"/>
              </a:rPr>
              <a:t>o</a:t>
            </a:r>
            <a:r>
              <a:rPr sz="2400" dirty="0">
                <a:latin typeface="Calibri"/>
                <a:cs typeface="Calibri"/>
              </a:rPr>
              <a:t>r	vi</a:t>
            </a:r>
            <a:r>
              <a:rPr sz="2400" spc="-10" dirty="0">
                <a:latin typeface="Calibri"/>
                <a:cs typeface="Calibri"/>
              </a:rPr>
              <a:t>s</a:t>
            </a:r>
            <a:r>
              <a:rPr sz="2400" dirty="0">
                <a:latin typeface="Calibri"/>
                <a:cs typeface="Calibri"/>
              </a:rPr>
              <a:t>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29647" y="3133344"/>
            <a:ext cx="3067407" cy="2820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721910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5" dirty="0"/>
              <a:t>RGB</a:t>
            </a:r>
            <a:r>
              <a:rPr sz="3600" spc="-10" dirty="0"/>
              <a:t> Channels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48464" y="2196098"/>
            <a:ext cx="4351843" cy="3505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1432886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5" dirty="0"/>
              <a:t>RGB</a:t>
            </a:r>
            <a:r>
              <a:rPr sz="3600" spc="-10" dirty="0"/>
              <a:t> </a:t>
            </a:r>
            <a:r>
              <a:rPr sz="3600" spc="-20" dirty="0"/>
              <a:t>Colors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36415"/>
            <a:ext cx="7651750" cy="328993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libri"/>
                <a:cs typeface="Calibri"/>
              </a:rPr>
              <a:t>Mayoritas sistem </a:t>
            </a:r>
            <a:r>
              <a:rPr sz="2400" spc="-10" dirty="0">
                <a:latin typeface="Calibri"/>
                <a:cs typeface="Calibri"/>
              </a:rPr>
              <a:t>dapat mereproduksi 256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warna.</a:t>
            </a:r>
            <a:endParaRPr sz="2400">
              <a:latin typeface="Calibri"/>
              <a:cs typeface="Calibri"/>
            </a:endParaRPr>
          </a:p>
          <a:p>
            <a:pPr marL="184785" marR="5080" indent="-172720">
              <a:lnSpc>
                <a:spcPts val="2590"/>
              </a:lnSpc>
              <a:spcBef>
                <a:spcPts val="844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Antar </a:t>
            </a:r>
            <a:r>
              <a:rPr sz="2400" spc="-15" dirty="0">
                <a:latin typeface="Calibri"/>
                <a:cs typeface="Calibri"/>
              </a:rPr>
              <a:t>sistem/hardward </a:t>
            </a:r>
            <a:r>
              <a:rPr sz="2400" dirty="0">
                <a:latin typeface="Calibri"/>
                <a:cs typeface="Calibri"/>
              </a:rPr>
              <a:t>ada </a:t>
            </a:r>
            <a:r>
              <a:rPr sz="2400" spc="-20" dirty="0">
                <a:latin typeface="Calibri"/>
                <a:cs typeface="Calibri"/>
              </a:rPr>
              <a:t>banyak </a:t>
            </a:r>
            <a:r>
              <a:rPr sz="2400" spc="-5" dirty="0">
                <a:latin typeface="Calibri"/>
                <a:cs typeface="Calibri"/>
              </a:rPr>
              <a:t>variabel, jadi </a:t>
            </a:r>
            <a:r>
              <a:rPr sz="2400" spc="-10" dirty="0">
                <a:latin typeface="Calibri"/>
                <a:cs typeface="Calibri"/>
              </a:rPr>
              <a:t>dibutuhkan  </a:t>
            </a:r>
            <a:r>
              <a:rPr sz="2400" dirty="0">
                <a:latin typeface="Calibri"/>
                <a:cs typeface="Calibri"/>
              </a:rPr>
              <a:t>ada </a:t>
            </a:r>
            <a:r>
              <a:rPr sz="2400" spc="-10" dirty="0">
                <a:latin typeface="Calibri"/>
                <a:cs typeface="Calibri"/>
              </a:rPr>
              <a:t>subset </a:t>
            </a:r>
            <a:r>
              <a:rPr sz="2400" spc="-5" dirty="0">
                <a:latin typeface="Calibri"/>
                <a:cs typeface="Calibri"/>
              </a:rPr>
              <a:t>warna </a:t>
            </a:r>
            <a:r>
              <a:rPr sz="2400" spc="-10" dirty="0">
                <a:latin typeface="Calibri"/>
                <a:cs typeface="Calibri"/>
              </a:rPr>
              <a:t>yang </a:t>
            </a:r>
            <a:r>
              <a:rPr sz="2400" spc="-5" dirty="0">
                <a:latin typeface="Calibri"/>
                <a:cs typeface="Calibri"/>
              </a:rPr>
              <a:t>selalu </a:t>
            </a:r>
            <a:r>
              <a:rPr sz="2400" spc="-10" dirty="0">
                <a:latin typeface="Calibri"/>
                <a:cs typeface="Calibri"/>
              </a:rPr>
              <a:t>dapat </a:t>
            </a:r>
            <a:r>
              <a:rPr sz="2400" spc="-15" dirty="0">
                <a:latin typeface="Calibri"/>
                <a:cs typeface="Calibri"/>
              </a:rPr>
              <a:t>direproduksi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i="1" dirty="0">
                <a:latin typeface="Calibri"/>
                <a:cs typeface="Calibri"/>
              </a:rPr>
              <a:t>reliably</a:t>
            </a:r>
            <a:endParaRPr sz="2400">
              <a:latin typeface="Calibri"/>
              <a:cs typeface="Calibri"/>
            </a:endParaRPr>
          </a:p>
          <a:p>
            <a:pPr marL="591185" lvl="1" indent="-236220">
              <a:lnSpc>
                <a:spcPts val="2510"/>
              </a:lnSpc>
              <a:spcBef>
                <a:spcPts val="120"/>
              </a:spcBef>
              <a:buFont typeface="Arial"/>
              <a:buChar char="•"/>
              <a:tabLst>
                <a:tab pos="591185" algn="l"/>
                <a:tab pos="591820" algn="l"/>
              </a:tabLst>
            </a:pPr>
            <a:r>
              <a:rPr sz="2200" spc="-25" dirty="0">
                <a:latin typeface="Calibri"/>
                <a:cs typeface="Calibri"/>
              </a:rPr>
              <a:t>Safe </a:t>
            </a:r>
            <a:r>
              <a:rPr sz="2200" spc="-15" dirty="0">
                <a:latin typeface="Calibri"/>
                <a:cs typeface="Calibri"/>
              </a:rPr>
              <a:t>RGB colors </a:t>
            </a:r>
            <a:r>
              <a:rPr sz="2200" spc="-5" dirty="0">
                <a:latin typeface="Calibri"/>
                <a:cs typeface="Calibri"/>
              </a:rPr>
              <a:t>/ </a:t>
            </a:r>
            <a:r>
              <a:rPr sz="2200" spc="-15" dirty="0">
                <a:latin typeface="Calibri"/>
                <a:cs typeface="Calibri"/>
              </a:rPr>
              <a:t>all-systems </a:t>
            </a:r>
            <a:r>
              <a:rPr sz="2200" spc="-20" dirty="0">
                <a:latin typeface="Calibri"/>
                <a:cs typeface="Calibri"/>
              </a:rPr>
              <a:t>safe </a:t>
            </a:r>
            <a:r>
              <a:rPr sz="2200" spc="-15" dirty="0">
                <a:latin typeface="Calibri"/>
                <a:cs typeface="Calibri"/>
              </a:rPr>
              <a:t>colors </a:t>
            </a:r>
            <a:r>
              <a:rPr sz="2200" spc="-5" dirty="0">
                <a:latin typeface="Calibri"/>
                <a:cs typeface="Calibri"/>
              </a:rPr>
              <a:t>/ </a:t>
            </a:r>
            <a:r>
              <a:rPr sz="2200" spc="-20" dirty="0">
                <a:latin typeface="Calibri"/>
                <a:cs typeface="Calibri"/>
              </a:rPr>
              <a:t>safe </a:t>
            </a:r>
            <a:r>
              <a:rPr sz="2200" spc="-30" dirty="0">
                <a:latin typeface="Calibri"/>
                <a:cs typeface="Calibri"/>
              </a:rPr>
              <a:t>Web</a:t>
            </a:r>
            <a:r>
              <a:rPr sz="2200" spc="2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colors/</a:t>
            </a:r>
            <a:endParaRPr sz="2200">
              <a:latin typeface="Calibri"/>
              <a:cs typeface="Calibri"/>
            </a:endParaRPr>
          </a:p>
          <a:p>
            <a:pPr marL="527685">
              <a:lnSpc>
                <a:spcPts val="2510"/>
              </a:lnSpc>
            </a:pPr>
            <a:r>
              <a:rPr sz="2200" spc="-20" dirty="0">
                <a:latin typeface="Calibri"/>
                <a:cs typeface="Calibri"/>
              </a:rPr>
              <a:t>safe </a:t>
            </a:r>
            <a:r>
              <a:rPr sz="2200" spc="-15" dirty="0">
                <a:latin typeface="Calibri"/>
                <a:cs typeface="Calibri"/>
              </a:rPr>
              <a:t>browser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colors.</a:t>
            </a:r>
            <a:endParaRPr sz="2200">
              <a:latin typeface="Calibri"/>
              <a:cs typeface="Calibri"/>
            </a:endParaRPr>
          </a:p>
          <a:p>
            <a:pPr marL="184785" marR="567055" indent="-172720">
              <a:lnSpc>
                <a:spcPts val="2590"/>
              </a:lnSpc>
              <a:spcBef>
                <a:spcPts val="82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libri"/>
                <a:cs typeface="Calibri"/>
              </a:rPr>
              <a:t>Dengan </a:t>
            </a:r>
            <a:r>
              <a:rPr sz="2400" spc="-10" dirty="0">
                <a:latin typeface="Calibri"/>
                <a:cs typeface="Calibri"/>
              </a:rPr>
              <a:t>variasi antar </a:t>
            </a:r>
            <a:r>
              <a:rPr sz="2400" spc="-15" dirty="0">
                <a:latin typeface="Calibri"/>
                <a:cs typeface="Calibri"/>
              </a:rPr>
              <a:t>sistem </a:t>
            </a:r>
            <a:r>
              <a:rPr sz="2400" spc="-5" dirty="0">
                <a:latin typeface="Calibri"/>
                <a:cs typeface="Calibri"/>
              </a:rPr>
              <a:t>warna bisa </a:t>
            </a:r>
            <a:r>
              <a:rPr sz="2400" spc="-10" dirty="0">
                <a:latin typeface="Calibri"/>
                <a:cs typeface="Calibri"/>
              </a:rPr>
              <a:t>diproses </a:t>
            </a:r>
            <a:r>
              <a:rPr sz="2400" spc="-15" dirty="0">
                <a:latin typeface="Calibri"/>
                <a:cs typeface="Calibri"/>
              </a:rPr>
              <a:t>dengan  </a:t>
            </a:r>
            <a:r>
              <a:rPr sz="2400" spc="-5" dirty="0">
                <a:latin typeface="Calibri"/>
                <a:cs typeface="Calibri"/>
              </a:rPr>
              <a:t>berbeda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ts val="2510"/>
              </a:lnSpc>
              <a:spcBef>
                <a:spcPts val="114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Kita </a:t>
            </a:r>
            <a:r>
              <a:rPr sz="2200" spc="-20" dirty="0">
                <a:latin typeface="Calibri"/>
                <a:cs typeface="Calibri"/>
              </a:rPr>
              <a:t>punya </a:t>
            </a:r>
            <a:r>
              <a:rPr sz="2200" spc="-5" dirty="0">
                <a:latin typeface="Calibri"/>
                <a:cs typeface="Calibri"/>
              </a:rPr>
              <a:t>216 </a:t>
            </a:r>
            <a:r>
              <a:rPr sz="2200" spc="-10" dirty="0">
                <a:latin typeface="Calibri"/>
                <a:cs typeface="Calibri"/>
              </a:rPr>
              <a:t>warna yang </a:t>
            </a:r>
            <a:r>
              <a:rPr sz="2200" spc="-5" dirty="0">
                <a:latin typeface="Calibri"/>
                <a:cs typeface="Calibri"/>
              </a:rPr>
              <a:t>bisa </a:t>
            </a:r>
            <a:r>
              <a:rPr sz="2200" spc="-15" dirty="0">
                <a:latin typeface="Calibri"/>
                <a:cs typeface="Calibri"/>
              </a:rPr>
              <a:t>direproduksi </a:t>
            </a:r>
            <a:r>
              <a:rPr sz="2200" spc="-5" dirty="0">
                <a:latin typeface="Calibri"/>
                <a:cs typeface="Calibri"/>
              </a:rPr>
              <a:t>semua</a:t>
            </a:r>
            <a:r>
              <a:rPr sz="2200" spc="3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sistem</a:t>
            </a:r>
            <a:endParaRPr sz="2200">
              <a:latin typeface="Calibri"/>
              <a:cs typeface="Calibri"/>
            </a:endParaRPr>
          </a:p>
          <a:p>
            <a:pPr marL="527685">
              <a:lnSpc>
                <a:spcPts val="2510"/>
              </a:lnSpc>
            </a:pPr>
            <a:r>
              <a:rPr sz="2200" spc="-20" dirty="0">
                <a:latin typeface="Calibri"/>
                <a:cs typeface="Calibri"/>
              </a:rPr>
              <a:t>secara </a:t>
            </a:r>
            <a:r>
              <a:rPr sz="2200" i="1" spc="-5" dirty="0">
                <a:latin typeface="Calibri"/>
                <a:cs typeface="Calibri"/>
              </a:rPr>
              <a:t>de</a:t>
            </a:r>
            <a:r>
              <a:rPr sz="2200" i="1" spc="10" dirty="0">
                <a:latin typeface="Calibri"/>
                <a:cs typeface="Calibri"/>
              </a:rPr>
              <a:t> </a:t>
            </a:r>
            <a:r>
              <a:rPr sz="2200" i="1" spc="-20" dirty="0">
                <a:latin typeface="Calibri"/>
                <a:cs typeface="Calibri"/>
              </a:rPr>
              <a:t>facto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24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5035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30" dirty="0"/>
              <a:t>Warna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80308"/>
            <a:ext cx="5083810" cy="304101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20" dirty="0">
                <a:latin typeface="Calibri"/>
                <a:cs typeface="Calibri"/>
              </a:rPr>
              <a:t>Warna </a:t>
            </a:r>
            <a:r>
              <a:rPr sz="2400" dirty="0">
                <a:latin typeface="Calibri"/>
                <a:cs typeface="Calibri"/>
              </a:rPr>
              <a:t>Primer </a:t>
            </a:r>
            <a:r>
              <a:rPr sz="2400" spc="-5" dirty="0">
                <a:latin typeface="Calibri"/>
                <a:cs typeface="Calibri"/>
              </a:rPr>
              <a:t>pada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cahaya: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R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G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B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libri"/>
                <a:cs typeface="Calibri"/>
              </a:rPr>
              <a:t>Reproduksi </a:t>
            </a:r>
            <a:r>
              <a:rPr sz="2400" spc="-5" dirty="0">
                <a:latin typeface="Calibri"/>
                <a:cs typeface="Calibri"/>
              </a:rPr>
              <a:t>warna pada alat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elektronik?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Cahaya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libri"/>
                <a:cs typeface="Calibri"/>
              </a:rPr>
              <a:t>Reproduksi </a:t>
            </a:r>
            <a:r>
              <a:rPr sz="2400" spc="-5" dirty="0">
                <a:latin typeface="Calibri"/>
                <a:cs typeface="Calibri"/>
              </a:rPr>
              <a:t>warna pada </a:t>
            </a:r>
            <a:r>
              <a:rPr sz="2400" dirty="0">
                <a:latin typeface="Calibri"/>
                <a:cs typeface="Calibri"/>
              </a:rPr>
              <a:t>media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cetak?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b="1" spc="-10" dirty="0">
                <a:latin typeface="Calibri"/>
                <a:cs typeface="Calibri"/>
              </a:rPr>
              <a:t>Pigmen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25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2333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500">
              <a:latin typeface="Times New Roman"/>
              <a:cs typeface="Times New Roman"/>
            </a:endParaRPr>
          </a:p>
          <a:p>
            <a:pPr marL="720090">
              <a:lnSpc>
                <a:spcPct val="100000"/>
              </a:lnSpc>
            </a:pPr>
            <a:r>
              <a:rPr sz="3200" spc="-20" dirty="0"/>
              <a:t>Warna </a:t>
            </a:r>
            <a:r>
              <a:rPr sz="3200" spc="-5" dirty="0"/>
              <a:t>Primer </a:t>
            </a:r>
            <a:r>
              <a:rPr sz="3200" dirty="0"/>
              <a:t>vs </a:t>
            </a:r>
            <a:r>
              <a:rPr sz="3200" spc="-5" dirty="0"/>
              <a:t>Sekunder </a:t>
            </a:r>
            <a:r>
              <a:rPr sz="3200" spc="-35" dirty="0"/>
              <a:t>Pada</a:t>
            </a:r>
            <a:r>
              <a:rPr sz="3200" spc="-114" dirty="0"/>
              <a:t> </a:t>
            </a:r>
            <a:r>
              <a:rPr sz="3200" spc="-20" dirty="0"/>
              <a:t>Pigmen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629412" y="5658611"/>
            <a:ext cx="3627120" cy="654050"/>
          </a:xfrm>
          <a:custGeom>
            <a:avLst/>
            <a:gdLst/>
            <a:ahLst/>
            <a:cxnLst/>
            <a:rect l="l" t="t" r="r" b="b"/>
            <a:pathLst>
              <a:path w="3627120" h="654050">
                <a:moveTo>
                  <a:pt x="3518154" y="0"/>
                </a:moveTo>
                <a:lnTo>
                  <a:pt x="108965" y="0"/>
                </a:lnTo>
                <a:lnTo>
                  <a:pt x="66549" y="8562"/>
                </a:lnTo>
                <a:lnTo>
                  <a:pt x="31913" y="31913"/>
                </a:lnTo>
                <a:lnTo>
                  <a:pt x="8562" y="66549"/>
                </a:lnTo>
                <a:lnTo>
                  <a:pt x="0" y="108965"/>
                </a:lnTo>
                <a:lnTo>
                  <a:pt x="0" y="544830"/>
                </a:lnTo>
                <a:lnTo>
                  <a:pt x="8562" y="587241"/>
                </a:lnTo>
                <a:lnTo>
                  <a:pt x="31913" y="621877"/>
                </a:lnTo>
                <a:lnTo>
                  <a:pt x="66549" y="645231"/>
                </a:lnTo>
                <a:lnTo>
                  <a:pt x="108965" y="653796"/>
                </a:lnTo>
                <a:lnTo>
                  <a:pt x="3518154" y="653796"/>
                </a:lnTo>
                <a:lnTo>
                  <a:pt x="3560575" y="645231"/>
                </a:lnTo>
                <a:lnTo>
                  <a:pt x="3595211" y="621877"/>
                </a:lnTo>
                <a:lnTo>
                  <a:pt x="3618559" y="587241"/>
                </a:lnTo>
                <a:lnTo>
                  <a:pt x="3627120" y="544830"/>
                </a:lnTo>
                <a:lnTo>
                  <a:pt x="3627120" y="108965"/>
                </a:lnTo>
                <a:lnTo>
                  <a:pt x="3618559" y="66549"/>
                </a:lnTo>
                <a:lnTo>
                  <a:pt x="3595211" y="31913"/>
                </a:lnTo>
                <a:lnTo>
                  <a:pt x="3560575" y="8562"/>
                </a:lnTo>
                <a:lnTo>
                  <a:pt x="3518154" y="0"/>
                </a:lnTo>
                <a:close/>
              </a:path>
            </a:pathLst>
          </a:custGeom>
          <a:solidFill>
            <a:srgbClr val="9C8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29412" y="5658611"/>
            <a:ext cx="3627120" cy="654050"/>
          </a:xfrm>
          <a:custGeom>
            <a:avLst/>
            <a:gdLst/>
            <a:ahLst/>
            <a:cxnLst/>
            <a:rect l="l" t="t" r="r" b="b"/>
            <a:pathLst>
              <a:path w="3627120" h="654050">
                <a:moveTo>
                  <a:pt x="0" y="108965"/>
                </a:moveTo>
                <a:lnTo>
                  <a:pt x="8562" y="66549"/>
                </a:lnTo>
                <a:lnTo>
                  <a:pt x="31913" y="31913"/>
                </a:lnTo>
                <a:lnTo>
                  <a:pt x="66549" y="8562"/>
                </a:lnTo>
                <a:lnTo>
                  <a:pt x="108965" y="0"/>
                </a:lnTo>
                <a:lnTo>
                  <a:pt x="3518154" y="0"/>
                </a:lnTo>
                <a:lnTo>
                  <a:pt x="3560575" y="8562"/>
                </a:lnTo>
                <a:lnTo>
                  <a:pt x="3595211" y="31913"/>
                </a:lnTo>
                <a:lnTo>
                  <a:pt x="3618559" y="66549"/>
                </a:lnTo>
                <a:lnTo>
                  <a:pt x="3627120" y="108965"/>
                </a:lnTo>
                <a:lnTo>
                  <a:pt x="3627120" y="544830"/>
                </a:lnTo>
                <a:lnTo>
                  <a:pt x="3618559" y="587241"/>
                </a:lnTo>
                <a:lnTo>
                  <a:pt x="3595211" y="621877"/>
                </a:lnTo>
                <a:lnTo>
                  <a:pt x="3560575" y="645231"/>
                </a:lnTo>
                <a:lnTo>
                  <a:pt x="3518154" y="653796"/>
                </a:lnTo>
                <a:lnTo>
                  <a:pt x="108965" y="653796"/>
                </a:lnTo>
                <a:lnTo>
                  <a:pt x="66549" y="645231"/>
                </a:lnTo>
                <a:lnTo>
                  <a:pt x="31913" y="621877"/>
                </a:lnTo>
                <a:lnTo>
                  <a:pt x="8562" y="587241"/>
                </a:lnTo>
                <a:lnTo>
                  <a:pt x="0" y="544830"/>
                </a:lnTo>
                <a:lnTo>
                  <a:pt x="0" y="108965"/>
                </a:lnTo>
                <a:close/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7542" y="1780308"/>
            <a:ext cx="2808605" cy="438277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20" dirty="0">
                <a:latin typeface="Calibri"/>
                <a:cs typeface="Calibri"/>
              </a:rPr>
              <a:t>Warna</a:t>
            </a:r>
            <a:r>
              <a:rPr sz="2400" spc="-5" dirty="0">
                <a:latin typeface="Calibri"/>
                <a:cs typeface="Calibri"/>
              </a:rPr>
              <a:t> primer: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magenta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cyan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yellow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20" dirty="0">
                <a:latin typeface="Calibri"/>
                <a:cs typeface="Calibri"/>
              </a:rPr>
              <a:t>Warna</a:t>
            </a:r>
            <a:r>
              <a:rPr sz="2400" spc="-10" dirty="0">
                <a:latin typeface="Calibri"/>
                <a:cs typeface="Calibri"/>
              </a:rPr>
              <a:t> sekunder: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red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green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blue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265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R+G+B: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black</a:t>
            </a:r>
            <a:endParaRPr sz="2400">
              <a:latin typeface="Calibri"/>
              <a:cs typeface="Calibri"/>
            </a:endParaRPr>
          </a:p>
          <a:p>
            <a:pPr marL="673100">
              <a:lnSpc>
                <a:spcPct val="100000"/>
              </a:lnSpc>
              <a:spcBef>
                <a:spcPts val="2145"/>
              </a:spcBef>
            </a:pPr>
            <a:r>
              <a:rPr sz="2400" spc="-10" dirty="0">
                <a:latin typeface="Calibri"/>
                <a:cs typeface="Calibri"/>
              </a:rPr>
              <a:t>Subtractive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Color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30729" y="2309989"/>
            <a:ext cx="3781065" cy="3514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22310199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Model CMY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59661"/>
            <a:ext cx="7098030" cy="36855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84785" marR="5080" indent="-172720">
              <a:lnSpc>
                <a:spcPts val="2690"/>
              </a:lnSpc>
              <a:spcBef>
                <a:spcPts val="745"/>
              </a:spcBef>
              <a:buFont typeface="Arial"/>
              <a:buChar char="•"/>
              <a:tabLst>
                <a:tab pos="185420" algn="l"/>
              </a:tabLst>
            </a:pPr>
            <a:r>
              <a:rPr sz="2800" spc="-20" dirty="0">
                <a:latin typeface="Calibri"/>
                <a:cs typeface="Calibri"/>
              </a:rPr>
              <a:t>Cyan </a:t>
            </a:r>
            <a:r>
              <a:rPr sz="2800" spc="-15" dirty="0">
                <a:latin typeface="Calibri"/>
                <a:cs typeface="Calibri"/>
              </a:rPr>
              <a:t>Magenta </a:t>
            </a:r>
            <a:r>
              <a:rPr sz="2800" spc="-40" dirty="0">
                <a:latin typeface="Calibri"/>
                <a:cs typeface="Calibri"/>
              </a:rPr>
              <a:t>Yellow </a:t>
            </a:r>
            <a:r>
              <a:rPr sz="2800" spc="-5" dirty="0">
                <a:latin typeface="Calibri"/>
                <a:cs typeface="Calibri"/>
              </a:rPr>
              <a:t>(CMY) adalah </a:t>
            </a:r>
            <a:r>
              <a:rPr sz="2800" i="1" spc="-10" dirty="0">
                <a:latin typeface="Calibri"/>
                <a:cs typeface="Calibri"/>
              </a:rPr>
              <a:t>substractive  primaries</a:t>
            </a:r>
            <a:r>
              <a:rPr sz="2800" spc="-10" dirty="0">
                <a:latin typeface="Calibri"/>
                <a:cs typeface="Calibri"/>
              </a:rPr>
              <a:t>, untuk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pigmen.</a:t>
            </a:r>
            <a:endParaRPr sz="2800">
              <a:latin typeface="Calibri"/>
              <a:cs typeface="Calibri"/>
            </a:endParaRPr>
          </a:p>
          <a:p>
            <a:pPr marL="184785" marR="23495" indent="-172720">
              <a:lnSpc>
                <a:spcPts val="2690"/>
              </a:lnSpc>
              <a:spcBef>
                <a:spcPts val="2005"/>
              </a:spcBef>
              <a:buFont typeface="Arial"/>
              <a:buChar char="•"/>
              <a:tabLst>
                <a:tab pos="185420" algn="l"/>
              </a:tabLst>
            </a:pPr>
            <a:r>
              <a:rPr sz="2800" spc="-5" dirty="0">
                <a:latin typeface="Calibri"/>
                <a:cs typeface="Calibri"/>
              </a:rPr>
              <a:t>Model </a:t>
            </a:r>
            <a:r>
              <a:rPr sz="2800" spc="-10" dirty="0">
                <a:latin typeface="Calibri"/>
                <a:cs typeface="Calibri"/>
              </a:rPr>
              <a:t>CMY digunakan </a:t>
            </a:r>
            <a:r>
              <a:rPr sz="2800" spc="-15" dirty="0">
                <a:latin typeface="Calibri"/>
                <a:cs typeface="Calibri"/>
              </a:rPr>
              <a:t>sebagai </a:t>
            </a:r>
            <a:r>
              <a:rPr sz="2800" i="1" spc="-10" dirty="0">
                <a:latin typeface="Calibri"/>
                <a:cs typeface="Calibri"/>
              </a:rPr>
              <a:t>color </a:t>
            </a:r>
            <a:r>
              <a:rPr sz="2800" i="1" spc="-5" dirty="0">
                <a:latin typeface="Calibri"/>
                <a:cs typeface="Calibri"/>
              </a:rPr>
              <a:t>model </a:t>
            </a:r>
            <a:r>
              <a:rPr sz="2800" spc="-10" dirty="0">
                <a:latin typeface="Calibri"/>
                <a:cs typeface="Calibri"/>
              </a:rPr>
              <a:t>bagi  </a:t>
            </a:r>
            <a:r>
              <a:rPr sz="2800" spc="-15" dirty="0">
                <a:latin typeface="Calibri"/>
                <a:cs typeface="Calibri"/>
              </a:rPr>
              <a:t>printer </a:t>
            </a:r>
            <a:r>
              <a:rPr sz="2800" spc="-5" dirty="0">
                <a:latin typeface="Calibri"/>
                <a:cs typeface="Calibri"/>
              </a:rPr>
              <a:t>dan </a:t>
            </a:r>
            <a:r>
              <a:rPr sz="2800" spc="-10" dirty="0">
                <a:latin typeface="Calibri"/>
                <a:cs typeface="Calibri"/>
              </a:rPr>
              <a:t>alat </a:t>
            </a:r>
            <a:r>
              <a:rPr sz="2800" spc="-15" dirty="0">
                <a:latin typeface="Calibri"/>
                <a:cs typeface="Calibri"/>
              </a:rPr>
              <a:t>cetak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lainnya.</a:t>
            </a:r>
            <a:endParaRPr sz="28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1340"/>
              </a:spcBef>
              <a:buFont typeface="Arial"/>
              <a:buChar char="•"/>
              <a:tabLst>
                <a:tab pos="185420" algn="l"/>
              </a:tabLst>
            </a:pPr>
            <a:r>
              <a:rPr sz="2800" spc="-10" dirty="0">
                <a:latin typeface="Calibri"/>
                <a:cs typeface="Calibri"/>
              </a:rPr>
              <a:t>CMYK</a:t>
            </a:r>
            <a:endParaRPr sz="28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990"/>
              </a:spcBef>
              <a:buFont typeface="Arial"/>
              <a:buChar char="•"/>
              <a:tabLst>
                <a:tab pos="528320" algn="l"/>
              </a:tabLst>
            </a:pPr>
            <a:r>
              <a:rPr sz="2600" dirty="0">
                <a:latin typeface="Calibri"/>
                <a:cs typeface="Calibri"/>
              </a:rPr>
              <a:t>K </a:t>
            </a:r>
            <a:r>
              <a:rPr sz="2600" spc="-5" dirty="0">
                <a:latin typeface="Calibri"/>
                <a:cs typeface="Calibri"/>
              </a:rPr>
              <a:t>adalah warna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40" dirty="0">
                <a:latin typeface="Calibri"/>
                <a:cs typeface="Calibri"/>
              </a:rPr>
              <a:t>HITAM</a:t>
            </a:r>
            <a:endParaRPr sz="2600">
              <a:latin typeface="Calibri"/>
              <a:cs typeface="Calibri"/>
            </a:endParaRPr>
          </a:p>
          <a:p>
            <a:pPr marL="527685" marR="173355" lvl="1" indent="-172720">
              <a:lnSpc>
                <a:spcPts val="2500"/>
              </a:lnSpc>
              <a:spcBef>
                <a:spcPts val="1575"/>
              </a:spcBef>
              <a:buFont typeface="Arial"/>
              <a:buChar char="•"/>
              <a:tabLst>
                <a:tab pos="528320" algn="l"/>
              </a:tabLst>
            </a:pPr>
            <a:r>
              <a:rPr sz="2600" dirty="0">
                <a:latin typeface="Calibri"/>
                <a:cs typeface="Calibri"/>
              </a:rPr>
              <a:t>CMY </a:t>
            </a:r>
            <a:r>
              <a:rPr sz="2600" spc="-5" dirty="0">
                <a:latin typeface="Calibri"/>
                <a:cs typeface="Calibri"/>
              </a:rPr>
              <a:t>dicampur </a:t>
            </a:r>
            <a:r>
              <a:rPr sz="2600" dirty="0">
                <a:latin typeface="Calibri"/>
                <a:cs typeface="Calibri"/>
              </a:rPr>
              <a:t>tidak </a:t>
            </a:r>
            <a:r>
              <a:rPr sz="2600" spc="-10" dirty="0">
                <a:latin typeface="Calibri"/>
                <a:cs typeface="Calibri"/>
              </a:rPr>
              <a:t>dapat </a:t>
            </a:r>
            <a:r>
              <a:rPr sz="2600" spc="-5" dirty="0">
                <a:latin typeface="Calibri"/>
                <a:cs typeface="Calibri"/>
              </a:rPr>
              <a:t>menghasilkan warna  </a:t>
            </a:r>
            <a:r>
              <a:rPr sz="2600" spc="-10" dirty="0">
                <a:latin typeface="Calibri"/>
                <a:cs typeface="Calibri"/>
              </a:rPr>
              <a:t>hitam</a:t>
            </a:r>
            <a:r>
              <a:rPr sz="2600" spc="-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pekat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27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0880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274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20"/>
              </a:spcBef>
            </a:pPr>
            <a:r>
              <a:rPr sz="3600" spc="-15" dirty="0"/>
              <a:t>RGB </a:t>
            </a:r>
            <a:r>
              <a:rPr sz="3600" b="0" dirty="0">
                <a:latin typeface="Cambria Math"/>
                <a:cs typeface="Cambria Math"/>
              </a:rPr>
              <a:t>↔</a:t>
            </a:r>
            <a:r>
              <a:rPr sz="3600" b="0" spc="20" dirty="0">
                <a:latin typeface="Cambria Math"/>
                <a:cs typeface="Cambria Math"/>
              </a:rPr>
              <a:t> </a:t>
            </a:r>
            <a:r>
              <a:rPr sz="3600" spc="-5" dirty="0"/>
              <a:t>CMY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1780308"/>
            <a:ext cx="6005195" cy="119761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Range nilai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RGB: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8-bit:</a:t>
            </a:r>
            <a:r>
              <a:rPr sz="2200" spc="-10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0-255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Jika </a:t>
            </a:r>
            <a:r>
              <a:rPr sz="2400" spc="-5" dirty="0">
                <a:latin typeface="Calibri"/>
                <a:cs typeface="Calibri"/>
              </a:rPr>
              <a:t>nilai </a:t>
            </a:r>
            <a:r>
              <a:rPr sz="2400" spc="-10" dirty="0">
                <a:latin typeface="Calibri"/>
                <a:cs typeface="Calibri"/>
              </a:rPr>
              <a:t>RGB </a:t>
            </a:r>
            <a:r>
              <a:rPr sz="2400" spc="-5" dirty="0">
                <a:latin typeface="Calibri"/>
                <a:cs typeface="Calibri"/>
              </a:rPr>
              <a:t>dinormalisasi </a:t>
            </a:r>
            <a:r>
              <a:rPr sz="2400" dirty="0">
                <a:latin typeface="Calibri"/>
                <a:cs typeface="Calibri"/>
              </a:rPr>
              <a:t>menjadi </a:t>
            </a:r>
            <a:r>
              <a:rPr sz="2400" spc="-15" dirty="0">
                <a:latin typeface="Calibri"/>
                <a:cs typeface="Calibri"/>
              </a:rPr>
              <a:t>range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[0,1]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4721939"/>
            <a:ext cx="4765675" cy="76454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0" dirty="0">
                <a:latin typeface="Calibri"/>
                <a:cs typeface="Calibri"/>
              </a:rPr>
              <a:t>Var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K?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1, di mana </a:t>
            </a:r>
            <a:r>
              <a:rPr sz="2200" spc="-40" dirty="0">
                <a:latin typeface="Calibri"/>
                <a:cs typeface="Calibri"/>
              </a:rPr>
              <a:t>C,M,Y </a:t>
            </a:r>
            <a:r>
              <a:rPr sz="2200" spc="-15" dirty="0">
                <a:latin typeface="Calibri"/>
                <a:cs typeface="Calibri"/>
              </a:rPr>
              <a:t>semuanya </a:t>
            </a:r>
            <a:r>
              <a:rPr sz="2200" spc="-10" dirty="0">
                <a:latin typeface="Calibri"/>
                <a:cs typeface="Calibri"/>
              </a:rPr>
              <a:t>bernilai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0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01059" y="418592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39">
                <a:moveTo>
                  <a:pt x="0" y="15239"/>
                </a:moveTo>
                <a:lnTo>
                  <a:pt x="81025" y="15239"/>
                </a:lnTo>
                <a:lnTo>
                  <a:pt x="81025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51351" y="3310890"/>
            <a:ext cx="31115" cy="875030"/>
          </a:xfrm>
          <a:custGeom>
            <a:avLst/>
            <a:gdLst/>
            <a:ahLst/>
            <a:cxnLst/>
            <a:rect l="l" t="t" r="r" b="b"/>
            <a:pathLst>
              <a:path w="31114" h="875029">
                <a:moveTo>
                  <a:pt x="0" y="875030"/>
                </a:moveTo>
                <a:lnTo>
                  <a:pt x="30734" y="875030"/>
                </a:lnTo>
                <a:lnTo>
                  <a:pt x="30734" y="0"/>
                </a:lnTo>
                <a:lnTo>
                  <a:pt x="0" y="0"/>
                </a:lnTo>
                <a:lnTo>
                  <a:pt x="0" y="8750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01059" y="329692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70"/>
                </a:moveTo>
                <a:lnTo>
                  <a:pt x="81025" y="13970"/>
                </a:lnTo>
                <a:lnTo>
                  <a:pt x="8102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39744" y="418592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39">
                <a:moveTo>
                  <a:pt x="0" y="15239"/>
                </a:moveTo>
                <a:lnTo>
                  <a:pt x="80898" y="15239"/>
                </a:lnTo>
                <a:lnTo>
                  <a:pt x="80898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39744" y="3310890"/>
            <a:ext cx="31115" cy="875030"/>
          </a:xfrm>
          <a:custGeom>
            <a:avLst/>
            <a:gdLst/>
            <a:ahLst/>
            <a:cxnLst/>
            <a:rect l="l" t="t" r="r" b="b"/>
            <a:pathLst>
              <a:path w="31114" h="875029">
                <a:moveTo>
                  <a:pt x="0" y="875030"/>
                </a:moveTo>
                <a:lnTo>
                  <a:pt x="30606" y="875030"/>
                </a:lnTo>
                <a:lnTo>
                  <a:pt x="30606" y="0"/>
                </a:lnTo>
                <a:lnTo>
                  <a:pt x="0" y="0"/>
                </a:lnTo>
                <a:lnTo>
                  <a:pt x="0" y="8750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39744" y="329692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70"/>
                </a:moveTo>
                <a:lnTo>
                  <a:pt x="80898" y="13970"/>
                </a:lnTo>
                <a:lnTo>
                  <a:pt x="80898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615690" y="3176396"/>
            <a:ext cx="285115" cy="11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>
              <a:lnSpc>
                <a:spcPts val="2845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𝐶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15"/>
              </a:lnSpc>
            </a:pPr>
            <a:r>
              <a:rPr sz="2400" dirty="0">
                <a:latin typeface="Cambria Math"/>
                <a:cs typeface="Cambria Math"/>
              </a:rPr>
              <a:t>𝑀</a:t>
            </a:r>
            <a:endParaRPr sz="2400">
              <a:latin typeface="Cambria Math"/>
              <a:cs typeface="Cambria Math"/>
            </a:endParaRPr>
          </a:p>
          <a:p>
            <a:pPr marL="33655">
              <a:lnSpc>
                <a:spcPts val="2850"/>
              </a:lnSpc>
            </a:pPr>
            <a:r>
              <a:rPr sz="2400" dirty="0">
                <a:latin typeface="Cambria Math"/>
                <a:cs typeface="Cambria Math"/>
              </a:rPr>
              <a:t>𝐾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88129" y="3517772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08778" y="418592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39">
                <a:moveTo>
                  <a:pt x="0" y="15239"/>
                </a:moveTo>
                <a:lnTo>
                  <a:pt x="81025" y="15239"/>
                </a:lnTo>
                <a:lnTo>
                  <a:pt x="81025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59071" y="3310890"/>
            <a:ext cx="31115" cy="875030"/>
          </a:xfrm>
          <a:custGeom>
            <a:avLst/>
            <a:gdLst/>
            <a:ahLst/>
            <a:cxnLst/>
            <a:rect l="l" t="t" r="r" b="b"/>
            <a:pathLst>
              <a:path w="31114" h="875029">
                <a:moveTo>
                  <a:pt x="0" y="875030"/>
                </a:moveTo>
                <a:lnTo>
                  <a:pt x="30733" y="875030"/>
                </a:lnTo>
                <a:lnTo>
                  <a:pt x="30733" y="0"/>
                </a:lnTo>
                <a:lnTo>
                  <a:pt x="0" y="0"/>
                </a:lnTo>
                <a:lnTo>
                  <a:pt x="0" y="8750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08778" y="329692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70"/>
                </a:moveTo>
                <a:lnTo>
                  <a:pt x="81025" y="13970"/>
                </a:lnTo>
                <a:lnTo>
                  <a:pt x="8102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45000" y="418592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39">
                <a:moveTo>
                  <a:pt x="0" y="15239"/>
                </a:moveTo>
                <a:lnTo>
                  <a:pt x="80899" y="15239"/>
                </a:lnTo>
                <a:lnTo>
                  <a:pt x="80899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45000" y="3310890"/>
            <a:ext cx="31115" cy="875030"/>
          </a:xfrm>
          <a:custGeom>
            <a:avLst/>
            <a:gdLst/>
            <a:ahLst/>
            <a:cxnLst/>
            <a:rect l="l" t="t" r="r" b="b"/>
            <a:pathLst>
              <a:path w="31114" h="875029">
                <a:moveTo>
                  <a:pt x="0" y="875030"/>
                </a:moveTo>
                <a:lnTo>
                  <a:pt x="30607" y="875030"/>
                </a:lnTo>
                <a:lnTo>
                  <a:pt x="30607" y="0"/>
                </a:lnTo>
                <a:lnTo>
                  <a:pt x="0" y="0"/>
                </a:lnTo>
                <a:lnTo>
                  <a:pt x="0" y="8750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45000" y="329692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70"/>
                </a:moveTo>
                <a:lnTo>
                  <a:pt x="80899" y="13970"/>
                </a:lnTo>
                <a:lnTo>
                  <a:pt x="8089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20946" y="3176396"/>
            <a:ext cx="194945" cy="11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5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15"/>
              </a:lnSpc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50"/>
              </a:lnSpc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79085" y="3517772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−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522595" y="418592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39">
                <a:moveTo>
                  <a:pt x="0" y="15239"/>
                </a:moveTo>
                <a:lnTo>
                  <a:pt x="81025" y="15239"/>
                </a:lnTo>
                <a:lnTo>
                  <a:pt x="81025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72886" y="3310890"/>
            <a:ext cx="31115" cy="875030"/>
          </a:xfrm>
          <a:custGeom>
            <a:avLst/>
            <a:gdLst/>
            <a:ahLst/>
            <a:cxnLst/>
            <a:rect l="l" t="t" r="r" b="b"/>
            <a:pathLst>
              <a:path w="31114" h="875029">
                <a:moveTo>
                  <a:pt x="0" y="875030"/>
                </a:moveTo>
                <a:lnTo>
                  <a:pt x="30734" y="875030"/>
                </a:lnTo>
                <a:lnTo>
                  <a:pt x="30734" y="0"/>
                </a:lnTo>
                <a:lnTo>
                  <a:pt x="0" y="0"/>
                </a:lnTo>
                <a:lnTo>
                  <a:pt x="0" y="8750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22595" y="329692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70"/>
                </a:moveTo>
                <a:lnTo>
                  <a:pt x="81025" y="13970"/>
                </a:lnTo>
                <a:lnTo>
                  <a:pt x="81025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19191" y="4185920"/>
            <a:ext cx="81280" cy="15240"/>
          </a:xfrm>
          <a:custGeom>
            <a:avLst/>
            <a:gdLst/>
            <a:ahLst/>
            <a:cxnLst/>
            <a:rect l="l" t="t" r="r" b="b"/>
            <a:pathLst>
              <a:path w="81279" h="15239">
                <a:moveTo>
                  <a:pt x="0" y="15239"/>
                </a:moveTo>
                <a:lnTo>
                  <a:pt x="80899" y="15239"/>
                </a:lnTo>
                <a:lnTo>
                  <a:pt x="80899" y="0"/>
                </a:lnTo>
                <a:lnTo>
                  <a:pt x="0" y="0"/>
                </a:lnTo>
                <a:lnTo>
                  <a:pt x="0" y="15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19191" y="3310890"/>
            <a:ext cx="31115" cy="875030"/>
          </a:xfrm>
          <a:custGeom>
            <a:avLst/>
            <a:gdLst/>
            <a:ahLst/>
            <a:cxnLst/>
            <a:rect l="l" t="t" r="r" b="b"/>
            <a:pathLst>
              <a:path w="31114" h="875029">
                <a:moveTo>
                  <a:pt x="0" y="875030"/>
                </a:moveTo>
                <a:lnTo>
                  <a:pt x="30607" y="875030"/>
                </a:lnTo>
                <a:lnTo>
                  <a:pt x="30607" y="0"/>
                </a:lnTo>
                <a:lnTo>
                  <a:pt x="0" y="0"/>
                </a:lnTo>
                <a:lnTo>
                  <a:pt x="0" y="8750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19191" y="3296920"/>
            <a:ext cx="81280" cy="13970"/>
          </a:xfrm>
          <a:custGeom>
            <a:avLst/>
            <a:gdLst/>
            <a:ahLst/>
            <a:cxnLst/>
            <a:rect l="l" t="t" r="r" b="b"/>
            <a:pathLst>
              <a:path w="81279" h="13970">
                <a:moveTo>
                  <a:pt x="0" y="13970"/>
                </a:moveTo>
                <a:lnTo>
                  <a:pt x="80899" y="13970"/>
                </a:lnTo>
                <a:lnTo>
                  <a:pt x="80899" y="0"/>
                </a:lnTo>
                <a:lnTo>
                  <a:pt x="0" y="0"/>
                </a:lnTo>
                <a:lnTo>
                  <a:pt x="0" y="13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295391" y="3174872"/>
            <a:ext cx="226060" cy="110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ts val="285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𝑅</a:t>
            </a:r>
            <a:endParaRPr sz="2400">
              <a:latin typeface="Cambria Math"/>
              <a:cs typeface="Cambria Math"/>
            </a:endParaRPr>
          </a:p>
          <a:p>
            <a:pPr marL="13970">
              <a:lnSpc>
                <a:spcPts val="2815"/>
              </a:lnSpc>
            </a:pPr>
            <a:r>
              <a:rPr sz="2400" dirty="0">
                <a:latin typeface="Cambria Math"/>
                <a:cs typeface="Cambria Math"/>
              </a:rPr>
              <a:t>𝐺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45"/>
              </a:lnSpc>
            </a:pPr>
            <a:r>
              <a:rPr sz="2400" dirty="0">
                <a:latin typeface="Cambria Math"/>
                <a:cs typeface="Cambria Math"/>
              </a:rPr>
              <a:t>𝐵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30" name="object 3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550333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5" dirty="0"/>
              <a:t>RGB </a:t>
            </a:r>
            <a:r>
              <a:rPr sz="3600" spc="-5" dirty="0"/>
              <a:t>and CMY </a:t>
            </a:r>
            <a:r>
              <a:rPr sz="3600" dirty="0"/>
              <a:t>in a</a:t>
            </a:r>
            <a:r>
              <a:rPr sz="3600" spc="5" dirty="0"/>
              <a:t> </a:t>
            </a:r>
            <a:r>
              <a:rPr sz="3600" spc="-5" dirty="0"/>
              <a:t>Glance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80308"/>
            <a:ext cx="7591425" cy="393001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Creating </a:t>
            </a:r>
            <a:r>
              <a:rPr sz="2400" spc="-15" dirty="0">
                <a:latin typeface="Calibri"/>
                <a:cs typeface="Calibri"/>
              </a:rPr>
              <a:t>colors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10" dirty="0">
                <a:latin typeface="Calibri"/>
                <a:cs typeface="Calibri"/>
              </a:rPr>
              <a:t>RGB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CMY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straightforward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Additive </a:t>
            </a:r>
            <a:r>
              <a:rPr sz="2200" dirty="0">
                <a:latin typeface="Calibri"/>
                <a:cs typeface="Calibri"/>
              </a:rPr>
              <a:t>or </a:t>
            </a:r>
            <a:r>
              <a:rPr sz="2200" spc="-15" dirty="0">
                <a:latin typeface="Calibri"/>
                <a:cs typeface="Calibri"/>
              </a:rPr>
              <a:t>subtractive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colors.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It is </a:t>
            </a:r>
            <a:r>
              <a:rPr sz="2400" spc="-15" dirty="0">
                <a:latin typeface="Calibri"/>
                <a:cs typeface="Calibri"/>
              </a:rPr>
              <a:t>easy to convert colors from </a:t>
            </a:r>
            <a:r>
              <a:rPr sz="2400" spc="-10" dirty="0">
                <a:latin typeface="Calibri"/>
                <a:cs typeface="Calibri"/>
              </a:rPr>
              <a:t>RGB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CMY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vice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versa.</a:t>
            </a:r>
            <a:endParaRPr sz="24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RGB: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5" dirty="0">
                <a:latin typeface="Calibri"/>
                <a:cs typeface="Calibri"/>
              </a:rPr>
              <a:t>easy to understand </a:t>
            </a:r>
            <a:r>
              <a:rPr sz="2400" spc="-5" dirty="0">
                <a:latin typeface="Calibri"/>
                <a:cs typeface="Calibri"/>
              </a:rPr>
              <a:t>based on human </a:t>
            </a:r>
            <a:r>
              <a:rPr sz="2400" spc="-10" dirty="0">
                <a:latin typeface="Calibri"/>
                <a:cs typeface="Calibri"/>
              </a:rPr>
              <a:t>photopic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vision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The </a:t>
            </a:r>
            <a:r>
              <a:rPr sz="2200" spc="-5" dirty="0">
                <a:latin typeface="Calibri"/>
                <a:cs typeface="Calibri"/>
              </a:rPr>
              <a:t>vision </a:t>
            </a:r>
            <a:r>
              <a:rPr sz="2200" spc="-15" dirty="0">
                <a:latin typeface="Calibri"/>
                <a:cs typeface="Calibri"/>
              </a:rPr>
              <a:t>captured </a:t>
            </a:r>
            <a:r>
              <a:rPr sz="2200" spc="-10" dirty="0">
                <a:latin typeface="Calibri"/>
                <a:cs typeface="Calibri"/>
              </a:rPr>
              <a:t>by </a:t>
            </a:r>
            <a:r>
              <a:rPr sz="2200" spc="-5" dirty="0">
                <a:latin typeface="Calibri"/>
                <a:cs typeface="Calibri"/>
              </a:rPr>
              <a:t>the R,G,B </a:t>
            </a:r>
            <a:r>
              <a:rPr sz="2200" spc="-15" dirty="0">
                <a:latin typeface="Calibri"/>
                <a:cs typeface="Calibri"/>
              </a:rPr>
              <a:t>cone</a:t>
            </a:r>
            <a:r>
              <a:rPr sz="2200" spc="7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cells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RGB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CMY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5" dirty="0">
                <a:latin typeface="Calibri"/>
                <a:cs typeface="Calibri"/>
              </a:rPr>
              <a:t>both </a:t>
            </a:r>
            <a:r>
              <a:rPr sz="2400" dirty="0">
                <a:latin typeface="Calibri"/>
                <a:cs typeface="Calibri"/>
              </a:rPr>
              <a:t>ideal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15" dirty="0">
                <a:latin typeface="Calibri"/>
                <a:cs typeface="Calibri"/>
              </a:rPr>
              <a:t>hardware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implementation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Arial"/>
              <a:buChar char="•"/>
            </a:pPr>
            <a:endParaRPr sz="315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But,</a:t>
            </a:r>
            <a:endParaRPr sz="2400">
              <a:latin typeface="Calibri"/>
              <a:cs typeface="Calibri"/>
            </a:endParaRPr>
          </a:p>
          <a:p>
            <a:pPr marL="527685" marR="5080" lvl="1" indent="-172720">
              <a:lnSpc>
                <a:spcPts val="2380"/>
              </a:lnSpc>
              <a:spcBef>
                <a:spcPts val="44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RGB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latin typeface="Calibri"/>
                <a:cs typeface="Calibri"/>
              </a:rPr>
              <a:t>CMY are not </a:t>
            </a:r>
            <a:r>
              <a:rPr sz="2200" spc="-5" dirty="0">
                <a:latin typeface="Calibri"/>
                <a:cs typeface="Calibri"/>
              </a:rPr>
              <a:t>ideal </a:t>
            </a:r>
            <a:r>
              <a:rPr sz="2200" spc="-20" dirty="0">
                <a:latin typeface="Calibri"/>
                <a:cs typeface="Calibri"/>
              </a:rPr>
              <a:t>to </a:t>
            </a:r>
            <a:r>
              <a:rPr sz="2200" spc="-10" dirty="0">
                <a:latin typeface="Calibri"/>
                <a:cs typeface="Calibri"/>
              </a:rPr>
              <a:t>describe how </a:t>
            </a:r>
            <a:r>
              <a:rPr sz="2200" i="1" spc="-10" dirty="0">
                <a:latin typeface="Calibri"/>
                <a:cs typeface="Calibri"/>
              </a:rPr>
              <a:t>humans </a:t>
            </a:r>
            <a:r>
              <a:rPr sz="2200" spc="-15" dirty="0">
                <a:latin typeface="Calibri"/>
                <a:cs typeface="Calibri"/>
              </a:rPr>
              <a:t>perceieve  colors.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29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4449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pc="-165" dirty="0"/>
              <a:t>Informasi </a:t>
            </a:r>
            <a:r>
              <a:rPr spc="-185" dirty="0"/>
              <a:t>dari </a:t>
            </a:r>
            <a:r>
              <a:rPr spc="-229" dirty="0"/>
              <a:t>Citra </a:t>
            </a:r>
            <a:r>
              <a:rPr spc="-250" dirty="0"/>
              <a:t>Dijital</a:t>
            </a:r>
            <a:r>
              <a:rPr spc="-445" dirty="0"/>
              <a:t> </a:t>
            </a:r>
            <a:r>
              <a:rPr spc="-185" dirty="0"/>
              <a:t>(2)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74650" y="1821179"/>
            <a:ext cx="6210935" cy="4052570"/>
            <a:chOff x="374650" y="1821179"/>
            <a:chExt cx="6210935" cy="4052570"/>
          </a:xfrm>
        </p:grpSpPr>
        <p:sp>
          <p:nvSpPr>
            <p:cNvPr id="5" name="object 5"/>
            <p:cNvSpPr/>
            <p:nvPr/>
          </p:nvSpPr>
          <p:spPr>
            <a:xfrm>
              <a:off x="445007" y="1821179"/>
              <a:ext cx="6140195" cy="40370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6626" y="2017013"/>
              <a:ext cx="5932805" cy="3841750"/>
            </a:xfrm>
            <a:custGeom>
              <a:avLst/>
              <a:gdLst/>
              <a:ahLst/>
              <a:cxnLst/>
              <a:rect l="l" t="t" r="r" b="b"/>
              <a:pathLst>
                <a:path w="5932805" h="3841750">
                  <a:moveTo>
                    <a:pt x="2642616" y="1002791"/>
                  </a:moveTo>
                  <a:lnTo>
                    <a:pt x="2593848" y="2308987"/>
                  </a:lnTo>
                </a:path>
                <a:path w="5932805" h="3841750">
                  <a:moveTo>
                    <a:pt x="3336036" y="1511808"/>
                  </a:moveTo>
                  <a:lnTo>
                    <a:pt x="3336036" y="2288159"/>
                  </a:lnTo>
                </a:path>
                <a:path w="5932805" h="3841750">
                  <a:moveTo>
                    <a:pt x="3360420" y="2313432"/>
                  </a:moveTo>
                  <a:lnTo>
                    <a:pt x="5932551" y="3841597"/>
                  </a:lnTo>
                </a:path>
                <a:path w="5932805" h="3841750">
                  <a:moveTo>
                    <a:pt x="2560193" y="2351532"/>
                  </a:moveTo>
                  <a:lnTo>
                    <a:pt x="0" y="3426333"/>
                  </a:lnTo>
                </a:path>
                <a:path w="5932805" h="3841750">
                  <a:moveTo>
                    <a:pt x="3335528" y="2331720"/>
                  </a:moveTo>
                  <a:lnTo>
                    <a:pt x="2552700" y="2352929"/>
                  </a:lnTo>
                </a:path>
                <a:path w="5932805" h="3841750">
                  <a:moveTo>
                    <a:pt x="3336036" y="1506347"/>
                  </a:moveTo>
                  <a:lnTo>
                    <a:pt x="3969385" y="336803"/>
                  </a:lnTo>
                </a:path>
                <a:path w="5932805" h="3841750">
                  <a:moveTo>
                    <a:pt x="2656586" y="1006856"/>
                  </a:moveTo>
                  <a:lnTo>
                    <a:pt x="2257044" y="0"/>
                  </a:lnTo>
                </a:path>
              </a:pathLst>
            </a:custGeom>
            <a:ln w="28956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1000" y="2546603"/>
              <a:ext cx="2670175" cy="760730"/>
            </a:xfrm>
            <a:custGeom>
              <a:avLst/>
              <a:gdLst/>
              <a:ahLst/>
              <a:cxnLst/>
              <a:rect l="l" t="t" r="r" b="b"/>
              <a:pathLst>
                <a:path w="2670175" h="760729">
                  <a:moveTo>
                    <a:pt x="2225040" y="603504"/>
                  </a:moveTo>
                  <a:lnTo>
                    <a:pt x="1557527" y="603504"/>
                  </a:lnTo>
                  <a:lnTo>
                    <a:pt x="2426335" y="760476"/>
                  </a:lnTo>
                  <a:lnTo>
                    <a:pt x="2225040" y="603504"/>
                  </a:lnTo>
                  <a:close/>
                </a:path>
                <a:path w="2670175" h="760729">
                  <a:moveTo>
                    <a:pt x="2569464" y="0"/>
                  </a:moveTo>
                  <a:lnTo>
                    <a:pt x="100584" y="0"/>
                  </a:lnTo>
                  <a:lnTo>
                    <a:pt x="61432" y="7911"/>
                  </a:lnTo>
                  <a:lnTo>
                    <a:pt x="29460" y="29479"/>
                  </a:lnTo>
                  <a:lnTo>
                    <a:pt x="7904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04" y="542049"/>
                  </a:lnTo>
                  <a:lnTo>
                    <a:pt x="29460" y="574024"/>
                  </a:lnTo>
                  <a:lnTo>
                    <a:pt x="61432" y="595592"/>
                  </a:lnTo>
                  <a:lnTo>
                    <a:pt x="100584" y="603504"/>
                  </a:lnTo>
                  <a:lnTo>
                    <a:pt x="2569464" y="603504"/>
                  </a:lnTo>
                  <a:lnTo>
                    <a:pt x="2608593" y="595592"/>
                  </a:lnTo>
                  <a:lnTo>
                    <a:pt x="2640568" y="574024"/>
                  </a:lnTo>
                  <a:lnTo>
                    <a:pt x="2662136" y="542049"/>
                  </a:lnTo>
                  <a:lnTo>
                    <a:pt x="2670048" y="502920"/>
                  </a:lnTo>
                  <a:lnTo>
                    <a:pt x="2670048" y="100584"/>
                  </a:lnTo>
                  <a:lnTo>
                    <a:pt x="2662136" y="61454"/>
                  </a:lnTo>
                  <a:lnTo>
                    <a:pt x="2640568" y="29479"/>
                  </a:lnTo>
                  <a:lnTo>
                    <a:pt x="2608593" y="7911"/>
                  </a:lnTo>
                  <a:lnTo>
                    <a:pt x="2569464" y="0"/>
                  </a:lnTo>
                  <a:close/>
                </a:path>
              </a:pathLst>
            </a:custGeom>
            <a:solidFill>
              <a:srgbClr val="F9DB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81000" y="2546603"/>
              <a:ext cx="2670175" cy="760730"/>
            </a:xfrm>
            <a:custGeom>
              <a:avLst/>
              <a:gdLst/>
              <a:ahLst/>
              <a:cxnLst/>
              <a:rect l="l" t="t" r="r" b="b"/>
              <a:pathLst>
                <a:path w="2670175" h="760729">
                  <a:moveTo>
                    <a:pt x="0" y="100584"/>
                  </a:moveTo>
                  <a:lnTo>
                    <a:pt x="7904" y="61454"/>
                  </a:lnTo>
                  <a:lnTo>
                    <a:pt x="29460" y="29479"/>
                  </a:lnTo>
                  <a:lnTo>
                    <a:pt x="61432" y="7911"/>
                  </a:lnTo>
                  <a:lnTo>
                    <a:pt x="100584" y="0"/>
                  </a:lnTo>
                  <a:lnTo>
                    <a:pt x="1557527" y="0"/>
                  </a:lnTo>
                  <a:lnTo>
                    <a:pt x="2225040" y="0"/>
                  </a:lnTo>
                  <a:lnTo>
                    <a:pt x="2569464" y="0"/>
                  </a:lnTo>
                  <a:lnTo>
                    <a:pt x="2608593" y="7911"/>
                  </a:lnTo>
                  <a:lnTo>
                    <a:pt x="2640568" y="29479"/>
                  </a:lnTo>
                  <a:lnTo>
                    <a:pt x="2662136" y="61454"/>
                  </a:lnTo>
                  <a:lnTo>
                    <a:pt x="2670048" y="100584"/>
                  </a:lnTo>
                  <a:lnTo>
                    <a:pt x="2670048" y="352044"/>
                  </a:lnTo>
                  <a:lnTo>
                    <a:pt x="2670048" y="502920"/>
                  </a:lnTo>
                  <a:lnTo>
                    <a:pt x="2662136" y="542049"/>
                  </a:lnTo>
                  <a:lnTo>
                    <a:pt x="2640568" y="574024"/>
                  </a:lnTo>
                  <a:lnTo>
                    <a:pt x="2608593" y="595592"/>
                  </a:lnTo>
                  <a:lnTo>
                    <a:pt x="2569464" y="603504"/>
                  </a:lnTo>
                  <a:lnTo>
                    <a:pt x="2225040" y="603504"/>
                  </a:lnTo>
                  <a:lnTo>
                    <a:pt x="2426335" y="760476"/>
                  </a:lnTo>
                  <a:lnTo>
                    <a:pt x="1557527" y="603504"/>
                  </a:lnTo>
                  <a:lnTo>
                    <a:pt x="100584" y="603504"/>
                  </a:lnTo>
                  <a:lnTo>
                    <a:pt x="61432" y="595592"/>
                  </a:lnTo>
                  <a:lnTo>
                    <a:pt x="29460" y="574024"/>
                  </a:lnTo>
                  <a:lnTo>
                    <a:pt x="7904" y="542049"/>
                  </a:lnTo>
                  <a:lnTo>
                    <a:pt x="0" y="502920"/>
                  </a:lnTo>
                  <a:lnTo>
                    <a:pt x="0" y="352044"/>
                  </a:lnTo>
                  <a:lnTo>
                    <a:pt x="0" y="100584"/>
                  </a:lnTo>
                  <a:close/>
                </a:path>
              </a:pathLst>
            </a:custGeom>
            <a:ln w="12192">
              <a:solidFill>
                <a:srgbClr val="F3A3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709029" y="1764918"/>
            <a:ext cx="2038985" cy="294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8770" marR="5080" indent="-306705">
              <a:lnSpc>
                <a:spcPct val="100000"/>
              </a:lnSpc>
              <a:spcBef>
                <a:spcPts val="95"/>
              </a:spcBef>
              <a:buSzPct val="90909"/>
              <a:buFont typeface="Arial"/>
              <a:buChar char=""/>
              <a:tabLst>
                <a:tab pos="318770" algn="l"/>
                <a:tab pos="319405" algn="l"/>
              </a:tabLst>
            </a:pPr>
            <a:r>
              <a:rPr sz="2200" spc="-5" dirty="0">
                <a:solidFill>
                  <a:srgbClr val="444D25"/>
                </a:solidFill>
                <a:latin typeface="Carlito"/>
                <a:cs typeface="Carlito"/>
              </a:rPr>
              <a:t>3D Scene  </a:t>
            </a:r>
            <a:r>
              <a:rPr sz="2200" spc="-45" dirty="0">
                <a:solidFill>
                  <a:srgbClr val="444D25"/>
                </a:solidFill>
                <a:latin typeface="Carlito"/>
                <a:cs typeface="Carlito"/>
              </a:rPr>
              <a:t>R</a:t>
            </a:r>
            <a:r>
              <a:rPr sz="2200" spc="-5" dirty="0">
                <a:solidFill>
                  <a:srgbClr val="444D25"/>
                </a:solidFill>
                <a:latin typeface="Carlito"/>
                <a:cs typeface="Carlito"/>
              </a:rPr>
              <a:t>e</a:t>
            </a:r>
            <a:r>
              <a:rPr sz="2200" spc="-35" dirty="0">
                <a:solidFill>
                  <a:srgbClr val="444D25"/>
                </a:solidFill>
                <a:latin typeface="Carlito"/>
                <a:cs typeface="Carlito"/>
              </a:rPr>
              <a:t>c</a:t>
            </a:r>
            <a:r>
              <a:rPr sz="2200" dirty="0">
                <a:solidFill>
                  <a:srgbClr val="444D25"/>
                </a:solidFill>
                <a:latin typeface="Carlito"/>
                <a:cs typeface="Carlito"/>
              </a:rPr>
              <a:t>o</a:t>
            </a:r>
            <a:r>
              <a:rPr sz="2200" spc="-10" dirty="0">
                <a:solidFill>
                  <a:srgbClr val="444D25"/>
                </a:solidFill>
                <a:latin typeface="Carlito"/>
                <a:cs typeface="Carlito"/>
              </a:rPr>
              <a:t>n</a:t>
            </a:r>
            <a:r>
              <a:rPr sz="2200" spc="-25" dirty="0">
                <a:solidFill>
                  <a:srgbClr val="444D25"/>
                </a:solidFill>
                <a:latin typeface="Carlito"/>
                <a:cs typeface="Carlito"/>
              </a:rPr>
              <a:t>s</a:t>
            </a:r>
            <a:r>
              <a:rPr sz="2200" spc="-5" dirty="0">
                <a:solidFill>
                  <a:srgbClr val="444D25"/>
                </a:solidFill>
                <a:latin typeface="Carlito"/>
                <a:cs typeface="Carlito"/>
              </a:rPr>
              <a:t>truc</a:t>
            </a:r>
            <a:r>
              <a:rPr sz="2200" spc="-15" dirty="0">
                <a:solidFill>
                  <a:srgbClr val="444D25"/>
                </a:solidFill>
                <a:latin typeface="Carlito"/>
                <a:cs typeface="Carlito"/>
              </a:rPr>
              <a:t>t</a:t>
            </a:r>
            <a:r>
              <a:rPr sz="2200" spc="-5" dirty="0">
                <a:solidFill>
                  <a:srgbClr val="444D25"/>
                </a:solidFill>
                <a:latin typeface="Carlito"/>
                <a:cs typeface="Carlito"/>
              </a:rPr>
              <a:t>i</a:t>
            </a:r>
            <a:r>
              <a:rPr sz="2200" dirty="0">
                <a:solidFill>
                  <a:srgbClr val="444D25"/>
                </a:solidFill>
                <a:latin typeface="Carlito"/>
                <a:cs typeface="Carlito"/>
              </a:rPr>
              <a:t>o</a:t>
            </a:r>
            <a:r>
              <a:rPr sz="2200" spc="-5" dirty="0">
                <a:solidFill>
                  <a:srgbClr val="444D25"/>
                </a:solidFill>
                <a:latin typeface="Carlito"/>
                <a:cs typeface="Carlito"/>
              </a:rPr>
              <a:t>n</a:t>
            </a:r>
            <a:endParaRPr sz="2200">
              <a:latin typeface="Carlito"/>
              <a:cs typeface="Carlito"/>
            </a:endParaRPr>
          </a:p>
          <a:p>
            <a:pPr marL="318770" indent="-306705">
              <a:lnSpc>
                <a:spcPct val="100000"/>
              </a:lnSpc>
              <a:spcBef>
                <a:spcPts val="1130"/>
              </a:spcBef>
              <a:buSzPct val="90909"/>
              <a:buFont typeface="Arial"/>
              <a:buChar char=""/>
              <a:tabLst>
                <a:tab pos="318770" algn="l"/>
                <a:tab pos="319405" algn="l"/>
              </a:tabLst>
            </a:pPr>
            <a:r>
              <a:rPr sz="2200" spc="-10" dirty="0">
                <a:solidFill>
                  <a:srgbClr val="444D25"/>
                </a:solidFill>
                <a:latin typeface="Carlito"/>
                <a:cs typeface="Carlito"/>
              </a:rPr>
              <a:t>Detection</a:t>
            </a:r>
            <a:endParaRPr sz="2200">
              <a:latin typeface="Carlito"/>
              <a:cs typeface="Carlito"/>
            </a:endParaRPr>
          </a:p>
          <a:p>
            <a:pPr marL="318770" indent="-306705">
              <a:lnSpc>
                <a:spcPct val="100000"/>
              </a:lnSpc>
              <a:spcBef>
                <a:spcPts val="1125"/>
              </a:spcBef>
              <a:buSzPct val="90909"/>
              <a:buFont typeface="Arial"/>
              <a:buChar char=""/>
              <a:tabLst>
                <a:tab pos="318770" algn="l"/>
                <a:tab pos="319405" algn="l"/>
              </a:tabLst>
            </a:pPr>
            <a:r>
              <a:rPr sz="2200" spc="-10" dirty="0">
                <a:solidFill>
                  <a:srgbClr val="444D25"/>
                </a:solidFill>
                <a:latin typeface="Carlito"/>
                <a:cs typeface="Carlito"/>
              </a:rPr>
              <a:t>Segmentation</a:t>
            </a:r>
            <a:endParaRPr sz="2200">
              <a:latin typeface="Carlito"/>
              <a:cs typeface="Carlito"/>
            </a:endParaRPr>
          </a:p>
          <a:p>
            <a:pPr marL="318770" indent="-306705">
              <a:lnSpc>
                <a:spcPct val="100000"/>
              </a:lnSpc>
              <a:spcBef>
                <a:spcPts val="1135"/>
              </a:spcBef>
              <a:buSzPct val="90909"/>
              <a:buFont typeface="Arial"/>
              <a:buChar char=""/>
              <a:tabLst>
                <a:tab pos="318770" algn="l"/>
                <a:tab pos="319405" algn="l"/>
              </a:tabLst>
            </a:pPr>
            <a:r>
              <a:rPr sz="2200" spc="-10" dirty="0">
                <a:solidFill>
                  <a:srgbClr val="444D25"/>
                </a:solidFill>
                <a:latin typeface="Carlito"/>
                <a:cs typeface="Carlito"/>
              </a:rPr>
              <a:t>Recognition</a:t>
            </a:r>
            <a:endParaRPr sz="2200">
              <a:latin typeface="Carlito"/>
              <a:cs typeface="Carlito"/>
            </a:endParaRPr>
          </a:p>
          <a:p>
            <a:pPr marL="318770" indent="-306705">
              <a:lnSpc>
                <a:spcPct val="100000"/>
              </a:lnSpc>
              <a:spcBef>
                <a:spcPts val="1125"/>
              </a:spcBef>
              <a:buSzPct val="90909"/>
              <a:buFont typeface="Arial"/>
              <a:buChar char=""/>
              <a:tabLst>
                <a:tab pos="318770" algn="l"/>
                <a:tab pos="319405" algn="l"/>
              </a:tabLst>
            </a:pPr>
            <a:r>
              <a:rPr sz="2200" spc="-5" dirty="0">
                <a:solidFill>
                  <a:srgbClr val="444D25"/>
                </a:solidFill>
                <a:latin typeface="Carlito"/>
                <a:cs typeface="Carlito"/>
              </a:rPr>
              <a:t>3D</a:t>
            </a:r>
            <a:r>
              <a:rPr sz="2200" spc="-75" dirty="0">
                <a:solidFill>
                  <a:srgbClr val="444D25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444D25"/>
                </a:solidFill>
                <a:latin typeface="Carlito"/>
                <a:cs typeface="Carlito"/>
              </a:rPr>
              <a:t>Distance</a:t>
            </a:r>
            <a:endParaRPr sz="2200">
              <a:latin typeface="Carlito"/>
              <a:cs typeface="Carlito"/>
            </a:endParaRPr>
          </a:p>
          <a:p>
            <a:pPr marL="318770">
              <a:lnSpc>
                <a:spcPct val="100000"/>
              </a:lnSpc>
            </a:pPr>
            <a:r>
              <a:rPr sz="2200" spc="-10" dirty="0">
                <a:solidFill>
                  <a:srgbClr val="444D25"/>
                </a:solidFill>
                <a:latin typeface="Carlito"/>
                <a:cs typeface="Carlito"/>
              </a:rPr>
              <a:t>Estimation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7840" y="2546350"/>
            <a:ext cx="24352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rlito"/>
                <a:cs typeface="Carlito"/>
              </a:rPr>
              <a:t>Apakah </a:t>
            </a:r>
            <a:r>
              <a:rPr sz="1800" dirty="0">
                <a:latin typeface="Carlito"/>
                <a:cs typeface="Carlito"/>
              </a:rPr>
              <a:t>ada </a:t>
            </a:r>
            <a:r>
              <a:rPr sz="1800" spc="-5" dirty="0">
                <a:latin typeface="Carlito"/>
                <a:cs typeface="Carlito"/>
              </a:rPr>
              <a:t>objek</a:t>
            </a:r>
            <a:r>
              <a:rPr sz="1800" spc="-4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penting</a:t>
            </a:r>
            <a:endParaRPr sz="1800">
              <a:latin typeface="Carlito"/>
              <a:cs typeface="Carlito"/>
            </a:endParaRPr>
          </a:p>
          <a:p>
            <a:pPr marL="1905" algn="ctr">
              <a:lnSpc>
                <a:spcPct val="100000"/>
              </a:lnSpc>
            </a:pPr>
            <a:r>
              <a:rPr sz="1800" spc="-5" dirty="0">
                <a:latin typeface="Carlito"/>
                <a:cs typeface="Carlito"/>
              </a:rPr>
              <a:t>di dalam </a:t>
            </a:r>
            <a:r>
              <a:rPr sz="1800" spc="-10" dirty="0">
                <a:latin typeface="Carlito"/>
                <a:cs typeface="Carlito"/>
              </a:rPr>
              <a:t>citra?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74650" y="1706626"/>
            <a:ext cx="2682875" cy="788670"/>
            <a:chOff x="374650" y="1706626"/>
            <a:chExt cx="2682875" cy="788670"/>
          </a:xfrm>
        </p:grpSpPr>
        <p:sp>
          <p:nvSpPr>
            <p:cNvPr id="12" name="object 12"/>
            <p:cNvSpPr/>
            <p:nvPr/>
          </p:nvSpPr>
          <p:spPr>
            <a:xfrm>
              <a:off x="381000" y="1712976"/>
              <a:ext cx="2670175" cy="775970"/>
            </a:xfrm>
            <a:custGeom>
              <a:avLst/>
              <a:gdLst/>
              <a:ahLst/>
              <a:cxnLst/>
              <a:rect l="l" t="t" r="r" b="b"/>
              <a:pathLst>
                <a:path w="2670175" h="775969">
                  <a:moveTo>
                    <a:pt x="2225040" y="603503"/>
                  </a:moveTo>
                  <a:lnTo>
                    <a:pt x="1557527" y="603503"/>
                  </a:lnTo>
                  <a:lnTo>
                    <a:pt x="2269871" y="775588"/>
                  </a:lnTo>
                  <a:lnTo>
                    <a:pt x="2225040" y="603503"/>
                  </a:lnTo>
                  <a:close/>
                </a:path>
                <a:path w="2670175" h="775969">
                  <a:moveTo>
                    <a:pt x="2569464" y="0"/>
                  </a:moveTo>
                  <a:lnTo>
                    <a:pt x="100584" y="0"/>
                  </a:lnTo>
                  <a:lnTo>
                    <a:pt x="61432" y="7911"/>
                  </a:lnTo>
                  <a:lnTo>
                    <a:pt x="29460" y="29479"/>
                  </a:lnTo>
                  <a:lnTo>
                    <a:pt x="7904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04" y="542049"/>
                  </a:lnTo>
                  <a:lnTo>
                    <a:pt x="29460" y="574024"/>
                  </a:lnTo>
                  <a:lnTo>
                    <a:pt x="61432" y="595592"/>
                  </a:lnTo>
                  <a:lnTo>
                    <a:pt x="100584" y="603503"/>
                  </a:lnTo>
                  <a:lnTo>
                    <a:pt x="2569464" y="603503"/>
                  </a:lnTo>
                  <a:lnTo>
                    <a:pt x="2608593" y="595592"/>
                  </a:lnTo>
                  <a:lnTo>
                    <a:pt x="2640568" y="574024"/>
                  </a:lnTo>
                  <a:lnTo>
                    <a:pt x="2662136" y="542049"/>
                  </a:lnTo>
                  <a:lnTo>
                    <a:pt x="2670048" y="502920"/>
                  </a:lnTo>
                  <a:lnTo>
                    <a:pt x="2670048" y="100584"/>
                  </a:lnTo>
                  <a:lnTo>
                    <a:pt x="2662136" y="61454"/>
                  </a:lnTo>
                  <a:lnTo>
                    <a:pt x="2640568" y="29479"/>
                  </a:lnTo>
                  <a:lnTo>
                    <a:pt x="2608593" y="7911"/>
                  </a:lnTo>
                  <a:lnTo>
                    <a:pt x="2569464" y="0"/>
                  </a:lnTo>
                  <a:close/>
                </a:path>
              </a:pathLst>
            </a:custGeom>
            <a:solidFill>
              <a:srgbClr val="F9DB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81000" y="1712976"/>
              <a:ext cx="2670175" cy="775970"/>
            </a:xfrm>
            <a:custGeom>
              <a:avLst/>
              <a:gdLst/>
              <a:ahLst/>
              <a:cxnLst/>
              <a:rect l="l" t="t" r="r" b="b"/>
              <a:pathLst>
                <a:path w="2670175" h="775969">
                  <a:moveTo>
                    <a:pt x="0" y="100584"/>
                  </a:moveTo>
                  <a:lnTo>
                    <a:pt x="7904" y="61454"/>
                  </a:lnTo>
                  <a:lnTo>
                    <a:pt x="29460" y="29479"/>
                  </a:lnTo>
                  <a:lnTo>
                    <a:pt x="61432" y="7911"/>
                  </a:lnTo>
                  <a:lnTo>
                    <a:pt x="100584" y="0"/>
                  </a:lnTo>
                  <a:lnTo>
                    <a:pt x="1557527" y="0"/>
                  </a:lnTo>
                  <a:lnTo>
                    <a:pt x="2225040" y="0"/>
                  </a:lnTo>
                  <a:lnTo>
                    <a:pt x="2569464" y="0"/>
                  </a:lnTo>
                  <a:lnTo>
                    <a:pt x="2608593" y="7911"/>
                  </a:lnTo>
                  <a:lnTo>
                    <a:pt x="2640568" y="29479"/>
                  </a:lnTo>
                  <a:lnTo>
                    <a:pt x="2662136" y="61454"/>
                  </a:lnTo>
                  <a:lnTo>
                    <a:pt x="2670048" y="100584"/>
                  </a:lnTo>
                  <a:lnTo>
                    <a:pt x="2670048" y="352044"/>
                  </a:lnTo>
                  <a:lnTo>
                    <a:pt x="2670048" y="502920"/>
                  </a:lnTo>
                  <a:lnTo>
                    <a:pt x="2662136" y="542049"/>
                  </a:lnTo>
                  <a:lnTo>
                    <a:pt x="2640568" y="574024"/>
                  </a:lnTo>
                  <a:lnTo>
                    <a:pt x="2608593" y="595592"/>
                  </a:lnTo>
                  <a:lnTo>
                    <a:pt x="2569464" y="603503"/>
                  </a:lnTo>
                  <a:lnTo>
                    <a:pt x="2225040" y="603503"/>
                  </a:lnTo>
                  <a:lnTo>
                    <a:pt x="2269871" y="775588"/>
                  </a:lnTo>
                  <a:lnTo>
                    <a:pt x="1557527" y="603503"/>
                  </a:lnTo>
                  <a:lnTo>
                    <a:pt x="100584" y="603503"/>
                  </a:lnTo>
                  <a:lnTo>
                    <a:pt x="61432" y="595592"/>
                  </a:lnTo>
                  <a:lnTo>
                    <a:pt x="29460" y="574024"/>
                  </a:lnTo>
                  <a:lnTo>
                    <a:pt x="7904" y="542049"/>
                  </a:lnTo>
                  <a:lnTo>
                    <a:pt x="0" y="502920"/>
                  </a:lnTo>
                  <a:lnTo>
                    <a:pt x="0" y="352044"/>
                  </a:lnTo>
                  <a:lnTo>
                    <a:pt x="0" y="100584"/>
                  </a:lnTo>
                  <a:close/>
                </a:path>
              </a:pathLst>
            </a:custGeom>
            <a:ln w="12192">
              <a:solidFill>
                <a:srgbClr val="F3A3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97230" y="1850516"/>
            <a:ext cx="2437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Bagaimana stuktur</a:t>
            </a:r>
            <a:r>
              <a:rPr sz="1800" spc="-65" dirty="0">
                <a:latin typeface="Carlito"/>
                <a:cs typeface="Carlito"/>
              </a:rPr>
              <a:t> </a:t>
            </a:r>
            <a:r>
              <a:rPr sz="1800" i="1" spc="-5" dirty="0">
                <a:latin typeface="Carlito"/>
                <a:cs typeface="Carlito"/>
              </a:rPr>
              <a:t>scene</a:t>
            </a:r>
            <a:r>
              <a:rPr sz="1800" spc="-5" dirty="0">
                <a:latin typeface="Carlito"/>
                <a:cs typeface="Carlito"/>
              </a:rPr>
              <a:t>?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307591" y="1711198"/>
            <a:ext cx="5253990" cy="4166235"/>
            <a:chOff x="1307591" y="1711198"/>
            <a:chExt cx="5253990" cy="4166235"/>
          </a:xfrm>
        </p:grpSpPr>
        <p:sp>
          <p:nvSpPr>
            <p:cNvPr id="16" name="object 16"/>
            <p:cNvSpPr/>
            <p:nvPr/>
          </p:nvSpPr>
          <p:spPr>
            <a:xfrm>
              <a:off x="2798825" y="4923282"/>
              <a:ext cx="1270" cy="935355"/>
            </a:xfrm>
            <a:custGeom>
              <a:avLst/>
              <a:gdLst/>
              <a:ahLst/>
              <a:cxnLst/>
              <a:rect l="l" t="t" r="r" b="b"/>
              <a:pathLst>
                <a:path w="1269" h="935354">
                  <a:moveTo>
                    <a:pt x="888" y="0"/>
                  </a:moveTo>
                  <a:lnTo>
                    <a:pt x="0" y="934935"/>
                  </a:lnTo>
                </a:path>
              </a:pathLst>
            </a:custGeom>
            <a:ln w="3810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26641" y="4254246"/>
              <a:ext cx="4250690" cy="394970"/>
            </a:xfrm>
            <a:custGeom>
              <a:avLst/>
              <a:gdLst/>
              <a:ahLst/>
              <a:cxnLst/>
              <a:rect l="l" t="t" r="r" b="b"/>
              <a:pathLst>
                <a:path w="4250690" h="394970">
                  <a:moveTo>
                    <a:pt x="0" y="394715"/>
                  </a:moveTo>
                  <a:lnTo>
                    <a:pt x="1001268" y="394715"/>
                  </a:lnTo>
                  <a:lnTo>
                    <a:pt x="1001268" y="129539"/>
                  </a:lnTo>
                  <a:lnTo>
                    <a:pt x="0" y="129539"/>
                  </a:lnTo>
                  <a:lnTo>
                    <a:pt x="0" y="394715"/>
                  </a:lnTo>
                  <a:close/>
                </a:path>
                <a:path w="4250690" h="394970">
                  <a:moveTo>
                    <a:pt x="2118360" y="236219"/>
                  </a:moveTo>
                  <a:lnTo>
                    <a:pt x="2346960" y="236219"/>
                  </a:lnTo>
                  <a:lnTo>
                    <a:pt x="2346960" y="51815"/>
                  </a:lnTo>
                  <a:lnTo>
                    <a:pt x="2118360" y="51815"/>
                  </a:lnTo>
                  <a:lnTo>
                    <a:pt x="2118360" y="236219"/>
                  </a:lnTo>
                  <a:close/>
                </a:path>
                <a:path w="4250690" h="394970">
                  <a:moveTo>
                    <a:pt x="1815084" y="240791"/>
                  </a:moveTo>
                  <a:lnTo>
                    <a:pt x="2043684" y="240791"/>
                  </a:lnTo>
                  <a:lnTo>
                    <a:pt x="2043684" y="54863"/>
                  </a:lnTo>
                  <a:lnTo>
                    <a:pt x="1815084" y="54863"/>
                  </a:lnTo>
                  <a:lnTo>
                    <a:pt x="1815084" y="240791"/>
                  </a:lnTo>
                  <a:close/>
                </a:path>
                <a:path w="4250690" h="394970">
                  <a:moveTo>
                    <a:pt x="3246120" y="364235"/>
                  </a:moveTo>
                  <a:lnTo>
                    <a:pt x="4250436" y="364235"/>
                  </a:lnTo>
                  <a:lnTo>
                    <a:pt x="4250436" y="0"/>
                  </a:lnTo>
                  <a:lnTo>
                    <a:pt x="3246120" y="0"/>
                  </a:lnTo>
                  <a:lnTo>
                    <a:pt x="3246120" y="36423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84675" y="1717548"/>
              <a:ext cx="2670175" cy="764540"/>
            </a:xfrm>
            <a:custGeom>
              <a:avLst/>
              <a:gdLst/>
              <a:ahLst/>
              <a:cxnLst/>
              <a:rect l="l" t="t" r="r" b="b"/>
              <a:pathLst>
                <a:path w="2670175" h="764539">
                  <a:moveTo>
                    <a:pt x="1112520" y="605027"/>
                  </a:moveTo>
                  <a:lnTo>
                    <a:pt x="445008" y="605027"/>
                  </a:lnTo>
                  <a:lnTo>
                    <a:pt x="319913" y="764031"/>
                  </a:lnTo>
                  <a:lnTo>
                    <a:pt x="1112520" y="605027"/>
                  </a:lnTo>
                  <a:close/>
                </a:path>
                <a:path w="2670175" h="764539">
                  <a:moveTo>
                    <a:pt x="2569210" y="0"/>
                  </a:moveTo>
                  <a:lnTo>
                    <a:pt x="100837" y="0"/>
                  </a:lnTo>
                  <a:lnTo>
                    <a:pt x="61561" y="7915"/>
                  </a:lnTo>
                  <a:lnTo>
                    <a:pt x="29511" y="29511"/>
                  </a:lnTo>
                  <a:lnTo>
                    <a:pt x="7915" y="61561"/>
                  </a:lnTo>
                  <a:lnTo>
                    <a:pt x="0" y="100837"/>
                  </a:lnTo>
                  <a:lnTo>
                    <a:pt x="0" y="504189"/>
                  </a:lnTo>
                  <a:lnTo>
                    <a:pt x="7915" y="543466"/>
                  </a:lnTo>
                  <a:lnTo>
                    <a:pt x="29511" y="575516"/>
                  </a:lnTo>
                  <a:lnTo>
                    <a:pt x="61561" y="597112"/>
                  </a:lnTo>
                  <a:lnTo>
                    <a:pt x="100837" y="605027"/>
                  </a:lnTo>
                  <a:lnTo>
                    <a:pt x="2569210" y="605027"/>
                  </a:lnTo>
                  <a:lnTo>
                    <a:pt x="2608486" y="597112"/>
                  </a:lnTo>
                  <a:lnTo>
                    <a:pt x="2640536" y="575516"/>
                  </a:lnTo>
                  <a:lnTo>
                    <a:pt x="2662132" y="543466"/>
                  </a:lnTo>
                  <a:lnTo>
                    <a:pt x="2670048" y="504189"/>
                  </a:lnTo>
                  <a:lnTo>
                    <a:pt x="2670048" y="100837"/>
                  </a:lnTo>
                  <a:lnTo>
                    <a:pt x="2662132" y="61561"/>
                  </a:lnTo>
                  <a:lnTo>
                    <a:pt x="2640536" y="29511"/>
                  </a:lnTo>
                  <a:lnTo>
                    <a:pt x="2608486" y="7915"/>
                  </a:lnTo>
                  <a:lnTo>
                    <a:pt x="2569210" y="0"/>
                  </a:lnTo>
                  <a:close/>
                </a:path>
              </a:pathLst>
            </a:custGeom>
            <a:solidFill>
              <a:srgbClr val="F9DB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84675" y="1717548"/>
              <a:ext cx="2670175" cy="764540"/>
            </a:xfrm>
            <a:custGeom>
              <a:avLst/>
              <a:gdLst/>
              <a:ahLst/>
              <a:cxnLst/>
              <a:rect l="l" t="t" r="r" b="b"/>
              <a:pathLst>
                <a:path w="2670175" h="764539">
                  <a:moveTo>
                    <a:pt x="0" y="100837"/>
                  </a:moveTo>
                  <a:lnTo>
                    <a:pt x="7915" y="61561"/>
                  </a:lnTo>
                  <a:lnTo>
                    <a:pt x="29511" y="29511"/>
                  </a:lnTo>
                  <a:lnTo>
                    <a:pt x="61561" y="7915"/>
                  </a:lnTo>
                  <a:lnTo>
                    <a:pt x="100837" y="0"/>
                  </a:lnTo>
                  <a:lnTo>
                    <a:pt x="445008" y="0"/>
                  </a:lnTo>
                  <a:lnTo>
                    <a:pt x="1112520" y="0"/>
                  </a:lnTo>
                  <a:lnTo>
                    <a:pt x="2569210" y="0"/>
                  </a:lnTo>
                  <a:lnTo>
                    <a:pt x="2608486" y="7915"/>
                  </a:lnTo>
                  <a:lnTo>
                    <a:pt x="2640536" y="29511"/>
                  </a:lnTo>
                  <a:lnTo>
                    <a:pt x="2662132" y="61561"/>
                  </a:lnTo>
                  <a:lnTo>
                    <a:pt x="2670048" y="100837"/>
                  </a:lnTo>
                  <a:lnTo>
                    <a:pt x="2670048" y="352932"/>
                  </a:lnTo>
                  <a:lnTo>
                    <a:pt x="2670048" y="504189"/>
                  </a:lnTo>
                  <a:lnTo>
                    <a:pt x="2662132" y="543466"/>
                  </a:lnTo>
                  <a:lnTo>
                    <a:pt x="2640536" y="575516"/>
                  </a:lnTo>
                  <a:lnTo>
                    <a:pt x="2608486" y="597112"/>
                  </a:lnTo>
                  <a:lnTo>
                    <a:pt x="2569210" y="605027"/>
                  </a:lnTo>
                  <a:lnTo>
                    <a:pt x="1112520" y="605027"/>
                  </a:lnTo>
                  <a:lnTo>
                    <a:pt x="319913" y="764031"/>
                  </a:lnTo>
                  <a:lnTo>
                    <a:pt x="445008" y="605027"/>
                  </a:lnTo>
                  <a:lnTo>
                    <a:pt x="100837" y="605027"/>
                  </a:lnTo>
                  <a:lnTo>
                    <a:pt x="61561" y="597112"/>
                  </a:lnTo>
                  <a:lnTo>
                    <a:pt x="29511" y="575516"/>
                  </a:lnTo>
                  <a:lnTo>
                    <a:pt x="7915" y="543466"/>
                  </a:lnTo>
                  <a:lnTo>
                    <a:pt x="0" y="504189"/>
                  </a:lnTo>
                  <a:lnTo>
                    <a:pt x="0" y="352932"/>
                  </a:lnTo>
                  <a:lnTo>
                    <a:pt x="0" y="100837"/>
                  </a:lnTo>
                  <a:close/>
                </a:path>
              </a:pathLst>
            </a:custGeom>
            <a:ln w="12191">
              <a:solidFill>
                <a:srgbClr val="F3A3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880360" y="5180076"/>
            <a:ext cx="302260" cy="368935"/>
          </a:xfrm>
          <a:prstGeom prst="rect">
            <a:avLst/>
          </a:prstGeom>
          <a:solidFill>
            <a:srgbClr val="FFFFFF"/>
          </a:solidFill>
          <a:ln w="9144">
            <a:solidFill>
              <a:srgbClr val="0000FF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solidFill>
                  <a:srgbClr val="0000FF"/>
                </a:solidFill>
                <a:latin typeface="Carlito"/>
                <a:cs typeface="Carlito"/>
              </a:rPr>
              <a:t>d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85665" y="1717928"/>
            <a:ext cx="20681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Objek </a:t>
            </a:r>
            <a:r>
              <a:rPr sz="1800" dirty="0">
                <a:latin typeface="Carlito"/>
                <a:cs typeface="Carlito"/>
              </a:rPr>
              <a:t>apa </a:t>
            </a:r>
            <a:r>
              <a:rPr sz="1800" spc="-10" dirty="0">
                <a:latin typeface="Carlito"/>
                <a:cs typeface="Carlito"/>
              </a:rPr>
              <a:t>yang </a:t>
            </a:r>
            <a:r>
              <a:rPr sz="1800" dirty="0">
                <a:latin typeface="Carlito"/>
                <a:cs typeface="Carlito"/>
              </a:rPr>
              <a:t>ada</a:t>
            </a:r>
            <a:r>
              <a:rPr sz="1800" spc="-45" dirty="0">
                <a:latin typeface="Carlito"/>
                <a:cs typeface="Carlito"/>
              </a:rPr>
              <a:t> </a:t>
            </a:r>
            <a:r>
              <a:rPr sz="1800" spc="-5" dirty="0">
                <a:latin typeface="Carlito"/>
                <a:cs typeface="Carlito"/>
              </a:rPr>
              <a:t>di</a:t>
            </a:r>
            <a:endParaRPr sz="1800">
              <a:latin typeface="Carlito"/>
              <a:cs typeface="Carlito"/>
            </a:endParaRPr>
          </a:p>
          <a:p>
            <a:pPr marL="635" algn="ctr">
              <a:lnSpc>
                <a:spcPct val="100000"/>
              </a:lnSpc>
            </a:pPr>
            <a:r>
              <a:rPr sz="1800" spc="-5" dirty="0">
                <a:latin typeface="Carlito"/>
                <a:cs typeface="Carlito"/>
              </a:rPr>
              <a:t>dalam</a:t>
            </a:r>
            <a:r>
              <a:rPr sz="1800" spc="-10" dirty="0">
                <a:latin typeface="Carlito"/>
                <a:cs typeface="Carlito"/>
              </a:rPr>
              <a:t> citra?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878326" y="2505201"/>
            <a:ext cx="2682875" cy="788670"/>
            <a:chOff x="3878326" y="2505201"/>
            <a:chExt cx="2682875" cy="788670"/>
          </a:xfrm>
        </p:grpSpPr>
        <p:sp>
          <p:nvSpPr>
            <p:cNvPr id="23" name="object 23"/>
            <p:cNvSpPr/>
            <p:nvPr/>
          </p:nvSpPr>
          <p:spPr>
            <a:xfrm>
              <a:off x="3884676" y="2511551"/>
              <a:ext cx="2670175" cy="775970"/>
            </a:xfrm>
            <a:custGeom>
              <a:avLst/>
              <a:gdLst/>
              <a:ahLst/>
              <a:cxnLst/>
              <a:rect l="l" t="t" r="r" b="b"/>
              <a:pathLst>
                <a:path w="2670175" h="775970">
                  <a:moveTo>
                    <a:pt x="1112520" y="603503"/>
                  </a:moveTo>
                  <a:lnTo>
                    <a:pt x="445008" y="603503"/>
                  </a:lnTo>
                  <a:lnTo>
                    <a:pt x="414020" y="775588"/>
                  </a:lnTo>
                  <a:lnTo>
                    <a:pt x="1112520" y="603503"/>
                  </a:lnTo>
                  <a:close/>
                </a:path>
                <a:path w="2670175" h="775970">
                  <a:moveTo>
                    <a:pt x="2569464" y="0"/>
                  </a:moveTo>
                  <a:lnTo>
                    <a:pt x="100584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4" y="603503"/>
                  </a:lnTo>
                  <a:lnTo>
                    <a:pt x="2569464" y="603503"/>
                  </a:lnTo>
                  <a:lnTo>
                    <a:pt x="2608593" y="595592"/>
                  </a:lnTo>
                  <a:lnTo>
                    <a:pt x="2640568" y="574024"/>
                  </a:lnTo>
                  <a:lnTo>
                    <a:pt x="2662136" y="542049"/>
                  </a:lnTo>
                  <a:lnTo>
                    <a:pt x="2670048" y="502920"/>
                  </a:lnTo>
                  <a:lnTo>
                    <a:pt x="2670048" y="100584"/>
                  </a:lnTo>
                  <a:lnTo>
                    <a:pt x="2662136" y="61454"/>
                  </a:lnTo>
                  <a:lnTo>
                    <a:pt x="2640568" y="29479"/>
                  </a:lnTo>
                  <a:lnTo>
                    <a:pt x="2608593" y="7911"/>
                  </a:lnTo>
                  <a:lnTo>
                    <a:pt x="2569464" y="0"/>
                  </a:lnTo>
                  <a:close/>
                </a:path>
              </a:pathLst>
            </a:custGeom>
            <a:solidFill>
              <a:srgbClr val="F9DB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84676" y="2511551"/>
              <a:ext cx="2670175" cy="775970"/>
            </a:xfrm>
            <a:custGeom>
              <a:avLst/>
              <a:gdLst/>
              <a:ahLst/>
              <a:cxnLst/>
              <a:rect l="l" t="t" r="r" b="b"/>
              <a:pathLst>
                <a:path w="2670175" h="775970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4" y="0"/>
                  </a:lnTo>
                  <a:lnTo>
                    <a:pt x="445008" y="0"/>
                  </a:lnTo>
                  <a:lnTo>
                    <a:pt x="1112520" y="0"/>
                  </a:lnTo>
                  <a:lnTo>
                    <a:pt x="2569464" y="0"/>
                  </a:lnTo>
                  <a:lnTo>
                    <a:pt x="2608593" y="7911"/>
                  </a:lnTo>
                  <a:lnTo>
                    <a:pt x="2640568" y="29479"/>
                  </a:lnTo>
                  <a:lnTo>
                    <a:pt x="2662136" y="61454"/>
                  </a:lnTo>
                  <a:lnTo>
                    <a:pt x="2670048" y="100584"/>
                  </a:lnTo>
                  <a:lnTo>
                    <a:pt x="2670048" y="352044"/>
                  </a:lnTo>
                  <a:lnTo>
                    <a:pt x="2670048" y="502920"/>
                  </a:lnTo>
                  <a:lnTo>
                    <a:pt x="2662136" y="542049"/>
                  </a:lnTo>
                  <a:lnTo>
                    <a:pt x="2640568" y="574024"/>
                  </a:lnTo>
                  <a:lnTo>
                    <a:pt x="2608593" y="595592"/>
                  </a:lnTo>
                  <a:lnTo>
                    <a:pt x="2569464" y="603503"/>
                  </a:lnTo>
                  <a:lnTo>
                    <a:pt x="1112520" y="603503"/>
                  </a:lnTo>
                  <a:lnTo>
                    <a:pt x="414020" y="775588"/>
                  </a:lnTo>
                  <a:lnTo>
                    <a:pt x="445008" y="603503"/>
                  </a:lnTo>
                  <a:lnTo>
                    <a:pt x="100584" y="603503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352044"/>
                  </a:lnTo>
                  <a:lnTo>
                    <a:pt x="0" y="100584"/>
                  </a:lnTo>
                  <a:close/>
                </a:path>
              </a:pathLst>
            </a:custGeom>
            <a:ln w="12192">
              <a:solidFill>
                <a:srgbClr val="F3A3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226814" y="2511933"/>
            <a:ext cx="19862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rlito"/>
                <a:cs typeface="Carlito"/>
              </a:rPr>
              <a:t>Di </a:t>
            </a:r>
            <a:r>
              <a:rPr sz="1800" dirty="0">
                <a:latin typeface="Carlito"/>
                <a:cs typeface="Carlito"/>
              </a:rPr>
              <a:t>mana </a:t>
            </a:r>
            <a:r>
              <a:rPr sz="1800" spc="-5" dirty="0">
                <a:latin typeface="Carlito"/>
                <a:cs typeface="Carlito"/>
              </a:rPr>
              <a:t>(sejauh </a:t>
            </a:r>
            <a:r>
              <a:rPr sz="1800" dirty="0">
                <a:latin typeface="Carlito"/>
                <a:cs typeface="Carlito"/>
              </a:rPr>
              <a:t>apa)  </a:t>
            </a:r>
            <a:r>
              <a:rPr sz="1800" spc="-10" dirty="0">
                <a:latin typeface="Carlito"/>
                <a:cs typeface="Carlito"/>
              </a:rPr>
              <a:t>letak </a:t>
            </a:r>
            <a:r>
              <a:rPr sz="1800" spc="-5" dirty="0">
                <a:latin typeface="Carlito"/>
                <a:cs typeface="Carlito"/>
              </a:rPr>
              <a:t>objek</a:t>
            </a:r>
            <a:r>
              <a:rPr sz="1800" spc="-45" dirty="0">
                <a:latin typeface="Carlito"/>
                <a:cs typeface="Carlito"/>
              </a:rPr>
              <a:t> </a:t>
            </a:r>
            <a:r>
              <a:rPr sz="1800" spc="-10" dirty="0">
                <a:latin typeface="Carlito"/>
                <a:cs typeface="Carlito"/>
              </a:rPr>
              <a:t>tersebut?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99337" y="4226814"/>
            <a:ext cx="4998720" cy="782320"/>
          </a:xfrm>
          <a:custGeom>
            <a:avLst/>
            <a:gdLst/>
            <a:ahLst/>
            <a:cxnLst/>
            <a:rect l="l" t="t" r="r" b="b"/>
            <a:pathLst>
              <a:path w="4998720" h="782320">
                <a:moveTo>
                  <a:pt x="1894332" y="658368"/>
                </a:moveTo>
                <a:lnTo>
                  <a:pt x="2104644" y="658368"/>
                </a:lnTo>
                <a:lnTo>
                  <a:pt x="2104644" y="27431"/>
                </a:lnTo>
                <a:lnTo>
                  <a:pt x="1894332" y="27431"/>
                </a:lnTo>
                <a:lnTo>
                  <a:pt x="1894332" y="658368"/>
                </a:lnTo>
                <a:close/>
              </a:path>
              <a:path w="4998720" h="782320">
                <a:moveTo>
                  <a:pt x="4532376" y="554736"/>
                </a:moveTo>
                <a:lnTo>
                  <a:pt x="4674108" y="554736"/>
                </a:lnTo>
                <a:lnTo>
                  <a:pt x="4674108" y="0"/>
                </a:lnTo>
                <a:lnTo>
                  <a:pt x="4532376" y="0"/>
                </a:lnTo>
                <a:lnTo>
                  <a:pt x="4532376" y="554736"/>
                </a:lnTo>
                <a:close/>
              </a:path>
              <a:path w="4998720" h="782320">
                <a:moveTo>
                  <a:pt x="4786884" y="524256"/>
                </a:moveTo>
                <a:lnTo>
                  <a:pt x="4998720" y="524256"/>
                </a:lnTo>
                <a:lnTo>
                  <a:pt x="4998720" y="56387"/>
                </a:lnTo>
                <a:lnTo>
                  <a:pt x="4786884" y="56387"/>
                </a:lnTo>
                <a:lnTo>
                  <a:pt x="4786884" y="524256"/>
                </a:lnTo>
                <a:close/>
              </a:path>
              <a:path w="4998720" h="782320">
                <a:moveTo>
                  <a:pt x="0" y="781812"/>
                </a:moveTo>
                <a:lnTo>
                  <a:pt x="257556" y="781812"/>
                </a:lnTo>
                <a:lnTo>
                  <a:pt x="257556" y="38100"/>
                </a:lnTo>
                <a:lnTo>
                  <a:pt x="0" y="38100"/>
                </a:lnTo>
                <a:lnTo>
                  <a:pt x="0" y="781812"/>
                </a:lnTo>
                <a:close/>
              </a:path>
              <a:path w="4998720" h="782320">
                <a:moveTo>
                  <a:pt x="4283964" y="554736"/>
                </a:moveTo>
                <a:lnTo>
                  <a:pt x="4495800" y="554736"/>
                </a:lnTo>
                <a:lnTo>
                  <a:pt x="4495800" y="42672"/>
                </a:lnTo>
                <a:lnTo>
                  <a:pt x="4283964" y="42672"/>
                </a:lnTo>
                <a:lnTo>
                  <a:pt x="4283964" y="554736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1202436" y="5939028"/>
            <a:ext cx="6741159" cy="706120"/>
            <a:chOff x="1202436" y="5939028"/>
            <a:chExt cx="6741159" cy="706120"/>
          </a:xfrm>
        </p:grpSpPr>
        <p:sp>
          <p:nvSpPr>
            <p:cNvPr id="28" name="object 28"/>
            <p:cNvSpPr/>
            <p:nvPr/>
          </p:nvSpPr>
          <p:spPr>
            <a:xfrm>
              <a:off x="1208532" y="5945124"/>
              <a:ext cx="6728459" cy="693420"/>
            </a:xfrm>
            <a:custGeom>
              <a:avLst/>
              <a:gdLst/>
              <a:ahLst/>
              <a:cxnLst/>
              <a:rect l="l" t="t" r="r" b="b"/>
              <a:pathLst>
                <a:path w="6728459" h="693420">
                  <a:moveTo>
                    <a:pt x="6612890" y="0"/>
                  </a:moveTo>
                  <a:lnTo>
                    <a:pt x="115570" y="0"/>
                  </a:lnTo>
                  <a:lnTo>
                    <a:pt x="70583" y="9081"/>
                  </a:lnTo>
                  <a:lnTo>
                    <a:pt x="33848" y="33848"/>
                  </a:lnTo>
                  <a:lnTo>
                    <a:pt x="9081" y="70583"/>
                  </a:lnTo>
                  <a:lnTo>
                    <a:pt x="0" y="115569"/>
                  </a:lnTo>
                  <a:lnTo>
                    <a:pt x="0" y="577850"/>
                  </a:lnTo>
                  <a:lnTo>
                    <a:pt x="9081" y="622836"/>
                  </a:lnTo>
                  <a:lnTo>
                    <a:pt x="33848" y="659571"/>
                  </a:lnTo>
                  <a:lnTo>
                    <a:pt x="70583" y="684338"/>
                  </a:lnTo>
                  <a:lnTo>
                    <a:pt x="115570" y="693419"/>
                  </a:lnTo>
                  <a:lnTo>
                    <a:pt x="6612890" y="693419"/>
                  </a:lnTo>
                  <a:lnTo>
                    <a:pt x="6657897" y="684338"/>
                  </a:lnTo>
                  <a:lnTo>
                    <a:pt x="6694630" y="659571"/>
                  </a:lnTo>
                  <a:lnTo>
                    <a:pt x="6719385" y="622836"/>
                  </a:lnTo>
                  <a:lnTo>
                    <a:pt x="6728460" y="577850"/>
                  </a:lnTo>
                  <a:lnTo>
                    <a:pt x="6728460" y="115569"/>
                  </a:lnTo>
                  <a:lnTo>
                    <a:pt x="6719385" y="70583"/>
                  </a:lnTo>
                  <a:lnTo>
                    <a:pt x="6694630" y="33848"/>
                  </a:lnTo>
                  <a:lnTo>
                    <a:pt x="6657897" y="9081"/>
                  </a:lnTo>
                  <a:lnTo>
                    <a:pt x="6612890" y="0"/>
                  </a:lnTo>
                  <a:close/>
                </a:path>
              </a:pathLst>
            </a:custGeom>
            <a:solidFill>
              <a:srgbClr val="9C85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08532" y="5945124"/>
              <a:ext cx="6728459" cy="693420"/>
            </a:xfrm>
            <a:custGeom>
              <a:avLst/>
              <a:gdLst/>
              <a:ahLst/>
              <a:cxnLst/>
              <a:rect l="l" t="t" r="r" b="b"/>
              <a:pathLst>
                <a:path w="6728459" h="693420">
                  <a:moveTo>
                    <a:pt x="0" y="115569"/>
                  </a:moveTo>
                  <a:lnTo>
                    <a:pt x="9081" y="70583"/>
                  </a:lnTo>
                  <a:lnTo>
                    <a:pt x="33848" y="33848"/>
                  </a:lnTo>
                  <a:lnTo>
                    <a:pt x="70583" y="9081"/>
                  </a:lnTo>
                  <a:lnTo>
                    <a:pt x="115570" y="0"/>
                  </a:lnTo>
                  <a:lnTo>
                    <a:pt x="6612890" y="0"/>
                  </a:lnTo>
                  <a:lnTo>
                    <a:pt x="6657897" y="9081"/>
                  </a:lnTo>
                  <a:lnTo>
                    <a:pt x="6694630" y="33848"/>
                  </a:lnTo>
                  <a:lnTo>
                    <a:pt x="6719385" y="70583"/>
                  </a:lnTo>
                  <a:lnTo>
                    <a:pt x="6728460" y="115569"/>
                  </a:lnTo>
                  <a:lnTo>
                    <a:pt x="6728460" y="577850"/>
                  </a:lnTo>
                  <a:lnTo>
                    <a:pt x="6719385" y="622836"/>
                  </a:lnTo>
                  <a:lnTo>
                    <a:pt x="6694630" y="659571"/>
                  </a:lnTo>
                  <a:lnTo>
                    <a:pt x="6657897" y="684338"/>
                  </a:lnTo>
                  <a:lnTo>
                    <a:pt x="6612890" y="693419"/>
                  </a:lnTo>
                  <a:lnTo>
                    <a:pt x="115570" y="693419"/>
                  </a:lnTo>
                  <a:lnTo>
                    <a:pt x="70583" y="684338"/>
                  </a:lnTo>
                  <a:lnTo>
                    <a:pt x="33848" y="659571"/>
                  </a:lnTo>
                  <a:lnTo>
                    <a:pt x="9081" y="622836"/>
                  </a:lnTo>
                  <a:lnTo>
                    <a:pt x="0" y="577850"/>
                  </a:lnTo>
                  <a:lnTo>
                    <a:pt x="0" y="115569"/>
                  </a:lnTo>
                  <a:close/>
                </a:path>
              </a:pathLst>
            </a:custGeom>
            <a:ln w="12192">
              <a:solidFill>
                <a:srgbClr val="705F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411092" y="6112865"/>
            <a:ext cx="23253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Carlito"/>
                <a:cs typeface="Carlito"/>
              </a:rPr>
              <a:t>DATA</a:t>
            </a:r>
            <a:r>
              <a:rPr sz="2000" spc="-35" dirty="0">
                <a:latin typeface="Wingdings"/>
                <a:cs typeface="Wingdings"/>
              </a:rPr>
              <a:t></a:t>
            </a:r>
            <a:r>
              <a:rPr sz="2000" spc="-35" dirty="0">
                <a:latin typeface="Carlito"/>
                <a:cs typeface="Carlito"/>
              </a:rPr>
              <a:t>INFORMATION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471159" y="4808220"/>
            <a:ext cx="902335" cy="368935"/>
          </a:xfrm>
          <a:prstGeom prst="rect">
            <a:avLst/>
          </a:prstGeom>
          <a:solidFill>
            <a:srgbClr val="FFFFFF"/>
          </a:solidFill>
          <a:ln w="9144">
            <a:solidFill>
              <a:srgbClr val="00FF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250"/>
              </a:spcBef>
            </a:pPr>
            <a:r>
              <a:rPr sz="1800" b="1" spc="-10" dirty="0">
                <a:solidFill>
                  <a:srgbClr val="00FF00"/>
                </a:solidFill>
                <a:latin typeface="Carlito"/>
                <a:cs typeface="Carlito"/>
              </a:rPr>
              <a:t>Person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02663" y="4759452"/>
            <a:ext cx="588645" cy="368935"/>
          </a:xfrm>
          <a:prstGeom prst="rect">
            <a:avLst/>
          </a:prstGeom>
          <a:solidFill>
            <a:srgbClr val="FFFFFF"/>
          </a:solidFill>
          <a:ln w="9144">
            <a:solidFill>
              <a:srgbClr val="FF0000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5"/>
              </a:spcBef>
            </a:pPr>
            <a:r>
              <a:rPr sz="1800" b="1" spc="-5" dirty="0">
                <a:solidFill>
                  <a:srgbClr val="FF0000"/>
                </a:solidFill>
                <a:latin typeface="Carlito"/>
                <a:cs typeface="Carlito"/>
              </a:rPr>
              <a:t>Car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HSI (also known </a:t>
            </a:r>
            <a:r>
              <a:rPr sz="3600" dirty="0"/>
              <a:t>as </a:t>
            </a:r>
            <a:r>
              <a:rPr sz="3600" spc="-10" dirty="0"/>
              <a:t>HSV </a:t>
            </a:r>
            <a:r>
              <a:rPr sz="3600" dirty="0"/>
              <a:t>/</a:t>
            </a:r>
            <a:r>
              <a:rPr sz="3600" spc="-45" dirty="0"/>
              <a:t> </a:t>
            </a:r>
            <a:r>
              <a:rPr sz="3600" spc="-5" dirty="0"/>
              <a:t>HSL)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6997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Hue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3095066"/>
            <a:ext cx="14801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libri"/>
                <a:cs typeface="Calibri"/>
              </a:rPr>
              <a:t>Saturation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4387672"/>
            <a:ext cx="12731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Intensity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30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33144" y="2385060"/>
            <a:ext cx="6077711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33144" y="3736847"/>
            <a:ext cx="6077711" cy="3672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33144" y="5151120"/>
            <a:ext cx="6077711" cy="295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37017710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HSV </a:t>
            </a:r>
            <a:r>
              <a:rPr sz="3600" dirty="0"/>
              <a:t>/ </a:t>
            </a:r>
            <a:r>
              <a:rPr sz="3600" spc="-5" dirty="0"/>
              <a:t>HSL </a:t>
            </a:r>
            <a:r>
              <a:rPr sz="3600" dirty="0"/>
              <a:t>/</a:t>
            </a:r>
            <a:r>
              <a:rPr sz="3600" spc="-60" dirty="0"/>
              <a:t> </a:t>
            </a:r>
            <a:r>
              <a:rPr sz="3600" spc="-5" dirty="0"/>
              <a:t>HSI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31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61082" y="1865609"/>
            <a:ext cx="6390126" cy="4202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9799690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4645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35"/>
              </a:spcBef>
            </a:pPr>
            <a:r>
              <a:rPr sz="3600" spc="-10" dirty="0"/>
              <a:t>RGB</a:t>
            </a:r>
            <a:r>
              <a:rPr sz="3600" b="0" spc="-10" dirty="0">
                <a:latin typeface="Cambria Math"/>
                <a:cs typeface="Cambria Math"/>
              </a:rPr>
              <a:t>→</a:t>
            </a:r>
            <a:r>
              <a:rPr sz="3600" spc="-10" dirty="0"/>
              <a:t>HSI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12731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Intensity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2665603"/>
            <a:ext cx="1480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libri"/>
                <a:cs typeface="Calibri"/>
              </a:rPr>
              <a:t>Saturation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3526917"/>
            <a:ext cx="699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Hue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32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32122" y="2145664"/>
            <a:ext cx="142240" cy="17145"/>
          </a:xfrm>
          <a:custGeom>
            <a:avLst/>
            <a:gdLst/>
            <a:ahLst/>
            <a:cxnLst/>
            <a:rect l="l" t="t" r="r" b="b"/>
            <a:pathLst>
              <a:path w="142239" h="17144">
                <a:moveTo>
                  <a:pt x="141732" y="0"/>
                </a:moveTo>
                <a:lnTo>
                  <a:pt x="0" y="0"/>
                </a:lnTo>
                <a:lnTo>
                  <a:pt x="0" y="16763"/>
                </a:lnTo>
                <a:lnTo>
                  <a:pt x="141732" y="16763"/>
                </a:lnTo>
                <a:lnTo>
                  <a:pt x="1417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20058" y="1767586"/>
            <a:ext cx="166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20058" y="2130679"/>
            <a:ext cx="166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84194" y="1959305"/>
            <a:ext cx="197738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32460" algn="l"/>
              </a:tabLst>
            </a:pPr>
            <a:r>
              <a:rPr sz="2000" dirty="0">
                <a:latin typeface="Cambria Math"/>
                <a:cs typeface="Cambria Math"/>
              </a:rPr>
              <a:t>𝐼</a:t>
            </a:r>
            <a:r>
              <a:rPr sz="2000" spc="17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=	(𝑅 + 𝐺 +</a:t>
            </a:r>
            <a:r>
              <a:rPr sz="2000" spc="75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𝐵)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06700" y="2954527"/>
            <a:ext cx="8851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𝑆 = 1</a:t>
            </a:r>
            <a:r>
              <a:rPr sz="2000" spc="18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34942" y="3140201"/>
            <a:ext cx="1332230" cy="17145"/>
          </a:xfrm>
          <a:custGeom>
            <a:avLst/>
            <a:gdLst/>
            <a:ahLst/>
            <a:cxnLst/>
            <a:rect l="l" t="t" r="r" b="b"/>
            <a:pathLst>
              <a:path w="1332229" h="17144">
                <a:moveTo>
                  <a:pt x="1331976" y="0"/>
                </a:moveTo>
                <a:lnTo>
                  <a:pt x="0" y="0"/>
                </a:lnTo>
                <a:lnTo>
                  <a:pt x="0" y="16763"/>
                </a:lnTo>
                <a:lnTo>
                  <a:pt x="1331976" y="16763"/>
                </a:lnTo>
                <a:lnTo>
                  <a:pt x="133197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317238" y="2762504"/>
            <a:ext cx="166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3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57295" y="3201416"/>
            <a:ext cx="1287780" cy="236220"/>
          </a:xfrm>
          <a:custGeom>
            <a:avLst/>
            <a:gdLst/>
            <a:ahLst/>
            <a:cxnLst/>
            <a:rect l="l" t="t" r="r" b="b"/>
            <a:pathLst>
              <a:path w="1287779" h="236220">
                <a:moveTo>
                  <a:pt x="1212595" y="0"/>
                </a:moveTo>
                <a:lnTo>
                  <a:pt x="1209166" y="9525"/>
                </a:lnTo>
                <a:lnTo>
                  <a:pt x="1222807" y="15430"/>
                </a:lnTo>
                <a:lnTo>
                  <a:pt x="1234566" y="23622"/>
                </a:lnTo>
                <a:lnTo>
                  <a:pt x="1258421" y="61652"/>
                </a:lnTo>
                <a:lnTo>
                  <a:pt x="1266189" y="116712"/>
                </a:lnTo>
                <a:lnTo>
                  <a:pt x="1265328" y="137477"/>
                </a:lnTo>
                <a:lnTo>
                  <a:pt x="1252219" y="188341"/>
                </a:lnTo>
                <a:lnTo>
                  <a:pt x="1223002" y="220184"/>
                </a:lnTo>
                <a:lnTo>
                  <a:pt x="1209547" y="226187"/>
                </a:lnTo>
                <a:lnTo>
                  <a:pt x="1212595" y="235712"/>
                </a:lnTo>
                <a:lnTo>
                  <a:pt x="1257583" y="208994"/>
                </a:lnTo>
                <a:lnTo>
                  <a:pt x="1282922" y="159591"/>
                </a:lnTo>
                <a:lnTo>
                  <a:pt x="1287779" y="117856"/>
                </a:lnTo>
                <a:lnTo>
                  <a:pt x="1286563" y="96281"/>
                </a:lnTo>
                <a:lnTo>
                  <a:pt x="1276796" y="57991"/>
                </a:lnTo>
                <a:lnTo>
                  <a:pt x="1244600" y="15065"/>
                </a:lnTo>
                <a:lnTo>
                  <a:pt x="1229645" y="6145"/>
                </a:lnTo>
                <a:lnTo>
                  <a:pt x="1212595" y="0"/>
                </a:lnTo>
                <a:close/>
              </a:path>
              <a:path w="1287779" h="236220">
                <a:moveTo>
                  <a:pt x="75183" y="0"/>
                </a:moveTo>
                <a:lnTo>
                  <a:pt x="30214" y="26771"/>
                </a:lnTo>
                <a:lnTo>
                  <a:pt x="4857" y="76326"/>
                </a:lnTo>
                <a:lnTo>
                  <a:pt x="0" y="117856"/>
                </a:lnTo>
                <a:lnTo>
                  <a:pt x="1214" y="139574"/>
                </a:lnTo>
                <a:lnTo>
                  <a:pt x="10929" y="177917"/>
                </a:lnTo>
                <a:lnTo>
                  <a:pt x="43068" y="220662"/>
                </a:lnTo>
                <a:lnTo>
                  <a:pt x="75183" y="235712"/>
                </a:lnTo>
                <a:lnTo>
                  <a:pt x="78231" y="226187"/>
                </a:lnTo>
                <a:lnTo>
                  <a:pt x="64775" y="220184"/>
                </a:lnTo>
                <a:lnTo>
                  <a:pt x="53165" y="211883"/>
                </a:lnTo>
                <a:lnTo>
                  <a:pt x="29338" y="173291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2" y="46862"/>
                </a:lnTo>
                <a:lnTo>
                  <a:pt x="64990" y="15430"/>
                </a:lnTo>
                <a:lnTo>
                  <a:pt x="78612" y="9525"/>
                </a:lnTo>
                <a:lnTo>
                  <a:pt x="751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28034" y="3125216"/>
            <a:ext cx="11404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𝑅 + 𝐺 +</a:t>
            </a:r>
            <a:r>
              <a:rPr sz="2000" spc="7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𝐵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97526" y="2954527"/>
            <a:ext cx="15398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[min(𝑅, </a:t>
            </a:r>
            <a:r>
              <a:rPr sz="2000" spc="45" dirty="0">
                <a:latin typeface="Cambria Math"/>
                <a:cs typeface="Cambria Math"/>
              </a:rPr>
              <a:t>𝐺,</a:t>
            </a:r>
            <a:r>
              <a:rPr sz="2000" spc="-280" dirty="0">
                <a:latin typeface="Cambria Math"/>
                <a:cs typeface="Cambria Math"/>
              </a:rPr>
              <a:t> </a:t>
            </a:r>
            <a:r>
              <a:rPr sz="2000" spc="15" dirty="0">
                <a:latin typeface="Cambria Math"/>
                <a:cs typeface="Cambria Math"/>
              </a:rPr>
              <a:t>𝐵)]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59455" y="4166361"/>
            <a:ext cx="3873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𝐻</a:t>
            </a:r>
            <a:r>
              <a:rPr sz="2000" spc="-55" dirty="0">
                <a:latin typeface="Cambria Math"/>
                <a:cs typeface="Cambria Math"/>
              </a:rPr>
              <a:t> </a:t>
            </a:r>
            <a:r>
              <a:rPr sz="2000" spc="555" dirty="0">
                <a:latin typeface="Cambria Math"/>
                <a:cs typeface="Cambria Math"/>
              </a:rPr>
              <a:t> 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83609" y="3997197"/>
            <a:ext cx="13792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5925" algn="l"/>
              </a:tabLst>
            </a:pPr>
            <a:r>
              <a:rPr sz="2000" dirty="0">
                <a:latin typeface="Cambria Math"/>
                <a:cs typeface="Cambria Math"/>
              </a:rPr>
              <a:t>𝜃	𝑖𝑓 𝐵 ≤</a:t>
            </a:r>
            <a:r>
              <a:rPr sz="2000" spc="25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𝐺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20644" y="4312361"/>
            <a:ext cx="21069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43635" algn="l"/>
              </a:tabLst>
            </a:pPr>
            <a:r>
              <a:rPr sz="2000" spc="-5" dirty="0">
                <a:latin typeface="Cambria Math"/>
                <a:cs typeface="Cambria Math"/>
              </a:rPr>
              <a:t>360</a:t>
            </a:r>
            <a:r>
              <a:rPr sz="2000" spc="2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𝜃	𝑖𝑓 𝐵 &gt;</a:t>
            </a:r>
            <a:r>
              <a:rPr sz="2000" spc="254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𝐺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76727" y="5155819"/>
            <a:ext cx="116713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𝜃 =</a:t>
            </a:r>
            <a:r>
              <a:rPr sz="2000" spc="204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cos</a:t>
            </a:r>
            <a:r>
              <a:rPr sz="2175" spc="30" baseline="28735" dirty="0">
                <a:latin typeface="Cambria Math"/>
                <a:cs typeface="Cambria Math"/>
              </a:rPr>
              <a:t>−1</a:t>
            </a:r>
            <a:endParaRPr sz="2175" baseline="28735">
              <a:latin typeface="Cambria Math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77004" y="4875910"/>
            <a:ext cx="3665854" cy="946150"/>
          </a:xfrm>
          <a:custGeom>
            <a:avLst/>
            <a:gdLst/>
            <a:ahLst/>
            <a:cxnLst/>
            <a:rect l="l" t="t" r="r" b="b"/>
            <a:pathLst>
              <a:path w="3665854" h="946150">
                <a:moveTo>
                  <a:pt x="3528060" y="0"/>
                </a:moveTo>
                <a:lnTo>
                  <a:pt x="3519678" y="8508"/>
                </a:lnTo>
                <a:lnTo>
                  <a:pt x="3546992" y="49016"/>
                </a:lnTo>
                <a:lnTo>
                  <a:pt x="3570843" y="95678"/>
                </a:lnTo>
                <a:lnTo>
                  <a:pt x="3591240" y="148508"/>
                </a:lnTo>
                <a:lnTo>
                  <a:pt x="3608197" y="207518"/>
                </a:lnTo>
                <a:lnTo>
                  <a:pt x="3619169" y="257903"/>
                </a:lnTo>
                <a:lnTo>
                  <a:pt x="3627704" y="309550"/>
                </a:lnTo>
                <a:lnTo>
                  <a:pt x="3633800" y="362472"/>
                </a:lnTo>
                <a:lnTo>
                  <a:pt x="3637457" y="416679"/>
                </a:lnTo>
                <a:lnTo>
                  <a:pt x="3638674" y="472313"/>
                </a:lnTo>
                <a:lnTo>
                  <a:pt x="3637457" y="526501"/>
                </a:lnTo>
                <a:lnTo>
                  <a:pt x="3633800" y="580025"/>
                </a:lnTo>
                <a:lnTo>
                  <a:pt x="3627704" y="632760"/>
                </a:lnTo>
                <a:lnTo>
                  <a:pt x="3619169" y="684705"/>
                </a:lnTo>
                <a:lnTo>
                  <a:pt x="3608197" y="735863"/>
                </a:lnTo>
                <a:lnTo>
                  <a:pt x="3591240" y="796028"/>
                </a:lnTo>
                <a:lnTo>
                  <a:pt x="3570843" y="849707"/>
                </a:lnTo>
                <a:lnTo>
                  <a:pt x="3546992" y="896903"/>
                </a:lnTo>
                <a:lnTo>
                  <a:pt x="3519678" y="937615"/>
                </a:lnTo>
                <a:lnTo>
                  <a:pt x="3528060" y="945934"/>
                </a:lnTo>
                <a:lnTo>
                  <a:pt x="3558041" y="906002"/>
                </a:lnTo>
                <a:lnTo>
                  <a:pt x="3584749" y="859150"/>
                </a:lnTo>
                <a:lnTo>
                  <a:pt x="3608195" y="805375"/>
                </a:lnTo>
                <a:lnTo>
                  <a:pt x="3628390" y="744677"/>
                </a:lnTo>
                <a:lnTo>
                  <a:pt x="3641818" y="692718"/>
                </a:lnTo>
                <a:lnTo>
                  <a:pt x="3652241" y="639500"/>
                </a:lnTo>
                <a:lnTo>
                  <a:pt x="3659671" y="585024"/>
                </a:lnTo>
                <a:lnTo>
                  <a:pt x="3664120" y="529294"/>
                </a:lnTo>
                <a:lnTo>
                  <a:pt x="3665597" y="472185"/>
                </a:lnTo>
                <a:lnTo>
                  <a:pt x="3664120" y="414263"/>
                </a:lnTo>
                <a:lnTo>
                  <a:pt x="3659671" y="357921"/>
                </a:lnTo>
                <a:lnTo>
                  <a:pt x="3652241" y="303286"/>
                </a:lnTo>
                <a:lnTo>
                  <a:pt x="3641818" y="250357"/>
                </a:lnTo>
                <a:lnTo>
                  <a:pt x="3628390" y="199136"/>
                </a:lnTo>
                <a:lnTo>
                  <a:pt x="3608195" y="139463"/>
                </a:lnTo>
                <a:lnTo>
                  <a:pt x="3584749" y="86375"/>
                </a:lnTo>
                <a:lnTo>
                  <a:pt x="3558041" y="39883"/>
                </a:lnTo>
                <a:lnTo>
                  <a:pt x="3528060" y="0"/>
                </a:lnTo>
                <a:close/>
              </a:path>
              <a:path w="3665854" h="946150">
                <a:moveTo>
                  <a:pt x="137541" y="0"/>
                </a:moveTo>
                <a:lnTo>
                  <a:pt x="107539" y="39883"/>
                </a:lnTo>
                <a:lnTo>
                  <a:pt x="80787" y="86375"/>
                </a:lnTo>
                <a:lnTo>
                  <a:pt x="57298" y="139463"/>
                </a:lnTo>
                <a:lnTo>
                  <a:pt x="37084" y="199136"/>
                </a:lnTo>
                <a:lnTo>
                  <a:pt x="23717" y="250357"/>
                </a:lnTo>
                <a:lnTo>
                  <a:pt x="13331" y="303286"/>
                </a:lnTo>
                <a:lnTo>
                  <a:pt x="5921" y="357921"/>
                </a:lnTo>
                <a:lnTo>
                  <a:pt x="1479" y="414263"/>
                </a:lnTo>
                <a:lnTo>
                  <a:pt x="0" y="472313"/>
                </a:lnTo>
                <a:lnTo>
                  <a:pt x="1479" y="529294"/>
                </a:lnTo>
                <a:lnTo>
                  <a:pt x="5921" y="585024"/>
                </a:lnTo>
                <a:lnTo>
                  <a:pt x="13331" y="639500"/>
                </a:lnTo>
                <a:lnTo>
                  <a:pt x="23717" y="692718"/>
                </a:lnTo>
                <a:lnTo>
                  <a:pt x="37084" y="744677"/>
                </a:lnTo>
                <a:lnTo>
                  <a:pt x="57298" y="805375"/>
                </a:lnTo>
                <a:lnTo>
                  <a:pt x="80787" y="859150"/>
                </a:lnTo>
                <a:lnTo>
                  <a:pt x="107539" y="906002"/>
                </a:lnTo>
                <a:lnTo>
                  <a:pt x="137541" y="945934"/>
                </a:lnTo>
                <a:lnTo>
                  <a:pt x="145796" y="937615"/>
                </a:lnTo>
                <a:lnTo>
                  <a:pt x="118481" y="896903"/>
                </a:lnTo>
                <a:lnTo>
                  <a:pt x="94630" y="849707"/>
                </a:lnTo>
                <a:lnTo>
                  <a:pt x="74233" y="796028"/>
                </a:lnTo>
                <a:lnTo>
                  <a:pt x="57277" y="735863"/>
                </a:lnTo>
                <a:lnTo>
                  <a:pt x="46366" y="684705"/>
                </a:lnTo>
                <a:lnTo>
                  <a:pt x="37869" y="632760"/>
                </a:lnTo>
                <a:lnTo>
                  <a:pt x="31792" y="580025"/>
                </a:lnTo>
                <a:lnTo>
                  <a:pt x="28142" y="526501"/>
                </a:lnTo>
                <a:lnTo>
                  <a:pt x="26924" y="472185"/>
                </a:lnTo>
                <a:lnTo>
                  <a:pt x="28143" y="416679"/>
                </a:lnTo>
                <a:lnTo>
                  <a:pt x="31800" y="362472"/>
                </a:lnTo>
                <a:lnTo>
                  <a:pt x="37896" y="309550"/>
                </a:lnTo>
                <a:lnTo>
                  <a:pt x="46431" y="257903"/>
                </a:lnTo>
                <a:lnTo>
                  <a:pt x="57404" y="207518"/>
                </a:lnTo>
                <a:lnTo>
                  <a:pt x="74358" y="148508"/>
                </a:lnTo>
                <a:lnTo>
                  <a:pt x="94742" y="95678"/>
                </a:lnTo>
                <a:lnTo>
                  <a:pt x="118554" y="49016"/>
                </a:lnTo>
                <a:lnTo>
                  <a:pt x="145796" y="8508"/>
                </a:lnTo>
                <a:lnTo>
                  <a:pt x="1375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31183" y="5340984"/>
            <a:ext cx="3357879" cy="17145"/>
          </a:xfrm>
          <a:custGeom>
            <a:avLst/>
            <a:gdLst/>
            <a:ahLst/>
            <a:cxnLst/>
            <a:rect l="l" t="t" r="r" b="b"/>
            <a:pathLst>
              <a:path w="3357879" h="17145">
                <a:moveTo>
                  <a:pt x="3357371" y="0"/>
                </a:moveTo>
                <a:lnTo>
                  <a:pt x="0" y="0"/>
                </a:lnTo>
                <a:lnTo>
                  <a:pt x="0" y="16763"/>
                </a:lnTo>
                <a:lnTo>
                  <a:pt x="3357371" y="16763"/>
                </a:lnTo>
                <a:lnTo>
                  <a:pt x="33573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21910" y="5100192"/>
            <a:ext cx="142240" cy="17145"/>
          </a:xfrm>
          <a:custGeom>
            <a:avLst/>
            <a:gdLst/>
            <a:ahLst/>
            <a:cxnLst/>
            <a:rect l="l" t="t" r="r" b="b"/>
            <a:pathLst>
              <a:path w="142239" h="17145">
                <a:moveTo>
                  <a:pt x="141732" y="0"/>
                </a:moveTo>
                <a:lnTo>
                  <a:pt x="0" y="0"/>
                </a:lnTo>
                <a:lnTo>
                  <a:pt x="0" y="16763"/>
                </a:lnTo>
                <a:lnTo>
                  <a:pt x="141732" y="16763"/>
                </a:lnTo>
                <a:lnTo>
                  <a:pt x="1417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609846" y="5043042"/>
            <a:ext cx="1663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17059" y="4990719"/>
            <a:ext cx="809625" cy="236220"/>
          </a:xfrm>
          <a:custGeom>
            <a:avLst/>
            <a:gdLst/>
            <a:ahLst/>
            <a:cxnLst/>
            <a:rect l="l" t="t" r="r" b="b"/>
            <a:pathLst>
              <a:path w="809625" h="236220">
                <a:moveTo>
                  <a:pt x="734060" y="0"/>
                </a:moveTo>
                <a:lnTo>
                  <a:pt x="730630" y="9524"/>
                </a:lnTo>
                <a:lnTo>
                  <a:pt x="744271" y="15430"/>
                </a:lnTo>
                <a:lnTo>
                  <a:pt x="756030" y="23621"/>
                </a:lnTo>
                <a:lnTo>
                  <a:pt x="779885" y="61650"/>
                </a:lnTo>
                <a:lnTo>
                  <a:pt x="787653" y="116585"/>
                </a:lnTo>
                <a:lnTo>
                  <a:pt x="786792" y="137423"/>
                </a:lnTo>
                <a:lnTo>
                  <a:pt x="773683" y="188340"/>
                </a:lnTo>
                <a:lnTo>
                  <a:pt x="744466" y="220130"/>
                </a:lnTo>
                <a:lnTo>
                  <a:pt x="731012" y="226059"/>
                </a:lnTo>
                <a:lnTo>
                  <a:pt x="734060" y="235711"/>
                </a:lnTo>
                <a:lnTo>
                  <a:pt x="779047" y="208887"/>
                </a:lnTo>
                <a:lnTo>
                  <a:pt x="804386" y="159480"/>
                </a:lnTo>
                <a:lnTo>
                  <a:pt x="809243" y="117855"/>
                </a:lnTo>
                <a:lnTo>
                  <a:pt x="808027" y="96281"/>
                </a:lnTo>
                <a:lnTo>
                  <a:pt x="798260" y="57991"/>
                </a:lnTo>
                <a:lnTo>
                  <a:pt x="766063" y="15065"/>
                </a:lnTo>
                <a:lnTo>
                  <a:pt x="751109" y="6145"/>
                </a:lnTo>
                <a:lnTo>
                  <a:pt x="734060" y="0"/>
                </a:lnTo>
                <a:close/>
              </a:path>
              <a:path w="809625" h="236220">
                <a:moveTo>
                  <a:pt x="75183" y="0"/>
                </a:moveTo>
                <a:lnTo>
                  <a:pt x="30214" y="26771"/>
                </a:lnTo>
                <a:lnTo>
                  <a:pt x="4857" y="76326"/>
                </a:lnTo>
                <a:lnTo>
                  <a:pt x="0" y="117855"/>
                </a:lnTo>
                <a:lnTo>
                  <a:pt x="1214" y="139501"/>
                </a:lnTo>
                <a:lnTo>
                  <a:pt x="10929" y="177792"/>
                </a:lnTo>
                <a:lnTo>
                  <a:pt x="43068" y="220598"/>
                </a:lnTo>
                <a:lnTo>
                  <a:pt x="75183" y="235711"/>
                </a:lnTo>
                <a:lnTo>
                  <a:pt x="78231" y="226059"/>
                </a:lnTo>
                <a:lnTo>
                  <a:pt x="64775" y="220130"/>
                </a:lnTo>
                <a:lnTo>
                  <a:pt x="53165" y="211867"/>
                </a:lnTo>
                <a:lnTo>
                  <a:pt x="29338" y="173289"/>
                </a:lnTo>
                <a:lnTo>
                  <a:pt x="21462" y="116585"/>
                </a:lnTo>
                <a:lnTo>
                  <a:pt x="22342" y="96512"/>
                </a:lnTo>
                <a:lnTo>
                  <a:pt x="35432" y="46862"/>
                </a:lnTo>
                <a:lnTo>
                  <a:pt x="64990" y="15430"/>
                </a:lnTo>
                <a:lnTo>
                  <a:pt x="78612" y="9524"/>
                </a:lnTo>
                <a:lnTo>
                  <a:pt x="751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571746" y="4915027"/>
            <a:ext cx="24644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235075" algn="l"/>
              </a:tabLst>
            </a:pPr>
            <a:r>
              <a:rPr sz="3000" baseline="33333" dirty="0">
                <a:latin typeface="Cambria Math"/>
                <a:cs typeface="Cambria Math"/>
              </a:rPr>
              <a:t>1 </a:t>
            </a:r>
            <a:r>
              <a:rPr sz="2000" dirty="0">
                <a:latin typeface="Cambria Math"/>
                <a:cs typeface="Cambria Math"/>
              </a:rPr>
              <a:t>[  𝑅</a:t>
            </a:r>
            <a:r>
              <a:rPr sz="2000" spc="-10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5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𝐺	+ </a:t>
            </a:r>
            <a:r>
              <a:rPr sz="2000" spc="-5" dirty="0">
                <a:latin typeface="Cambria Math"/>
                <a:cs typeface="Cambria Math"/>
              </a:rPr>
              <a:t>(𝑅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10" dirty="0">
                <a:latin typeface="Cambria Math"/>
                <a:cs typeface="Cambria Math"/>
              </a:rPr>
              <a:t> 𝐵)]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135501" y="5406516"/>
            <a:ext cx="3353435" cy="316230"/>
          </a:xfrm>
          <a:custGeom>
            <a:avLst/>
            <a:gdLst/>
            <a:ahLst/>
            <a:cxnLst/>
            <a:rect l="l" t="t" r="r" b="b"/>
            <a:pathLst>
              <a:path w="3353434" h="316229">
                <a:moveTo>
                  <a:pt x="159258" y="127"/>
                </a:moveTo>
                <a:lnTo>
                  <a:pt x="83820" y="282829"/>
                </a:lnTo>
                <a:lnTo>
                  <a:pt x="40766" y="186893"/>
                </a:lnTo>
                <a:lnTo>
                  <a:pt x="0" y="205536"/>
                </a:lnTo>
                <a:lnTo>
                  <a:pt x="3937" y="214858"/>
                </a:lnTo>
                <a:lnTo>
                  <a:pt x="24891" y="205536"/>
                </a:lnTo>
                <a:lnTo>
                  <a:pt x="76326" y="316141"/>
                </a:lnTo>
                <a:lnTo>
                  <a:pt x="88391" y="316141"/>
                </a:lnTo>
                <a:lnTo>
                  <a:pt x="169163" y="16637"/>
                </a:lnTo>
                <a:lnTo>
                  <a:pt x="184658" y="16764"/>
                </a:lnTo>
                <a:lnTo>
                  <a:pt x="3353054" y="16764"/>
                </a:lnTo>
                <a:lnTo>
                  <a:pt x="3353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30903" y="5458586"/>
            <a:ext cx="809625" cy="236220"/>
          </a:xfrm>
          <a:custGeom>
            <a:avLst/>
            <a:gdLst/>
            <a:ahLst/>
            <a:cxnLst/>
            <a:rect l="l" t="t" r="r" b="b"/>
            <a:pathLst>
              <a:path w="809625" h="236220">
                <a:moveTo>
                  <a:pt x="734060" y="0"/>
                </a:moveTo>
                <a:lnTo>
                  <a:pt x="730631" y="9525"/>
                </a:lnTo>
                <a:lnTo>
                  <a:pt x="744271" y="15430"/>
                </a:lnTo>
                <a:lnTo>
                  <a:pt x="756031" y="23621"/>
                </a:lnTo>
                <a:lnTo>
                  <a:pt x="779885" y="61650"/>
                </a:lnTo>
                <a:lnTo>
                  <a:pt x="787654" y="116585"/>
                </a:lnTo>
                <a:lnTo>
                  <a:pt x="786792" y="137406"/>
                </a:lnTo>
                <a:lnTo>
                  <a:pt x="773684" y="188340"/>
                </a:lnTo>
                <a:lnTo>
                  <a:pt x="744466" y="220169"/>
                </a:lnTo>
                <a:lnTo>
                  <a:pt x="731012" y="226123"/>
                </a:lnTo>
                <a:lnTo>
                  <a:pt x="734060" y="235686"/>
                </a:lnTo>
                <a:lnTo>
                  <a:pt x="779047" y="208927"/>
                </a:lnTo>
                <a:lnTo>
                  <a:pt x="804386" y="159519"/>
                </a:lnTo>
                <a:lnTo>
                  <a:pt x="809244" y="117856"/>
                </a:lnTo>
                <a:lnTo>
                  <a:pt x="808027" y="96281"/>
                </a:lnTo>
                <a:lnTo>
                  <a:pt x="798260" y="57991"/>
                </a:lnTo>
                <a:lnTo>
                  <a:pt x="766063" y="15065"/>
                </a:lnTo>
                <a:lnTo>
                  <a:pt x="751109" y="6145"/>
                </a:lnTo>
                <a:lnTo>
                  <a:pt x="734060" y="0"/>
                </a:lnTo>
                <a:close/>
              </a:path>
              <a:path w="809625" h="236220">
                <a:moveTo>
                  <a:pt x="75184" y="0"/>
                </a:moveTo>
                <a:lnTo>
                  <a:pt x="30214" y="26771"/>
                </a:lnTo>
                <a:lnTo>
                  <a:pt x="4857" y="76326"/>
                </a:lnTo>
                <a:lnTo>
                  <a:pt x="0" y="117856"/>
                </a:lnTo>
                <a:lnTo>
                  <a:pt x="1214" y="139525"/>
                </a:lnTo>
                <a:lnTo>
                  <a:pt x="10929" y="177840"/>
                </a:lnTo>
                <a:lnTo>
                  <a:pt x="43068" y="220606"/>
                </a:lnTo>
                <a:lnTo>
                  <a:pt x="75184" y="235686"/>
                </a:lnTo>
                <a:lnTo>
                  <a:pt x="78232" y="226123"/>
                </a:lnTo>
                <a:lnTo>
                  <a:pt x="64775" y="220169"/>
                </a:lnTo>
                <a:lnTo>
                  <a:pt x="53165" y="211889"/>
                </a:lnTo>
                <a:lnTo>
                  <a:pt x="29338" y="173278"/>
                </a:lnTo>
                <a:lnTo>
                  <a:pt x="21462" y="116585"/>
                </a:lnTo>
                <a:lnTo>
                  <a:pt x="22342" y="96512"/>
                </a:lnTo>
                <a:lnTo>
                  <a:pt x="35433" y="46862"/>
                </a:lnTo>
                <a:lnTo>
                  <a:pt x="64990" y="15430"/>
                </a:lnTo>
                <a:lnTo>
                  <a:pt x="78612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282694" y="5382869"/>
            <a:ext cx="32448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[ 𝑅 − 𝐺 </a:t>
            </a:r>
            <a:r>
              <a:rPr sz="2175" spc="60" baseline="22988" dirty="0">
                <a:latin typeface="Cambria Math"/>
                <a:cs typeface="Cambria Math"/>
              </a:rPr>
              <a:t>2 </a:t>
            </a:r>
            <a:r>
              <a:rPr sz="2000" dirty="0">
                <a:latin typeface="Cambria Math"/>
                <a:cs typeface="Cambria Math"/>
              </a:rPr>
              <a:t>+ </a:t>
            </a:r>
            <a:r>
              <a:rPr sz="2000" spc="-5" dirty="0">
                <a:latin typeface="Cambria Math"/>
                <a:cs typeface="Cambria Math"/>
              </a:rPr>
              <a:t>(𝑅 </a:t>
            </a:r>
            <a:r>
              <a:rPr sz="2000" dirty="0">
                <a:latin typeface="Cambria Math"/>
                <a:cs typeface="Cambria Math"/>
              </a:rPr>
              <a:t>− </a:t>
            </a:r>
            <a:r>
              <a:rPr sz="2000" spc="10" dirty="0">
                <a:latin typeface="Cambria Math"/>
                <a:cs typeface="Cambria Math"/>
              </a:rPr>
              <a:t>𝐵)(𝐺 </a:t>
            </a:r>
            <a:r>
              <a:rPr sz="2000" dirty="0">
                <a:latin typeface="Cambria Math"/>
                <a:cs typeface="Cambria Math"/>
              </a:rPr>
              <a:t>−</a:t>
            </a:r>
            <a:r>
              <a:rPr sz="2000" spc="-45" dirty="0">
                <a:latin typeface="Cambria Math"/>
                <a:cs typeface="Cambria Math"/>
              </a:rPr>
              <a:t> </a:t>
            </a:r>
            <a:r>
              <a:rPr sz="2000" spc="10" dirty="0">
                <a:latin typeface="Cambria Math"/>
                <a:cs typeface="Cambria Math"/>
              </a:rPr>
              <a:t>𝐵)]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31" name="object 3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2941610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Color</a:t>
            </a:r>
            <a:r>
              <a:rPr spc="-40" dirty="0"/>
              <a:t> </a:t>
            </a:r>
            <a:r>
              <a:rPr spc="-5" dirty="0"/>
              <a:t>Theory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dirty="0"/>
              <a:t>Look it up</a:t>
            </a:r>
            <a:r>
              <a:rPr sz="3600" spc="-5" dirty="0"/>
              <a:t> </a:t>
            </a:r>
            <a:r>
              <a:rPr sz="3600" spc="-20" dirty="0"/>
              <a:t>yourselves..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70781"/>
            <a:ext cx="4785995" cy="161861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800" b="1" spc="-10" dirty="0">
                <a:latin typeface="Calibri"/>
                <a:cs typeface="Calibri"/>
              </a:rPr>
              <a:t>Color</a:t>
            </a:r>
            <a:r>
              <a:rPr sz="2800" b="1" spc="15" dirty="0">
                <a:latin typeface="Calibri"/>
                <a:cs typeface="Calibri"/>
              </a:rPr>
              <a:t> </a:t>
            </a:r>
            <a:r>
              <a:rPr sz="2800" b="1" spc="-25" dirty="0">
                <a:latin typeface="Calibri"/>
                <a:cs typeface="Calibri"/>
              </a:rPr>
              <a:t>systems:</a:t>
            </a:r>
            <a:endParaRPr sz="28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528320" algn="l"/>
              </a:tabLst>
            </a:pPr>
            <a:r>
              <a:rPr sz="2400" spc="-10" dirty="0">
                <a:latin typeface="Calibri"/>
                <a:cs typeface="Calibri"/>
              </a:rPr>
              <a:t>CIEXYZ, </a:t>
            </a:r>
            <a:r>
              <a:rPr sz="2400" spc="-5" dirty="0">
                <a:latin typeface="Calibri"/>
                <a:cs typeface="Calibri"/>
              </a:rPr>
              <a:t>CIELAB,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35" dirty="0">
                <a:latin typeface="Calibri"/>
                <a:cs typeface="Calibri"/>
              </a:rPr>
              <a:t>CIELUV,…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528320" algn="l"/>
              </a:tabLst>
            </a:pPr>
            <a:r>
              <a:rPr sz="2400" spc="-10" dirty="0">
                <a:latin typeface="Calibri"/>
                <a:cs typeface="Calibri"/>
              </a:rPr>
              <a:t>RGB variants: </a:t>
            </a:r>
            <a:r>
              <a:rPr sz="2400" spc="-15" dirty="0">
                <a:latin typeface="Calibri"/>
                <a:cs typeface="Calibri"/>
              </a:rPr>
              <a:t>sRGB, </a:t>
            </a:r>
            <a:r>
              <a:rPr sz="2400" dirty="0">
                <a:latin typeface="Calibri"/>
                <a:cs typeface="Calibri"/>
              </a:rPr>
              <a:t>Adobe </a:t>
            </a:r>
            <a:r>
              <a:rPr sz="2400" spc="-15" dirty="0">
                <a:latin typeface="Calibri"/>
                <a:cs typeface="Calibri"/>
              </a:rPr>
              <a:t>RGB,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528320" algn="l"/>
              </a:tabLst>
            </a:pPr>
            <a:r>
              <a:rPr sz="2400" spc="25" dirty="0">
                <a:latin typeface="Calibri"/>
                <a:cs typeface="Calibri"/>
              </a:rPr>
              <a:t>YIQ, </a:t>
            </a:r>
            <a:r>
              <a:rPr sz="2400" spc="-55" dirty="0">
                <a:latin typeface="Calibri"/>
                <a:cs typeface="Calibri"/>
              </a:rPr>
              <a:t>YUV,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45" dirty="0">
                <a:latin typeface="Calibri"/>
                <a:cs typeface="Calibri"/>
              </a:rPr>
              <a:t>YCbCr,…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33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83355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5484" y="2194034"/>
            <a:ext cx="5068316" cy="2388218"/>
          </a:xfrm>
          <a:prstGeom prst="rect">
            <a:avLst/>
          </a:prstGeom>
        </p:spPr>
        <p:txBody>
          <a:bodyPr vert="horz" wrap="square" lIns="0" tIns="19367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525"/>
              </a:spcBef>
            </a:pPr>
            <a:r>
              <a:rPr spc="-10" dirty="0"/>
              <a:t>Image</a:t>
            </a:r>
            <a:r>
              <a:rPr spc="-45" dirty="0"/>
              <a:t> </a:t>
            </a:r>
            <a:r>
              <a:rPr spc="-35" dirty="0"/>
              <a:t>Restoration</a:t>
            </a:r>
          </a:p>
          <a:p>
            <a:pPr marL="706120" marR="697230" algn="ctr">
              <a:lnSpc>
                <a:spcPct val="123400"/>
              </a:lnSpc>
              <a:spcBef>
                <a:spcPts val="80"/>
              </a:spcBef>
            </a:pPr>
            <a:r>
              <a:rPr lang="en-US" sz="2000" b="1" spc="-10" dirty="0">
                <a:latin typeface="Calibri"/>
                <a:cs typeface="Calibri"/>
              </a:rPr>
              <a:t>Muhammad </a:t>
            </a:r>
            <a:r>
              <a:rPr lang="en-US" sz="2000" b="1" spc="-10" dirty="0" err="1">
                <a:latin typeface="Calibri"/>
                <a:cs typeface="Calibri"/>
              </a:rPr>
              <a:t>Naufal</a:t>
            </a:r>
            <a:br>
              <a:rPr lang="en-US" sz="2000" b="0" spc="-10" dirty="0">
                <a:latin typeface="Calibri"/>
                <a:cs typeface="Calibri"/>
              </a:rPr>
            </a:br>
            <a:r>
              <a:rPr sz="2000" b="0" spc="-10" dirty="0">
                <a:latin typeface="Calibri"/>
                <a:cs typeface="Calibri"/>
              </a:rPr>
              <a:t>Semester </a:t>
            </a:r>
            <a:r>
              <a:rPr sz="2000" b="0" spc="-5" dirty="0" err="1">
                <a:latin typeface="Calibri"/>
                <a:cs typeface="Calibri"/>
              </a:rPr>
              <a:t>Gasal</a:t>
            </a:r>
            <a:r>
              <a:rPr sz="2000" b="0" spc="-5" dirty="0">
                <a:latin typeface="Calibri"/>
                <a:cs typeface="Calibri"/>
              </a:rPr>
              <a:t> </a:t>
            </a:r>
            <a:r>
              <a:rPr sz="2000" b="0" dirty="0">
                <a:latin typeface="Calibri"/>
                <a:cs typeface="Calibri"/>
              </a:rPr>
              <a:t>201</a:t>
            </a:r>
            <a:r>
              <a:rPr lang="en-US" sz="2000" b="0" dirty="0">
                <a:latin typeface="Calibri"/>
                <a:cs typeface="Calibri"/>
              </a:rPr>
              <a:t>9</a:t>
            </a:r>
            <a:r>
              <a:rPr sz="2000" b="0" dirty="0">
                <a:latin typeface="Calibri"/>
                <a:cs typeface="Calibri"/>
              </a:rPr>
              <a:t>/20</a:t>
            </a:r>
            <a:r>
              <a:rPr lang="en-US" sz="2000" b="0" dirty="0">
                <a:latin typeface="Calibri"/>
                <a:cs typeface="Calibri"/>
              </a:rPr>
              <a:t>20</a:t>
            </a:r>
            <a:r>
              <a:rPr sz="2000" b="0" dirty="0">
                <a:latin typeface="Calibri"/>
                <a:cs typeface="Calibri"/>
              </a:rPr>
              <a:t> </a:t>
            </a:r>
            <a:br>
              <a:rPr lang="en-US" sz="2000" b="0" dirty="0">
                <a:latin typeface="Calibri"/>
                <a:cs typeface="Calibri"/>
              </a:rPr>
            </a:br>
            <a:r>
              <a:rPr lang="en-US" sz="2000" b="0" spc="-15" dirty="0">
                <a:latin typeface="Calibri"/>
                <a:cs typeface="Calibri"/>
              </a:rPr>
              <a:t>Teknik </a:t>
            </a:r>
            <a:r>
              <a:rPr lang="en-US" sz="2000" b="0" spc="-15" dirty="0" err="1">
                <a:latin typeface="Calibri"/>
                <a:cs typeface="Calibri"/>
              </a:rPr>
              <a:t>Komputer</a:t>
            </a:r>
            <a:br>
              <a:rPr lang="en-US" sz="2000" b="0" spc="-15" dirty="0">
                <a:latin typeface="Calibri"/>
                <a:cs typeface="Calibri"/>
              </a:rPr>
            </a:br>
            <a:r>
              <a:rPr lang="en-US" sz="2000" b="0" spc="-10" dirty="0" err="1">
                <a:latin typeface="Calibri"/>
                <a:cs typeface="Calibri"/>
              </a:rPr>
              <a:t>Politeknik</a:t>
            </a:r>
            <a:r>
              <a:rPr lang="en-US" sz="2000" b="0" spc="-10" dirty="0">
                <a:latin typeface="Calibri"/>
                <a:cs typeface="Calibri"/>
              </a:rPr>
              <a:t> </a:t>
            </a:r>
            <a:r>
              <a:rPr lang="en-US" sz="2000" b="0" spc="-10" dirty="0" err="1">
                <a:latin typeface="Calibri"/>
                <a:cs typeface="Calibri"/>
              </a:rPr>
              <a:t>Harapan</a:t>
            </a:r>
            <a:r>
              <a:rPr lang="en-US" sz="2000" b="0" spc="-10" dirty="0">
                <a:latin typeface="Calibri"/>
                <a:cs typeface="Calibri"/>
              </a:rPr>
              <a:t> Bersama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9729ECC1-7C7E-FF40-91CD-C3915647FC64}"/>
              </a:ext>
            </a:extLst>
          </p:cNvPr>
          <p:cNvSpPr txBox="1">
            <a:spLocks/>
          </p:cNvSpPr>
          <p:nvPr/>
        </p:nvSpPr>
        <p:spPr>
          <a:xfrm>
            <a:off x="0" y="-69086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0CE9041-C120-E54C-8BBE-4F12D397884E}"/>
              </a:ext>
            </a:extLst>
          </p:cNvPr>
          <p:cNvSpPr txBox="1">
            <a:spLocks/>
          </p:cNvSpPr>
          <p:nvPr/>
        </p:nvSpPr>
        <p:spPr>
          <a:xfrm>
            <a:off x="-36443" y="5969295"/>
            <a:ext cx="9144000" cy="88870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endParaRPr lang="en-ID" kern="0" dirty="0"/>
          </a:p>
        </p:txBody>
      </p:sp>
    </p:spTree>
    <p:extLst>
      <p:ext uri="{BB962C8B-B14F-4D97-AF65-F5344CB8AC3E}">
        <p14:creationId xmlns:p14="http://schemas.microsoft.com/office/powerpoint/2010/main" val="2748451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7542" y="6479844"/>
            <a:ext cx="95631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r>
              <a:rPr spc="-40" dirty="0"/>
              <a:t> </a:t>
            </a:r>
            <a:r>
              <a:rPr lang="en-ID" spc="-5" dirty="0"/>
              <a:t>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 Restoration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0" dirty="0"/>
              <a:t>Review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52941"/>
            <a:ext cx="7704455" cy="160428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490"/>
              </a:spcBef>
              <a:buFont typeface="Arial"/>
              <a:buChar char="•"/>
              <a:tabLst>
                <a:tab pos="185420" algn="l"/>
              </a:tabLst>
            </a:pPr>
            <a:r>
              <a:rPr lang="en-ID" sz="2400" dirty="0" err="1"/>
              <a:t>Peningkatan</a:t>
            </a:r>
            <a:r>
              <a:rPr lang="en-ID" sz="2400" dirty="0"/>
              <a:t> </a:t>
            </a:r>
            <a:r>
              <a:rPr lang="en-ID" sz="2400" dirty="0" err="1"/>
              <a:t>citra</a:t>
            </a:r>
            <a:r>
              <a:rPr lang="en-ID" sz="2400" dirty="0"/>
              <a:t> </a:t>
            </a:r>
            <a:r>
              <a:rPr lang="en-ID" sz="2400" dirty="0" err="1"/>
              <a:t>bertujuan</a:t>
            </a:r>
            <a:r>
              <a:rPr lang="en-ID" sz="2400" dirty="0"/>
              <a:t> </a:t>
            </a:r>
            <a:r>
              <a:rPr lang="en-ID" sz="2400" dirty="0" err="1"/>
              <a:t>untuk</a:t>
            </a:r>
            <a:r>
              <a:rPr lang="en-ID" sz="2400" dirty="0"/>
              <a:t> </a:t>
            </a:r>
            <a:r>
              <a:rPr lang="en-ID" sz="2400" dirty="0" err="1"/>
              <a:t>meningkatkan</a:t>
            </a:r>
            <a:r>
              <a:rPr lang="en-ID" sz="2400" dirty="0"/>
              <a:t> </a:t>
            </a:r>
            <a:r>
              <a:rPr lang="en-ID" sz="2400" dirty="0" err="1"/>
              <a:t>citra</a:t>
            </a:r>
            <a:r>
              <a:rPr lang="en-ID" sz="2400" dirty="0"/>
              <a:t> </a:t>
            </a:r>
            <a:r>
              <a:rPr lang="en-ID" sz="2400" dirty="0" err="1"/>
              <a:t>secara</a:t>
            </a:r>
            <a:r>
              <a:rPr lang="en-ID" sz="2400" dirty="0"/>
              <a:t> </a:t>
            </a:r>
            <a:r>
              <a:rPr lang="en-ID" sz="2400" dirty="0" err="1"/>
              <a:t>heuristik</a:t>
            </a:r>
            <a:r>
              <a:rPr lang="en-ID" sz="2400" dirty="0"/>
              <a:t> </a:t>
            </a:r>
            <a:r>
              <a:rPr lang="en-ID" sz="2400" dirty="0" err="1"/>
              <a:t>hingga</a:t>
            </a:r>
            <a:r>
              <a:rPr lang="en-ID" sz="2400" dirty="0"/>
              <a:t> </a:t>
            </a:r>
            <a:r>
              <a:rPr lang="en-ID" sz="2400" dirty="0" err="1"/>
              <a:t>mencapai</a:t>
            </a:r>
            <a:r>
              <a:rPr lang="en-ID" sz="2400" dirty="0"/>
              <a:t> </a:t>
            </a:r>
            <a:r>
              <a:rPr lang="en-ID" sz="2400" dirty="0" err="1"/>
              <a:t>hasil</a:t>
            </a:r>
            <a:r>
              <a:rPr lang="en-ID" sz="2400" dirty="0"/>
              <a:t> yang </a:t>
            </a:r>
            <a:r>
              <a:rPr lang="en-ID" sz="2400" dirty="0" err="1"/>
              <a:t>baik</a:t>
            </a:r>
            <a:r>
              <a:rPr lang="en-ID" sz="2400" dirty="0"/>
              <a:t> </a:t>
            </a:r>
            <a:r>
              <a:rPr lang="en-ID" sz="2400" dirty="0" err="1"/>
              <a:t>secara</a:t>
            </a:r>
            <a:r>
              <a:rPr lang="en-ID" sz="2400" dirty="0"/>
              <a:t> visual. </a:t>
            </a:r>
          </a:p>
          <a:p>
            <a:pPr marL="184785" indent="-172720">
              <a:lnSpc>
                <a:spcPct val="100000"/>
              </a:lnSpc>
              <a:spcBef>
                <a:spcPts val="490"/>
              </a:spcBef>
              <a:buFont typeface="Arial"/>
              <a:buChar char="•"/>
              <a:tabLst>
                <a:tab pos="185420" algn="l"/>
              </a:tabLst>
            </a:pPr>
            <a:r>
              <a:rPr lang="en-ID" sz="2400" dirty="0" err="1"/>
              <a:t>Restorasi</a:t>
            </a:r>
            <a:r>
              <a:rPr lang="en-ID" sz="2400" dirty="0"/>
              <a:t> </a:t>
            </a:r>
            <a:r>
              <a:rPr lang="en-ID" sz="2400" dirty="0" err="1"/>
              <a:t>gambar</a:t>
            </a:r>
            <a:r>
              <a:rPr lang="en-ID" sz="2400" dirty="0"/>
              <a:t> </a:t>
            </a:r>
            <a:r>
              <a:rPr lang="en-ID" sz="2400" dirty="0" err="1"/>
              <a:t>berupaya</a:t>
            </a:r>
            <a:r>
              <a:rPr lang="en-ID" sz="2400" dirty="0"/>
              <a:t> </a:t>
            </a:r>
            <a:r>
              <a:rPr lang="en-ID" sz="2400" dirty="0" err="1"/>
              <a:t>memulihkan</a:t>
            </a:r>
            <a:r>
              <a:rPr lang="en-ID" sz="2400" dirty="0"/>
              <a:t> </a:t>
            </a:r>
            <a:r>
              <a:rPr lang="en-ID" sz="2400" dirty="0" err="1"/>
              <a:t>gambar</a:t>
            </a:r>
            <a:r>
              <a:rPr lang="en-ID" sz="2400" dirty="0"/>
              <a:t> yang </a:t>
            </a:r>
            <a:r>
              <a:rPr lang="en-ID" sz="2400" dirty="0" err="1"/>
              <a:t>terdegradasi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berpacu</a:t>
            </a:r>
            <a:r>
              <a:rPr lang="en-ID" sz="2400" dirty="0"/>
              <a:t> </a:t>
            </a:r>
            <a:r>
              <a:rPr lang="en-ID" sz="2400" dirty="0" err="1"/>
              <a:t>pada</a:t>
            </a:r>
            <a:r>
              <a:rPr lang="en-ID" sz="2400" dirty="0"/>
              <a:t> </a:t>
            </a:r>
            <a:r>
              <a:rPr lang="en-ID" sz="2400" dirty="0" err="1"/>
              <a:t>distorsi</a:t>
            </a:r>
            <a:r>
              <a:rPr lang="en-ID" sz="2400" dirty="0"/>
              <a:t>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98785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5" dirty="0"/>
              <a:t>Correlation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56105"/>
            <a:ext cx="7018020" cy="1102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ts val="2735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process </a:t>
            </a:r>
            <a:r>
              <a:rPr sz="2400" spc="-5" dirty="0">
                <a:latin typeface="Calibri"/>
                <a:cs typeface="Calibri"/>
              </a:rPr>
              <a:t>of moving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filter </a:t>
            </a:r>
            <a:r>
              <a:rPr sz="2400" dirty="0">
                <a:latin typeface="Calibri"/>
                <a:cs typeface="Calibri"/>
              </a:rPr>
              <a:t>mask </a:t>
            </a:r>
            <a:r>
              <a:rPr sz="2400" spc="-15" dirty="0">
                <a:latin typeface="Calibri"/>
                <a:cs typeface="Calibri"/>
              </a:rPr>
              <a:t>over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image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endParaRPr sz="2400">
              <a:latin typeface="Calibri"/>
              <a:cs typeface="Calibri"/>
            </a:endParaRPr>
          </a:p>
          <a:p>
            <a:pPr marL="184785">
              <a:lnSpc>
                <a:spcPts val="2735"/>
              </a:lnSpc>
            </a:pPr>
            <a:r>
              <a:rPr sz="2400" spc="-10" dirty="0">
                <a:latin typeface="Calibri"/>
                <a:cs typeface="Calibri"/>
              </a:rPr>
              <a:t>computing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sum of </a:t>
            </a:r>
            <a:r>
              <a:rPr sz="2400" spc="-10" dirty="0">
                <a:latin typeface="Calibri"/>
                <a:cs typeface="Calibri"/>
              </a:rPr>
              <a:t>products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location.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528320" algn="l"/>
              </a:tabLst>
            </a:pPr>
            <a:r>
              <a:rPr sz="2400" spc="-5" dirty="0">
                <a:latin typeface="Calibri"/>
                <a:cs typeface="Calibri"/>
              </a:rPr>
              <a:t>Slide </a:t>
            </a:r>
            <a:r>
              <a:rPr sz="2400" spc="-10" dirty="0">
                <a:latin typeface="Calibri"/>
                <a:cs typeface="Calibri"/>
              </a:rPr>
              <a:t>filter </a:t>
            </a:r>
            <a:r>
              <a:rPr sz="2400" i="1" dirty="0">
                <a:latin typeface="Calibri"/>
                <a:cs typeface="Calibri"/>
              </a:rPr>
              <a:t>g(x) </a:t>
            </a:r>
            <a:r>
              <a:rPr sz="2400" i="1" spc="-5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image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f(x)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7568" y="3584447"/>
            <a:ext cx="2187023" cy="2089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8695" y="3579876"/>
            <a:ext cx="2220595" cy="2098675"/>
          </a:xfrm>
          <a:custGeom>
            <a:avLst/>
            <a:gdLst/>
            <a:ahLst/>
            <a:cxnLst/>
            <a:rect l="l" t="t" r="r" b="b"/>
            <a:pathLst>
              <a:path w="2220595" h="2098675">
                <a:moveTo>
                  <a:pt x="0" y="2098548"/>
                </a:moveTo>
                <a:lnTo>
                  <a:pt x="2220468" y="2098548"/>
                </a:lnTo>
                <a:lnTo>
                  <a:pt x="2220468" y="0"/>
                </a:lnTo>
                <a:lnTo>
                  <a:pt x="0" y="0"/>
                </a:lnTo>
                <a:lnTo>
                  <a:pt x="0" y="209854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39208" y="3584447"/>
            <a:ext cx="2235683" cy="21259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22420" y="3579876"/>
            <a:ext cx="2257425" cy="2135505"/>
          </a:xfrm>
          <a:custGeom>
            <a:avLst/>
            <a:gdLst/>
            <a:ahLst/>
            <a:cxnLst/>
            <a:rect l="l" t="t" r="r" b="b"/>
            <a:pathLst>
              <a:path w="2257425" h="2135504">
                <a:moveTo>
                  <a:pt x="0" y="2135124"/>
                </a:moveTo>
                <a:lnTo>
                  <a:pt x="2257044" y="2135124"/>
                </a:lnTo>
                <a:lnTo>
                  <a:pt x="2257044" y="0"/>
                </a:lnTo>
                <a:lnTo>
                  <a:pt x="0" y="0"/>
                </a:lnTo>
                <a:lnTo>
                  <a:pt x="0" y="2135124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60029" y="3617976"/>
            <a:ext cx="2273075" cy="2124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30340" y="3613403"/>
            <a:ext cx="2307590" cy="2133600"/>
          </a:xfrm>
          <a:custGeom>
            <a:avLst/>
            <a:gdLst/>
            <a:ahLst/>
            <a:cxnLst/>
            <a:rect l="l" t="t" r="r" b="b"/>
            <a:pathLst>
              <a:path w="2307590" h="2133600">
                <a:moveTo>
                  <a:pt x="0" y="2133600"/>
                </a:moveTo>
                <a:lnTo>
                  <a:pt x="2307336" y="2133600"/>
                </a:lnTo>
                <a:lnTo>
                  <a:pt x="2307336" y="0"/>
                </a:lnTo>
                <a:lnTo>
                  <a:pt x="0" y="0"/>
                </a:lnTo>
                <a:lnTo>
                  <a:pt x="0" y="21336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93165" y="4990338"/>
            <a:ext cx="466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6594" y="4181855"/>
            <a:ext cx="750265" cy="8336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8659" y="4177284"/>
            <a:ext cx="843280" cy="843280"/>
          </a:xfrm>
          <a:custGeom>
            <a:avLst/>
            <a:gdLst/>
            <a:ahLst/>
            <a:cxnLst/>
            <a:rect l="l" t="t" r="r" b="b"/>
            <a:pathLst>
              <a:path w="843280" h="843279">
                <a:moveTo>
                  <a:pt x="0" y="842771"/>
                </a:moveTo>
                <a:lnTo>
                  <a:pt x="842772" y="842771"/>
                </a:lnTo>
                <a:lnTo>
                  <a:pt x="842772" y="0"/>
                </a:lnTo>
                <a:lnTo>
                  <a:pt x="0" y="0"/>
                </a:lnTo>
                <a:lnTo>
                  <a:pt x="0" y="84277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52445" y="5750305"/>
            <a:ext cx="5911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95827" y="5786577"/>
            <a:ext cx="2428875" cy="833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9920" algn="ctr">
              <a:lnSpc>
                <a:spcPts val="1810"/>
              </a:lnSpc>
            </a:pPr>
            <a:r>
              <a:rPr sz="1800" spc="-5" dirty="0">
                <a:latin typeface="Calibri"/>
                <a:cs typeface="Calibri"/>
              </a:rPr>
              <a:t>Original position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680720" algn="ctr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filter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900" spc="-5" dirty="0">
                <a:solidFill>
                  <a:srgbClr val="888888"/>
                </a:solidFill>
                <a:latin typeface="Calibri"/>
                <a:cs typeface="Calibri"/>
              </a:rPr>
              <a:t>Pengolahan Citra </a:t>
            </a:r>
            <a:r>
              <a:rPr sz="900" dirty="0">
                <a:solidFill>
                  <a:srgbClr val="888888"/>
                </a:solidFill>
                <a:latin typeface="Calibri"/>
                <a:cs typeface="Calibri"/>
              </a:rPr>
              <a:t>- </a:t>
            </a:r>
            <a:r>
              <a:rPr sz="900" spc="-5" dirty="0">
                <a:solidFill>
                  <a:srgbClr val="888888"/>
                </a:solidFill>
                <a:latin typeface="Calibri"/>
                <a:cs typeface="Calibri"/>
              </a:rPr>
              <a:t>Image Restoration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75729" y="5794197"/>
            <a:ext cx="13646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0" dirty="0">
                <a:latin typeface="Calibri"/>
                <a:cs typeface="Calibri"/>
              </a:rPr>
              <a:t>Filtering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707542" y="6479844"/>
            <a:ext cx="95631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r>
              <a:rPr spc="-40" dirty="0"/>
              <a:t> </a:t>
            </a:r>
            <a:r>
              <a:rPr lang="en-ID" spc="-5" dirty="0"/>
              <a:t> </a:t>
            </a:r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83293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5" dirty="0"/>
              <a:t>Convolution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82142" y="1756105"/>
            <a:ext cx="7555865" cy="1481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0185" indent="-172720">
              <a:lnSpc>
                <a:spcPts val="2735"/>
              </a:lnSpc>
              <a:spcBef>
                <a:spcPts val="100"/>
              </a:spcBef>
              <a:buFont typeface="Arial"/>
              <a:buChar char="•"/>
              <a:tabLst>
                <a:tab pos="210820" algn="l"/>
              </a:tabLst>
            </a:pPr>
            <a:r>
              <a:rPr sz="2400" spc="-15" dirty="0">
                <a:latin typeface="Calibri"/>
                <a:cs typeface="Calibri"/>
              </a:rPr>
              <a:t>Rotating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filter </a:t>
            </a:r>
            <a:r>
              <a:rPr sz="2400" dirty="0">
                <a:latin typeface="Calibri"/>
                <a:cs typeface="Calibri"/>
              </a:rPr>
              <a:t>mask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180</a:t>
            </a:r>
            <a:r>
              <a:rPr sz="2400" spc="-7" baseline="24305" dirty="0">
                <a:latin typeface="Calibri"/>
                <a:cs typeface="Calibri"/>
              </a:rPr>
              <a:t>o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moving </a:t>
            </a:r>
            <a:r>
              <a:rPr sz="2400" dirty="0">
                <a:latin typeface="Calibri"/>
                <a:cs typeface="Calibri"/>
              </a:rPr>
              <a:t>it </a:t>
            </a:r>
            <a:r>
              <a:rPr sz="2400" spc="-15" dirty="0">
                <a:latin typeface="Calibri"/>
                <a:cs typeface="Calibri"/>
              </a:rPr>
              <a:t>over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2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  <a:p>
            <a:pPr marL="210185">
              <a:lnSpc>
                <a:spcPts val="2735"/>
              </a:lnSpc>
            </a:pP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0" dirty="0">
                <a:latin typeface="Calibri"/>
                <a:cs typeface="Calibri"/>
              </a:rPr>
              <a:t>computing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sum of </a:t>
            </a:r>
            <a:r>
              <a:rPr sz="2400" spc="-10" dirty="0">
                <a:latin typeface="Calibri"/>
                <a:cs typeface="Calibri"/>
              </a:rPr>
              <a:t>products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each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location.</a:t>
            </a:r>
            <a:endParaRPr sz="2400">
              <a:latin typeface="Calibri"/>
              <a:cs typeface="Calibri"/>
            </a:endParaRPr>
          </a:p>
          <a:p>
            <a:pPr marL="553085" lvl="1" indent="-17272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553720" algn="l"/>
              </a:tabLst>
            </a:pPr>
            <a:r>
              <a:rPr sz="2400" spc="-5" dirty="0">
                <a:latin typeface="Calibri"/>
                <a:cs typeface="Calibri"/>
              </a:rPr>
              <a:t>Flip </a:t>
            </a:r>
            <a:r>
              <a:rPr sz="2400" spc="-10" dirty="0">
                <a:latin typeface="Calibri"/>
                <a:cs typeface="Calibri"/>
              </a:rPr>
              <a:t>filter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g(x)</a:t>
            </a:r>
            <a:endParaRPr sz="2400">
              <a:latin typeface="Calibri"/>
              <a:cs typeface="Calibri"/>
            </a:endParaRPr>
          </a:p>
          <a:p>
            <a:pPr marL="553085" lvl="1" indent="-172720">
              <a:lnSpc>
                <a:spcPct val="100000"/>
              </a:lnSpc>
              <a:spcBef>
                <a:spcPts val="110"/>
              </a:spcBef>
              <a:buFont typeface="Arial"/>
              <a:buChar char="•"/>
              <a:tabLst>
                <a:tab pos="553720" algn="l"/>
              </a:tabLst>
            </a:pPr>
            <a:r>
              <a:rPr sz="2400" spc="-5" dirty="0">
                <a:latin typeface="Calibri"/>
                <a:cs typeface="Calibri"/>
              </a:rPr>
              <a:t>Slide </a:t>
            </a:r>
            <a:r>
              <a:rPr sz="2400" spc="-10" dirty="0">
                <a:latin typeface="Calibri"/>
                <a:cs typeface="Calibri"/>
              </a:rPr>
              <a:t>filter </a:t>
            </a:r>
            <a:r>
              <a:rPr sz="2400" i="1" spc="-5" dirty="0">
                <a:latin typeface="Calibri"/>
                <a:cs typeface="Calibri"/>
              </a:rPr>
              <a:t>g(x) by </a:t>
            </a:r>
            <a:r>
              <a:rPr sz="2400" spc="-5" dirty="0">
                <a:latin typeface="Calibri"/>
                <a:cs typeface="Calibri"/>
              </a:rPr>
              <a:t>image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i="1" spc="-5" dirty="0">
                <a:latin typeface="Calibri"/>
                <a:cs typeface="Calibri"/>
              </a:rPr>
              <a:t>f(x)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87568" y="3584447"/>
            <a:ext cx="2187023" cy="2089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58695" y="3579876"/>
            <a:ext cx="2220595" cy="2098675"/>
          </a:xfrm>
          <a:custGeom>
            <a:avLst/>
            <a:gdLst/>
            <a:ahLst/>
            <a:cxnLst/>
            <a:rect l="l" t="t" r="r" b="b"/>
            <a:pathLst>
              <a:path w="2220595" h="2098675">
                <a:moveTo>
                  <a:pt x="0" y="2098548"/>
                </a:moveTo>
                <a:lnTo>
                  <a:pt x="2220468" y="2098548"/>
                </a:lnTo>
                <a:lnTo>
                  <a:pt x="2220468" y="0"/>
                </a:lnTo>
                <a:lnTo>
                  <a:pt x="0" y="0"/>
                </a:lnTo>
                <a:lnTo>
                  <a:pt x="0" y="209854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93165" y="4990338"/>
            <a:ext cx="466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fi</a:t>
            </a:r>
            <a:r>
              <a:rPr sz="1800" spc="-10" dirty="0">
                <a:latin typeface="Calibri"/>
                <a:cs typeface="Calibri"/>
              </a:rPr>
              <a:t>l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96594" y="4181855"/>
            <a:ext cx="750265" cy="833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8659" y="4177284"/>
            <a:ext cx="843280" cy="843280"/>
          </a:xfrm>
          <a:custGeom>
            <a:avLst/>
            <a:gdLst/>
            <a:ahLst/>
            <a:cxnLst/>
            <a:rect l="l" t="t" r="r" b="b"/>
            <a:pathLst>
              <a:path w="843280" h="843279">
                <a:moveTo>
                  <a:pt x="0" y="842771"/>
                </a:moveTo>
                <a:lnTo>
                  <a:pt x="842772" y="842771"/>
                </a:lnTo>
                <a:lnTo>
                  <a:pt x="842772" y="0"/>
                </a:lnTo>
                <a:lnTo>
                  <a:pt x="0" y="0"/>
                </a:lnTo>
                <a:lnTo>
                  <a:pt x="0" y="842771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63355" y="3584447"/>
            <a:ext cx="2228299" cy="20375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46803" y="3579876"/>
            <a:ext cx="2249805" cy="2047239"/>
          </a:xfrm>
          <a:custGeom>
            <a:avLst/>
            <a:gdLst/>
            <a:ahLst/>
            <a:cxnLst/>
            <a:rect l="l" t="t" r="r" b="b"/>
            <a:pathLst>
              <a:path w="2249804" h="2047239">
                <a:moveTo>
                  <a:pt x="0" y="2046732"/>
                </a:moveTo>
                <a:lnTo>
                  <a:pt x="2249424" y="2046732"/>
                </a:lnTo>
                <a:lnTo>
                  <a:pt x="2249424" y="0"/>
                </a:lnTo>
                <a:lnTo>
                  <a:pt x="0" y="0"/>
                </a:lnTo>
                <a:lnTo>
                  <a:pt x="0" y="204673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13489" y="3581400"/>
            <a:ext cx="2166274" cy="2048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73011" y="3576828"/>
            <a:ext cx="2211705" cy="2057400"/>
          </a:xfrm>
          <a:custGeom>
            <a:avLst/>
            <a:gdLst/>
            <a:ahLst/>
            <a:cxnLst/>
            <a:rect l="l" t="t" r="r" b="b"/>
            <a:pathLst>
              <a:path w="2211704" h="2057400">
                <a:moveTo>
                  <a:pt x="0" y="2057400"/>
                </a:moveTo>
                <a:lnTo>
                  <a:pt x="2211324" y="2057400"/>
                </a:lnTo>
                <a:lnTo>
                  <a:pt x="2211324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52445" y="5750305"/>
            <a:ext cx="5911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95827" y="5786577"/>
            <a:ext cx="2428875" cy="8337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9920" algn="ctr">
              <a:lnSpc>
                <a:spcPts val="1810"/>
              </a:lnSpc>
            </a:pPr>
            <a:r>
              <a:rPr sz="1800" spc="-5" dirty="0">
                <a:latin typeface="Calibri"/>
                <a:cs typeface="Calibri"/>
              </a:rPr>
              <a:t>Original position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680720" algn="ctr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filter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900" spc="-5" dirty="0">
                <a:solidFill>
                  <a:srgbClr val="888888"/>
                </a:solidFill>
                <a:latin typeface="Calibri"/>
                <a:cs typeface="Calibri"/>
              </a:rPr>
              <a:t>Pengolahan Citra </a:t>
            </a:r>
            <a:r>
              <a:rPr sz="900" dirty="0">
                <a:solidFill>
                  <a:srgbClr val="888888"/>
                </a:solidFill>
                <a:latin typeface="Calibri"/>
                <a:cs typeface="Calibri"/>
              </a:rPr>
              <a:t>- </a:t>
            </a:r>
            <a:r>
              <a:rPr sz="900" spc="-5" dirty="0">
                <a:solidFill>
                  <a:srgbClr val="888888"/>
                </a:solidFill>
                <a:latin typeface="Calibri"/>
                <a:cs typeface="Calibri"/>
              </a:rPr>
              <a:t>Image Restoration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75729" y="5794197"/>
            <a:ext cx="136461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0" dirty="0">
                <a:latin typeface="Calibri"/>
                <a:cs typeface="Calibri"/>
              </a:rPr>
              <a:t>Filtering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707542" y="6479844"/>
            <a:ext cx="95631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r>
              <a:rPr spc="-40" dirty="0"/>
              <a:t> </a:t>
            </a:r>
            <a:r>
              <a:rPr lang="en-ID" spc="-5" dirty="0"/>
              <a:t> </a:t>
            </a:r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893622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Noise Model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80308"/>
            <a:ext cx="7121525" cy="22580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Noise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10" dirty="0">
                <a:latin typeface="Calibri"/>
                <a:cs typeface="Calibri"/>
              </a:rPr>
              <a:t>digital </a:t>
            </a:r>
            <a:r>
              <a:rPr sz="2400" spc="-5" dirty="0">
                <a:latin typeface="Calibri"/>
                <a:cs typeface="Calibri"/>
              </a:rPr>
              <a:t>images occur during acquisition, such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as: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Sensor </a:t>
            </a:r>
            <a:r>
              <a:rPr sz="2200" spc="-15" dirty="0">
                <a:latin typeface="Calibri"/>
                <a:cs typeface="Calibri"/>
              </a:rPr>
              <a:t>errors: </a:t>
            </a:r>
            <a:r>
              <a:rPr sz="2200" spc="-10" dirty="0">
                <a:latin typeface="Calibri"/>
                <a:cs typeface="Calibri"/>
              </a:rPr>
              <a:t>quality </a:t>
            </a: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electronics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Light</a:t>
            </a:r>
            <a:r>
              <a:rPr sz="2200" spc="-10" dirty="0">
                <a:latin typeface="Calibri"/>
                <a:cs typeface="Calibri"/>
              </a:rPr>
              <a:t> levels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Sensor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temperature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5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Or during </a:t>
            </a:r>
            <a:r>
              <a:rPr sz="2400" spc="-10" dirty="0">
                <a:latin typeface="Calibri"/>
                <a:cs typeface="Calibri"/>
              </a:rPr>
              <a:t>transmission, </a:t>
            </a:r>
            <a:r>
              <a:rPr sz="2400" spc="-5" dirty="0">
                <a:latin typeface="Calibri"/>
                <a:cs typeface="Calibri"/>
              </a:rPr>
              <a:t>such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as: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Interference </a:t>
            </a: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spc="-10" dirty="0">
                <a:latin typeface="Calibri"/>
                <a:cs typeface="Calibri"/>
              </a:rPr>
              <a:t>the transmission</a:t>
            </a:r>
            <a:r>
              <a:rPr sz="2200" spc="6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channel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50263" y="4506993"/>
            <a:ext cx="1743456" cy="1162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5928" y="4954523"/>
            <a:ext cx="1472565" cy="585470"/>
          </a:xfrm>
          <a:custGeom>
            <a:avLst/>
            <a:gdLst/>
            <a:ahLst/>
            <a:cxnLst/>
            <a:rect l="l" t="t" r="r" b="b"/>
            <a:pathLst>
              <a:path w="1472564" h="585470">
                <a:moveTo>
                  <a:pt x="0" y="0"/>
                </a:moveTo>
                <a:lnTo>
                  <a:pt x="0" y="585216"/>
                </a:lnTo>
                <a:lnTo>
                  <a:pt x="1472184" y="438912"/>
                </a:lnTo>
                <a:lnTo>
                  <a:pt x="1472184" y="146303"/>
                </a:lnTo>
                <a:lnTo>
                  <a:pt x="0" y="0"/>
                </a:lnTo>
                <a:close/>
              </a:path>
            </a:pathLst>
          </a:custGeom>
          <a:solidFill>
            <a:srgbClr val="FBEF58">
              <a:alpha val="4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20677" y="4023767"/>
            <a:ext cx="1961094" cy="21530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44189" y="5177847"/>
            <a:ext cx="3299460" cy="556260"/>
          </a:xfrm>
          <a:custGeom>
            <a:avLst/>
            <a:gdLst/>
            <a:ahLst/>
            <a:cxnLst/>
            <a:rect l="l" t="t" r="r" b="b"/>
            <a:pathLst>
              <a:path w="3299460" h="556260">
                <a:moveTo>
                  <a:pt x="0" y="8958"/>
                </a:moveTo>
                <a:lnTo>
                  <a:pt x="45824" y="26432"/>
                </a:lnTo>
                <a:lnTo>
                  <a:pt x="91295" y="44604"/>
                </a:lnTo>
                <a:lnTo>
                  <a:pt x="136060" y="64186"/>
                </a:lnTo>
                <a:lnTo>
                  <a:pt x="179765" y="85892"/>
                </a:lnTo>
                <a:lnTo>
                  <a:pt x="222057" y="110434"/>
                </a:lnTo>
                <a:lnTo>
                  <a:pt x="262583" y="138527"/>
                </a:lnTo>
                <a:lnTo>
                  <a:pt x="300989" y="170883"/>
                </a:lnTo>
                <a:lnTo>
                  <a:pt x="328234" y="202891"/>
                </a:lnTo>
                <a:lnTo>
                  <a:pt x="352661" y="242897"/>
                </a:lnTo>
                <a:lnTo>
                  <a:pt x="375176" y="287902"/>
                </a:lnTo>
                <a:lnTo>
                  <a:pt x="396689" y="334906"/>
                </a:lnTo>
                <a:lnTo>
                  <a:pt x="418105" y="380908"/>
                </a:lnTo>
                <a:lnTo>
                  <a:pt x="440332" y="422910"/>
                </a:lnTo>
                <a:lnTo>
                  <a:pt x="464278" y="457911"/>
                </a:lnTo>
                <a:lnTo>
                  <a:pt x="490849" y="482911"/>
                </a:lnTo>
                <a:lnTo>
                  <a:pt x="520954" y="494911"/>
                </a:lnTo>
                <a:lnTo>
                  <a:pt x="555254" y="492609"/>
                </a:lnTo>
                <a:lnTo>
                  <a:pt x="593173" y="478352"/>
                </a:lnTo>
                <a:lnTo>
                  <a:pt x="633758" y="454618"/>
                </a:lnTo>
                <a:lnTo>
                  <a:pt x="676054" y="423885"/>
                </a:lnTo>
                <a:lnTo>
                  <a:pt x="719110" y="388628"/>
                </a:lnTo>
                <a:lnTo>
                  <a:pt x="761971" y="351325"/>
                </a:lnTo>
                <a:lnTo>
                  <a:pt x="803685" y="314453"/>
                </a:lnTo>
                <a:lnTo>
                  <a:pt x="843297" y="280489"/>
                </a:lnTo>
                <a:lnTo>
                  <a:pt x="879856" y="251909"/>
                </a:lnTo>
                <a:lnTo>
                  <a:pt x="916448" y="219790"/>
                </a:lnTo>
                <a:lnTo>
                  <a:pt x="949114" y="182218"/>
                </a:lnTo>
                <a:lnTo>
                  <a:pt x="979346" y="142789"/>
                </a:lnTo>
                <a:lnTo>
                  <a:pt x="1008634" y="105097"/>
                </a:lnTo>
                <a:lnTo>
                  <a:pt x="1038469" y="72740"/>
                </a:lnTo>
                <a:lnTo>
                  <a:pt x="1070344" y="49313"/>
                </a:lnTo>
                <a:lnTo>
                  <a:pt x="1105748" y="38411"/>
                </a:lnTo>
                <a:lnTo>
                  <a:pt x="1146175" y="43629"/>
                </a:lnTo>
                <a:lnTo>
                  <a:pt x="1204279" y="80468"/>
                </a:lnTo>
                <a:lnTo>
                  <a:pt x="1236291" y="110829"/>
                </a:lnTo>
                <a:lnTo>
                  <a:pt x="1269770" y="147088"/>
                </a:lnTo>
                <a:lnTo>
                  <a:pt x="1304335" y="187695"/>
                </a:lnTo>
                <a:lnTo>
                  <a:pt x="1339608" y="231104"/>
                </a:lnTo>
                <a:lnTo>
                  <a:pt x="1375209" y="275765"/>
                </a:lnTo>
                <a:lnTo>
                  <a:pt x="1410757" y="320131"/>
                </a:lnTo>
                <a:lnTo>
                  <a:pt x="1445873" y="362653"/>
                </a:lnTo>
                <a:lnTo>
                  <a:pt x="1480176" y="401783"/>
                </a:lnTo>
                <a:lnTo>
                  <a:pt x="1513289" y="435974"/>
                </a:lnTo>
                <a:lnTo>
                  <a:pt x="1544829" y="463676"/>
                </a:lnTo>
                <a:lnTo>
                  <a:pt x="1627202" y="505371"/>
                </a:lnTo>
                <a:lnTo>
                  <a:pt x="1678961" y="515998"/>
                </a:lnTo>
                <a:lnTo>
                  <a:pt x="1728687" y="516336"/>
                </a:lnTo>
                <a:lnTo>
                  <a:pt x="1775372" y="507498"/>
                </a:lnTo>
                <a:lnTo>
                  <a:pt x="1818007" y="490598"/>
                </a:lnTo>
                <a:lnTo>
                  <a:pt x="1855583" y="466748"/>
                </a:lnTo>
                <a:lnTo>
                  <a:pt x="1887093" y="437063"/>
                </a:lnTo>
                <a:lnTo>
                  <a:pt x="1907574" y="403631"/>
                </a:lnTo>
                <a:lnTo>
                  <a:pt x="1925298" y="356530"/>
                </a:lnTo>
                <a:lnTo>
                  <a:pt x="1940216" y="300377"/>
                </a:lnTo>
                <a:lnTo>
                  <a:pt x="1952281" y="239794"/>
                </a:lnTo>
                <a:lnTo>
                  <a:pt x="1961444" y="179398"/>
                </a:lnTo>
                <a:lnTo>
                  <a:pt x="1967658" y="123808"/>
                </a:lnTo>
                <a:lnTo>
                  <a:pt x="1970873" y="77645"/>
                </a:lnTo>
                <a:lnTo>
                  <a:pt x="1968119" y="32072"/>
                </a:lnTo>
                <a:lnTo>
                  <a:pt x="1956936" y="41701"/>
                </a:lnTo>
                <a:lnTo>
                  <a:pt x="1908830" y="119275"/>
                </a:lnTo>
                <a:lnTo>
                  <a:pt x="1879092" y="175963"/>
                </a:lnTo>
                <a:lnTo>
                  <a:pt x="1850353" y="237081"/>
                </a:lnTo>
                <a:lnTo>
                  <a:pt x="1826208" y="296998"/>
                </a:lnTo>
                <a:lnTo>
                  <a:pt x="1810248" y="350088"/>
                </a:lnTo>
                <a:lnTo>
                  <a:pt x="1806067" y="390720"/>
                </a:lnTo>
                <a:lnTo>
                  <a:pt x="1813525" y="428255"/>
                </a:lnTo>
                <a:lnTo>
                  <a:pt x="1829097" y="464873"/>
                </a:lnTo>
                <a:lnTo>
                  <a:pt x="1852373" y="498246"/>
                </a:lnTo>
                <a:lnTo>
                  <a:pt x="1882945" y="526050"/>
                </a:lnTo>
                <a:lnTo>
                  <a:pt x="1920404" y="545956"/>
                </a:lnTo>
                <a:lnTo>
                  <a:pt x="1964340" y="555639"/>
                </a:lnTo>
                <a:lnTo>
                  <a:pt x="2014347" y="552772"/>
                </a:lnTo>
                <a:lnTo>
                  <a:pt x="2088400" y="528617"/>
                </a:lnTo>
                <a:lnTo>
                  <a:pt x="2132879" y="508484"/>
                </a:lnTo>
                <a:lnTo>
                  <a:pt x="2180773" y="484214"/>
                </a:lnTo>
                <a:lnTo>
                  <a:pt x="2230916" y="456729"/>
                </a:lnTo>
                <a:lnTo>
                  <a:pt x="2282142" y="426954"/>
                </a:lnTo>
                <a:lnTo>
                  <a:pt x="2333286" y="395810"/>
                </a:lnTo>
                <a:lnTo>
                  <a:pt x="2383183" y="364224"/>
                </a:lnTo>
                <a:lnTo>
                  <a:pt x="2430666" y="333116"/>
                </a:lnTo>
                <a:lnTo>
                  <a:pt x="2474572" y="303413"/>
                </a:lnTo>
                <a:lnTo>
                  <a:pt x="2513733" y="276036"/>
                </a:lnTo>
                <a:lnTo>
                  <a:pt x="2546985" y="251909"/>
                </a:lnTo>
                <a:lnTo>
                  <a:pt x="2589952" y="213206"/>
                </a:lnTo>
                <a:lnTo>
                  <a:pt x="2619483" y="174023"/>
                </a:lnTo>
                <a:lnTo>
                  <a:pt x="2640337" y="135777"/>
                </a:lnTo>
                <a:lnTo>
                  <a:pt x="2657272" y="99886"/>
                </a:lnTo>
                <a:lnTo>
                  <a:pt x="2675047" y="67767"/>
                </a:lnTo>
                <a:lnTo>
                  <a:pt x="2732151" y="20515"/>
                </a:lnTo>
                <a:lnTo>
                  <a:pt x="2771855" y="8879"/>
                </a:lnTo>
                <a:lnTo>
                  <a:pt x="2818469" y="2335"/>
                </a:lnTo>
                <a:lnTo>
                  <a:pt x="2869688" y="0"/>
                </a:lnTo>
                <a:lnTo>
                  <a:pt x="2923206" y="989"/>
                </a:lnTo>
                <a:lnTo>
                  <a:pt x="2976719" y="4420"/>
                </a:lnTo>
                <a:lnTo>
                  <a:pt x="3027920" y="9407"/>
                </a:lnTo>
                <a:lnTo>
                  <a:pt x="3074504" y="15067"/>
                </a:lnTo>
                <a:lnTo>
                  <a:pt x="3114167" y="20515"/>
                </a:lnTo>
                <a:lnTo>
                  <a:pt x="3176658" y="34104"/>
                </a:lnTo>
                <a:lnTo>
                  <a:pt x="3225291" y="53408"/>
                </a:lnTo>
                <a:lnTo>
                  <a:pt x="3264685" y="76522"/>
                </a:lnTo>
                <a:lnTo>
                  <a:pt x="3299460" y="101541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07542" y="6479844"/>
            <a:ext cx="95631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r>
              <a:rPr spc="-40" dirty="0"/>
              <a:t> </a:t>
            </a:r>
            <a:r>
              <a:rPr lang="en-ID" spc="-5" dirty="0"/>
              <a:t> </a:t>
            </a: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 Restoration</a:t>
            </a:r>
          </a:p>
        </p:txBody>
      </p:sp>
    </p:spTree>
    <p:extLst>
      <p:ext uri="{BB962C8B-B14F-4D97-AF65-F5344CB8AC3E}">
        <p14:creationId xmlns:p14="http://schemas.microsoft.com/office/powerpoint/2010/main" val="28894558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Gaussian</a:t>
            </a:r>
            <a:r>
              <a:rPr sz="3600" spc="20" dirty="0"/>
              <a:t> </a:t>
            </a:r>
            <a:r>
              <a:rPr sz="3600" spc="-5" dirty="0"/>
              <a:t>Noise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4526660"/>
            <a:ext cx="5774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30" dirty="0">
                <a:latin typeface="Calibri"/>
                <a:cs typeface="Calibri"/>
              </a:rPr>
              <a:t>Very </a:t>
            </a:r>
            <a:r>
              <a:rPr sz="2400" spc="-10" dirty="0">
                <a:latin typeface="Calibri"/>
                <a:cs typeface="Calibri"/>
              </a:rPr>
              <a:t>commonly </a:t>
            </a:r>
            <a:r>
              <a:rPr sz="2400" spc="-5" dirty="0">
                <a:latin typeface="Calibri"/>
                <a:cs typeface="Calibri"/>
              </a:rPr>
              <a:t>used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describe image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noise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4296" y="2039111"/>
            <a:ext cx="2218950" cy="2219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73196" y="2052827"/>
            <a:ext cx="2197607" cy="22387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50998" y="5235702"/>
            <a:ext cx="352425" cy="282575"/>
          </a:xfrm>
          <a:custGeom>
            <a:avLst/>
            <a:gdLst/>
            <a:ahLst/>
            <a:cxnLst/>
            <a:rect l="l" t="t" r="r" b="b"/>
            <a:pathLst>
              <a:path w="352425" h="282575">
                <a:moveTo>
                  <a:pt x="261874" y="0"/>
                </a:moveTo>
                <a:lnTo>
                  <a:pt x="257809" y="11557"/>
                </a:lnTo>
                <a:lnTo>
                  <a:pt x="274173" y="18631"/>
                </a:lnTo>
                <a:lnTo>
                  <a:pt x="288226" y="28432"/>
                </a:lnTo>
                <a:lnTo>
                  <a:pt x="316759" y="73925"/>
                </a:lnTo>
                <a:lnTo>
                  <a:pt x="325090" y="115732"/>
                </a:lnTo>
                <a:lnTo>
                  <a:pt x="326136" y="139827"/>
                </a:lnTo>
                <a:lnTo>
                  <a:pt x="325088" y="164707"/>
                </a:lnTo>
                <a:lnTo>
                  <a:pt x="316706" y="207656"/>
                </a:lnTo>
                <a:lnTo>
                  <a:pt x="288226" y="253857"/>
                </a:lnTo>
                <a:lnTo>
                  <a:pt x="258318" y="270891"/>
                </a:lnTo>
                <a:lnTo>
                  <a:pt x="261874" y="282321"/>
                </a:lnTo>
                <a:lnTo>
                  <a:pt x="300370" y="264302"/>
                </a:lnTo>
                <a:lnTo>
                  <a:pt x="328675" y="233045"/>
                </a:lnTo>
                <a:lnTo>
                  <a:pt x="346106" y="191150"/>
                </a:lnTo>
                <a:lnTo>
                  <a:pt x="351917" y="141351"/>
                </a:lnTo>
                <a:lnTo>
                  <a:pt x="350462" y="115466"/>
                </a:lnTo>
                <a:lnTo>
                  <a:pt x="338790" y="69556"/>
                </a:lnTo>
                <a:lnTo>
                  <a:pt x="315666" y="32164"/>
                </a:lnTo>
                <a:lnTo>
                  <a:pt x="282328" y="7435"/>
                </a:lnTo>
                <a:lnTo>
                  <a:pt x="261874" y="0"/>
                </a:lnTo>
                <a:close/>
              </a:path>
              <a:path w="352425" h="282575">
                <a:moveTo>
                  <a:pt x="90043" y="0"/>
                </a:moveTo>
                <a:lnTo>
                  <a:pt x="51657" y="18145"/>
                </a:lnTo>
                <a:lnTo>
                  <a:pt x="23368" y="49530"/>
                </a:lnTo>
                <a:lnTo>
                  <a:pt x="5873" y="91535"/>
                </a:lnTo>
                <a:lnTo>
                  <a:pt x="0" y="141351"/>
                </a:lnTo>
                <a:lnTo>
                  <a:pt x="1452" y="167233"/>
                </a:lnTo>
                <a:lnTo>
                  <a:pt x="13073" y="213092"/>
                </a:lnTo>
                <a:lnTo>
                  <a:pt x="36143" y="250334"/>
                </a:lnTo>
                <a:lnTo>
                  <a:pt x="69568" y="274960"/>
                </a:lnTo>
                <a:lnTo>
                  <a:pt x="90043" y="282321"/>
                </a:lnTo>
                <a:lnTo>
                  <a:pt x="93725" y="270891"/>
                </a:lnTo>
                <a:lnTo>
                  <a:pt x="77602" y="263773"/>
                </a:lnTo>
                <a:lnTo>
                  <a:pt x="63706" y="253857"/>
                </a:lnTo>
                <a:lnTo>
                  <a:pt x="35210" y="207656"/>
                </a:lnTo>
                <a:lnTo>
                  <a:pt x="26828" y="164707"/>
                </a:lnTo>
                <a:lnTo>
                  <a:pt x="25781" y="139827"/>
                </a:lnTo>
                <a:lnTo>
                  <a:pt x="26828" y="115732"/>
                </a:lnTo>
                <a:lnTo>
                  <a:pt x="35210" y="73925"/>
                </a:lnTo>
                <a:lnTo>
                  <a:pt x="63801" y="28432"/>
                </a:lnTo>
                <a:lnTo>
                  <a:pt x="94106" y="11557"/>
                </a:lnTo>
                <a:lnTo>
                  <a:pt x="900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38020" y="5146928"/>
            <a:ext cx="918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3055" algn="l"/>
                <a:tab pos="676910" algn="l"/>
              </a:tabLst>
            </a:pPr>
            <a:r>
              <a:rPr sz="2400" dirty="0">
                <a:latin typeface="Cambria Math"/>
                <a:cs typeface="Cambria Math"/>
              </a:rPr>
              <a:t>𝑝	𝑧	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27350" y="5376926"/>
            <a:ext cx="734695" cy="0"/>
          </a:xfrm>
          <a:custGeom>
            <a:avLst/>
            <a:gdLst/>
            <a:ahLst/>
            <a:cxnLst/>
            <a:rect l="l" t="t" r="r" b="b"/>
            <a:pathLst>
              <a:path w="734695">
                <a:moveTo>
                  <a:pt x="0" y="0"/>
                </a:moveTo>
                <a:lnTo>
                  <a:pt x="734568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198622" y="4916804"/>
            <a:ext cx="194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932683" y="5446014"/>
            <a:ext cx="729615" cy="293370"/>
          </a:xfrm>
          <a:custGeom>
            <a:avLst/>
            <a:gdLst/>
            <a:ahLst/>
            <a:cxnLst/>
            <a:rect l="l" t="t" r="r" b="b"/>
            <a:pathLst>
              <a:path w="729614" h="293370">
                <a:moveTo>
                  <a:pt x="58913" y="160832"/>
                </a:moveTo>
                <a:lnTo>
                  <a:pt x="29718" y="160832"/>
                </a:lnTo>
                <a:lnTo>
                  <a:pt x="91313" y="293293"/>
                </a:lnTo>
                <a:lnTo>
                  <a:pt x="105791" y="293293"/>
                </a:lnTo>
                <a:lnTo>
                  <a:pt x="117286" y="254000"/>
                </a:lnTo>
                <a:lnTo>
                  <a:pt x="101346" y="254000"/>
                </a:lnTo>
                <a:lnTo>
                  <a:pt x="58913" y="160832"/>
                </a:lnTo>
                <a:close/>
              </a:path>
              <a:path w="729614" h="293370">
                <a:moveTo>
                  <a:pt x="212725" y="0"/>
                </a:moveTo>
                <a:lnTo>
                  <a:pt x="174752" y="0"/>
                </a:lnTo>
                <a:lnTo>
                  <a:pt x="101346" y="254000"/>
                </a:lnTo>
                <a:lnTo>
                  <a:pt x="117286" y="254000"/>
                </a:lnTo>
                <a:lnTo>
                  <a:pt x="185801" y="19812"/>
                </a:lnTo>
                <a:lnTo>
                  <a:pt x="729233" y="19812"/>
                </a:lnTo>
                <a:lnTo>
                  <a:pt x="729233" y="254"/>
                </a:lnTo>
                <a:lnTo>
                  <a:pt x="212725" y="254"/>
                </a:lnTo>
                <a:lnTo>
                  <a:pt x="212725" y="0"/>
                </a:lnTo>
                <a:close/>
              </a:path>
              <a:path w="729614" h="293370">
                <a:moveTo>
                  <a:pt x="48768" y="138557"/>
                </a:moveTo>
                <a:lnTo>
                  <a:pt x="0" y="160832"/>
                </a:lnTo>
                <a:lnTo>
                  <a:pt x="4572" y="171996"/>
                </a:lnTo>
                <a:lnTo>
                  <a:pt x="29718" y="160832"/>
                </a:lnTo>
                <a:lnTo>
                  <a:pt x="58913" y="160832"/>
                </a:lnTo>
                <a:lnTo>
                  <a:pt x="48768" y="138557"/>
                </a:lnTo>
                <a:close/>
              </a:path>
              <a:path w="729614" h="293370">
                <a:moveTo>
                  <a:pt x="729233" y="19812"/>
                </a:moveTo>
                <a:lnTo>
                  <a:pt x="194310" y="19812"/>
                </a:lnTo>
                <a:lnTo>
                  <a:pt x="194310" y="20066"/>
                </a:lnTo>
                <a:lnTo>
                  <a:pt x="729233" y="20066"/>
                </a:lnTo>
                <a:lnTo>
                  <a:pt x="729233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114801" y="5396890"/>
            <a:ext cx="554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2𝜋𝜎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060952" y="5185664"/>
            <a:ext cx="551815" cy="206375"/>
          </a:xfrm>
          <a:custGeom>
            <a:avLst/>
            <a:gdLst/>
            <a:ahLst/>
            <a:cxnLst/>
            <a:rect l="l" t="t" r="r" b="b"/>
            <a:pathLst>
              <a:path w="551814" h="206375">
                <a:moveTo>
                  <a:pt x="485901" y="0"/>
                </a:moveTo>
                <a:lnTo>
                  <a:pt x="482981" y="8381"/>
                </a:lnTo>
                <a:lnTo>
                  <a:pt x="494911" y="13499"/>
                </a:lnTo>
                <a:lnTo>
                  <a:pt x="505174" y="20653"/>
                </a:lnTo>
                <a:lnTo>
                  <a:pt x="526034" y="53903"/>
                </a:lnTo>
                <a:lnTo>
                  <a:pt x="532892" y="101981"/>
                </a:lnTo>
                <a:lnTo>
                  <a:pt x="532128" y="120177"/>
                </a:lnTo>
                <a:lnTo>
                  <a:pt x="520573" y="164719"/>
                </a:lnTo>
                <a:lnTo>
                  <a:pt x="483362" y="197739"/>
                </a:lnTo>
                <a:lnTo>
                  <a:pt x="485901" y="205994"/>
                </a:lnTo>
                <a:lnTo>
                  <a:pt x="525264" y="182669"/>
                </a:lnTo>
                <a:lnTo>
                  <a:pt x="547417" y="139477"/>
                </a:lnTo>
                <a:lnTo>
                  <a:pt x="551688" y="102997"/>
                </a:lnTo>
                <a:lnTo>
                  <a:pt x="550618" y="84163"/>
                </a:lnTo>
                <a:lnTo>
                  <a:pt x="534670" y="36068"/>
                </a:lnTo>
                <a:lnTo>
                  <a:pt x="500880" y="5385"/>
                </a:lnTo>
                <a:lnTo>
                  <a:pt x="485901" y="0"/>
                </a:lnTo>
                <a:close/>
              </a:path>
              <a:path w="551814" h="206375">
                <a:moveTo>
                  <a:pt x="65786" y="0"/>
                </a:moveTo>
                <a:lnTo>
                  <a:pt x="26495" y="23395"/>
                </a:lnTo>
                <a:lnTo>
                  <a:pt x="4270" y="66722"/>
                </a:lnTo>
                <a:lnTo>
                  <a:pt x="0" y="102997"/>
                </a:lnTo>
                <a:lnTo>
                  <a:pt x="1069" y="121975"/>
                </a:lnTo>
                <a:lnTo>
                  <a:pt x="17018" y="170053"/>
                </a:lnTo>
                <a:lnTo>
                  <a:pt x="50807" y="200663"/>
                </a:lnTo>
                <a:lnTo>
                  <a:pt x="65786" y="205994"/>
                </a:lnTo>
                <a:lnTo>
                  <a:pt x="68452" y="197739"/>
                </a:lnTo>
                <a:lnTo>
                  <a:pt x="56689" y="192526"/>
                </a:lnTo>
                <a:lnTo>
                  <a:pt x="46545" y="185277"/>
                </a:lnTo>
                <a:lnTo>
                  <a:pt x="25761" y="151522"/>
                </a:lnTo>
                <a:lnTo>
                  <a:pt x="18796" y="101981"/>
                </a:lnTo>
                <a:lnTo>
                  <a:pt x="19577" y="84383"/>
                </a:lnTo>
                <a:lnTo>
                  <a:pt x="31114" y="41021"/>
                </a:lnTo>
                <a:lnTo>
                  <a:pt x="68707" y="8381"/>
                </a:lnTo>
                <a:lnTo>
                  <a:pt x="657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674617" y="5035677"/>
            <a:ext cx="1615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67" baseline="-20833" dirty="0">
                <a:latin typeface="Cambria Math"/>
                <a:cs typeface="Cambria Math"/>
              </a:rPr>
              <a:t>𝑒</a:t>
            </a:r>
            <a:r>
              <a:rPr sz="1750" spc="45" dirty="0">
                <a:latin typeface="Cambria Math"/>
                <a:cs typeface="Cambria Math"/>
              </a:rPr>
              <a:t>− </a:t>
            </a:r>
            <a:r>
              <a:rPr sz="1750" spc="35" dirty="0">
                <a:latin typeface="Cambria Math"/>
                <a:cs typeface="Cambria Math"/>
              </a:rPr>
              <a:t>𝑧−𝑧</a:t>
            </a:r>
            <a:r>
              <a:rPr sz="1750" spc="190" dirty="0">
                <a:latin typeface="Cambria Math"/>
                <a:cs typeface="Cambria Math"/>
              </a:rPr>
              <a:t> </a:t>
            </a:r>
            <a:r>
              <a:rPr sz="2175" spc="82" baseline="24904" dirty="0">
                <a:latin typeface="Cambria Math"/>
                <a:cs typeface="Cambria Math"/>
              </a:rPr>
              <a:t>2</a:t>
            </a:r>
            <a:r>
              <a:rPr sz="1750" spc="55" dirty="0">
                <a:latin typeface="Cambria Math"/>
                <a:cs typeface="Cambria Math"/>
              </a:rPr>
              <a:t>/2𝜎</a:t>
            </a:r>
            <a:r>
              <a:rPr sz="2175" spc="82" baseline="24904" dirty="0">
                <a:latin typeface="Cambria Math"/>
                <a:cs typeface="Cambria Math"/>
              </a:rPr>
              <a:t>2</a:t>
            </a:r>
            <a:endParaRPr sz="2175" baseline="24904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40628" y="5002148"/>
            <a:ext cx="201168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𝑧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intensity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15" dirty="0">
                <a:latin typeface="Cambria Math"/>
                <a:cs typeface="Cambria Math"/>
              </a:rPr>
              <a:t>𝑧 </a:t>
            </a:r>
            <a:r>
              <a:rPr sz="1800" dirty="0">
                <a:latin typeface="Calibri"/>
                <a:cs typeface="Calibri"/>
              </a:rPr>
              <a:t>: mean</a:t>
            </a:r>
            <a:r>
              <a:rPr sz="1800" spc="-10" dirty="0">
                <a:latin typeface="Calibri"/>
                <a:cs typeface="Calibri"/>
              </a:rPr>
              <a:t> intensity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15" dirty="0">
                <a:latin typeface="Cambria Math"/>
                <a:cs typeface="Cambria Math"/>
              </a:rPr>
              <a:t>𝜎</a:t>
            </a:r>
            <a:r>
              <a:rPr sz="1800" spc="15" dirty="0">
                <a:latin typeface="Calibri"/>
                <a:cs typeface="Calibri"/>
              </a:rPr>
              <a:t>: </a:t>
            </a:r>
            <a:r>
              <a:rPr sz="1800" spc="-10" dirty="0">
                <a:latin typeface="Calibri"/>
                <a:cs typeface="Calibri"/>
              </a:rPr>
              <a:t>standard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deviation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15811" y="2052827"/>
            <a:ext cx="2235708" cy="2225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05813" y="1688719"/>
            <a:ext cx="40341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95550" algn="l"/>
              </a:tabLst>
            </a:pPr>
            <a:r>
              <a:rPr sz="1800" spc="-5" dirty="0">
                <a:latin typeface="Calibri"/>
                <a:cs typeface="Calibri"/>
              </a:rPr>
              <a:t>Clear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	</a:t>
            </a:r>
            <a:r>
              <a:rPr sz="1800" spc="-10" dirty="0">
                <a:latin typeface="Calibri"/>
                <a:cs typeface="Calibri"/>
              </a:rPr>
              <a:t>Degraded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707542" y="6479844"/>
            <a:ext cx="95631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r>
              <a:rPr spc="-40" dirty="0"/>
              <a:t> </a:t>
            </a:r>
            <a:r>
              <a:rPr lang="en-ID" spc="-5" dirty="0"/>
              <a:t> </a:t>
            </a:r>
            <a:endParaRPr spc="-5" dirty="0"/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 Restoration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833998" y="1707007"/>
            <a:ext cx="2770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Histogram </a:t>
            </a:r>
            <a:r>
              <a:rPr sz="1800" spc="-5" dirty="0">
                <a:latin typeface="Calibri"/>
                <a:cs typeface="Calibri"/>
              </a:rPr>
              <a:t>of degraded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12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7400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5211" y="2342388"/>
            <a:ext cx="6513576" cy="4282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pc="-229" dirty="0"/>
              <a:t>Citra</a:t>
            </a:r>
            <a:r>
              <a:rPr spc="-265" dirty="0"/>
              <a:t> </a:t>
            </a:r>
            <a:r>
              <a:rPr spc="-250" dirty="0"/>
              <a:t>Dijital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07542" y="1802333"/>
            <a:ext cx="33464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45" dirty="0">
                <a:latin typeface="Carlito"/>
                <a:cs typeface="Carlito"/>
              </a:rPr>
              <a:t>Yang </a:t>
            </a:r>
            <a:r>
              <a:rPr sz="2400" spc="-10" dirty="0">
                <a:latin typeface="Carlito"/>
                <a:cs typeface="Carlito"/>
              </a:rPr>
              <a:t>dilihat </a:t>
            </a:r>
            <a:r>
              <a:rPr sz="2400" spc="-5" dirty="0">
                <a:latin typeface="Carlito"/>
                <a:cs typeface="Carlito"/>
              </a:rPr>
              <a:t>oleh</a:t>
            </a:r>
            <a:r>
              <a:rPr sz="2400" spc="5" dirty="0">
                <a:latin typeface="Carlito"/>
                <a:cs typeface="Carlito"/>
              </a:rPr>
              <a:t> </a:t>
            </a:r>
            <a:r>
              <a:rPr sz="2400" dirty="0">
                <a:latin typeface="Carlito"/>
                <a:cs typeface="Carlito"/>
              </a:rPr>
              <a:t>manusia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0" dirty="0"/>
              <a:t>Additive</a:t>
            </a:r>
            <a:r>
              <a:rPr sz="3600" spc="10" dirty="0"/>
              <a:t> </a:t>
            </a:r>
            <a:r>
              <a:rPr sz="3600" spc="-5" dirty="0"/>
              <a:t>Noise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168908" y="3576828"/>
            <a:ext cx="6806565" cy="637540"/>
          </a:xfrm>
          <a:custGeom>
            <a:avLst/>
            <a:gdLst/>
            <a:ahLst/>
            <a:cxnLst/>
            <a:rect l="l" t="t" r="r" b="b"/>
            <a:pathLst>
              <a:path w="6806565" h="637539">
                <a:moveTo>
                  <a:pt x="6700012" y="0"/>
                </a:moveTo>
                <a:lnTo>
                  <a:pt x="106172" y="0"/>
                </a:lnTo>
                <a:lnTo>
                  <a:pt x="64845" y="8338"/>
                </a:lnTo>
                <a:lnTo>
                  <a:pt x="31097" y="31083"/>
                </a:lnTo>
                <a:lnTo>
                  <a:pt x="8343" y="64829"/>
                </a:lnTo>
                <a:lnTo>
                  <a:pt x="0" y="106172"/>
                </a:lnTo>
                <a:lnTo>
                  <a:pt x="0" y="530860"/>
                </a:lnTo>
                <a:lnTo>
                  <a:pt x="8343" y="572202"/>
                </a:lnTo>
                <a:lnTo>
                  <a:pt x="31097" y="605948"/>
                </a:lnTo>
                <a:lnTo>
                  <a:pt x="64845" y="628693"/>
                </a:lnTo>
                <a:lnTo>
                  <a:pt x="106172" y="637032"/>
                </a:lnTo>
                <a:lnTo>
                  <a:pt x="6700012" y="637032"/>
                </a:lnTo>
                <a:lnTo>
                  <a:pt x="6741354" y="628693"/>
                </a:lnTo>
                <a:lnTo>
                  <a:pt x="6775100" y="605948"/>
                </a:lnTo>
                <a:lnTo>
                  <a:pt x="6797845" y="572202"/>
                </a:lnTo>
                <a:lnTo>
                  <a:pt x="6806184" y="530860"/>
                </a:lnTo>
                <a:lnTo>
                  <a:pt x="6806184" y="106172"/>
                </a:lnTo>
                <a:lnTo>
                  <a:pt x="6797845" y="64829"/>
                </a:lnTo>
                <a:lnTo>
                  <a:pt x="6775100" y="31083"/>
                </a:lnTo>
                <a:lnTo>
                  <a:pt x="6741354" y="8338"/>
                </a:lnTo>
                <a:lnTo>
                  <a:pt x="6700012" y="0"/>
                </a:lnTo>
                <a:close/>
              </a:path>
            </a:pathLst>
          </a:custGeom>
          <a:solidFill>
            <a:srgbClr val="9C85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8908" y="3576828"/>
            <a:ext cx="6806565" cy="637540"/>
          </a:xfrm>
          <a:custGeom>
            <a:avLst/>
            <a:gdLst/>
            <a:ahLst/>
            <a:cxnLst/>
            <a:rect l="l" t="t" r="r" b="b"/>
            <a:pathLst>
              <a:path w="6806565" h="637539">
                <a:moveTo>
                  <a:pt x="0" y="106172"/>
                </a:moveTo>
                <a:lnTo>
                  <a:pt x="8343" y="64829"/>
                </a:lnTo>
                <a:lnTo>
                  <a:pt x="31097" y="31083"/>
                </a:lnTo>
                <a:lnTo>
                  <a:pt x="64845" y="8338"/>
                </a:lnTo>
                <a:lnTo>
                  <a:pt x="106172" y="0"/>
                </a:lnTo>
                <a:lnTo>
                  <a:pt x="6700012" y="0"/>
                </a:lnTo>
                <a:lnTo>
                  <a:pt x="6741354" y="8338"/>
                </a:lnTo>
                <a:lnTo>
                  <a:pt x="6775100" y="31083"/>
                </a:lnTo>
                <a:lnTo>
                  <a:pt x="6797845" y="64829"/>
                </a:lnTo>
                <a:lnTo>
                  <a:pt x="6806184" y="106172"/>
                </a:lnTo>
                <a:lnTo>
                  <a:pt x="6806184" y="530860"/>
                </a:lnTo>
                <a:lnTo>
                  <a:pt x="6797845" y="572202"/>
                </a:lnTo>
                <a:lnTo>
                  <a:pt x="6775100" y="605948"/>
                </a:lnTo>
                <a:lnTo>
                  <a:pt x="6741354" y="628693"/>
                </a:lnTo>
                <a:lnTo>
                  <a:pt x="6700012" y="637032"/>
                </a:lnTo>
                <a:lnTo>
                  <a:pt x="106172" y="637032"/>
                </a:lnTo>
                <a:lnTo>
                  <a:pt x="64845" y="628693"/>
                </a:lnTo>
                <a:lnTo>
                  <a:pt x="31097" y="605948"/>
                </a:lnTo>
                <a:lnTo>
                  <a:pt x="8343" y="572202"/>
                </a:lnTo>
                <a:lnTo>
                  <a:pt x="0" y="530860"/>
                </a:lnTo>
                <a:lnTo>
                  <a:pt x="0" y="106172"/>
                </a:lnTo>
                <a:close/>
              </a:path>
            </a:pathLst>
          </a:custGeom>
          <a:ln w="12192">
            <a:solidFill>
              <a:srgbClr val="705F8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7542" y="1807528"/>
            <a:ext cx="5081905" cy="226441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2400" spc="-45" dirty="0">
                <a:latin typeface="Calibri"/>
                <a:cs typeface="Calibri"/>
              </a:rPr>
              <a:t>We </a:t>
            </a:r>
            <a:r>
              <a:rPr sz="2400" spc="-20" dirty="0">
                <a:latin typeface="Calibri"/>
                <a:cs typeface="Calibri"/>
              </a:rPr>
              <a:t>have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assumed:</a:t>
            </a:r>
            <a:endParaRPr sz="2400">
              <a:latin typeface="Calibri"/>
              <a:cs typeface="Calibri"/>
            </a:endParaRPr>
          </a:p>
          <a:p>
            <a:pPr marL="527685" indent="-17272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Degradation </a:t>
            </a:r>
            <a:r>
              <a:rPr sz="2200" spc="-5" dirty="0">
                <a:latin typeface="Calibri"/>
                <a:cs typeface="Calibri"/>
              </a:rPr>
              <a:t>function </a:t>
            </a:r>
            <a:r>
              <a:rPr sz="2200" spc="-15" dirty="0">
                <a:latin typeface="Calibri"/>
                <a:cs typeface="Calibri"/>
              </a:rPr>
              <a:t>can </a:t>
            </a:r>
            <a:r>
              <a:rPr sz="2200" spc="-5" dirty="0">
                <a:latin typeface="Calibri"/>
                <a:cs typeface="Calibri"/>
              </a:rPr>
              <a:t>be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ignored</a:t>
            </a:r>
            <a:endParaRPr sz="2200">
              <a:latin typeface="Calibri"/>
              <a:cs typeface="Calibri"/>
            </a:endParaRPr>
          </a:p>
          <a:p>
            <a:pPr marL="527685" indent="-172720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Focus </a:t>
            </a:r>
            <a:r>
              <a:rPr sz="2200" spc="-5" dirty="0">
                <a:latin typeface="Calibri"/>
                <a:cs typeface="Calibri"/>
              </a:rPr>
              <a:t>on the additive </a:t>
            </a:r>
            <a:r>
              <a:rPr sz="2000" spc="-5" dirty="0">
                <a:latin typeface="Calibri"/>
                <a:cs typeface="Calibri"/>
              </a:rPr>
              <a:t>noise </a:t>
            </a:r>
            <a:r>
              <a:rPr sz="2000" dirty="0">
                <a:latin typeface="Calibri"/>
                <a:cs typeface="Calibri"/>
              </a:rPr>
              <a:t>model </a:t>
            </a:r>
            <a:r>
              <a:rPr sz="2000" spc="25" dirty="0">
                <a:latin typeface="Cambria Math"/>
                <a:cs typeface="Cambria Math"/>
              </a:rPr>
              <a:t>𝜂(𝑥,</a:t>
            </a:r>
            <a:r>
              <a:rPr sz="2000" spc="-140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𝑦)</a:t>
            </a:r>
            <a:endParaRPr sz="20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2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00">
              <a:latin typeface="Times New Roman"/>
              <a:cs typeface="Times New Roman"/>
            </a:endParaRPr>
          </a:p>
          <a:p>
            <a:pPr marL="2908935">
              <a:lnSpc>
                <a:spcPct val="100000"/>
              </a:lnSpc>
              <a:spcBef>
                <a:spcPts val="5"/>
              </a:spcBef>
            </a:pPr>
            <a:r>
              <a:rPr sz="2400" spc="-5" dirty="0">
                <a:latin typeface="Calibri"/>
                <a:cs typeface="Calibri"/>
              </a:rPr>
              <a:t>Spatial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Filtering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07542" y="6479844"/>
            <a:ext cx="95631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r>
              <a:rPr spc="-40" dirty="0"/>
              <a:t> </a:t>
            </a:r>
            <a:r>
              <a:rPr lang="en-ID" spc="-5" dirty="0"/>
              <a:t> </a:t>
            </a: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 Restoration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24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43004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Mean </a:t>
            </a:r>
            <a:r>
              <a:rPr sz="3600" spc="-20" dirty="0"/>
              <a:t>Filters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80308"/>
            <a:ext cx="4084954" cy="112077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Arithmetic mean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Smoothing and noise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reduction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Loss of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detail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34538" y="3152775"/>
            <a:ext cx="550545" cy="236220"/>
          </a:xfrm>
          <a:custGeom>
            <a:avLst/>
            <a:gdLst/>
            <a:ahLst/>
            <a:cxnLst/>
            <a:rect l="l" t="t" r="r" b="b"/>
            <a:pathLst>
              <a:path w="550545" h="236220">
                <a:moveTo>
                  <a:pt x="474979" y="0"/>
                </a:moveTo>
                <a:lnTo>
                  <a:pt x="471550" y="9525"/>
                </a:lnTo>
                <a:lnTo>
                  <a:pt x="485191" y="15430"/>
                </a:lnTo>
                <a:lnTo>
                  <a:pt x="496950" y="23622"/>
                </a:lnTo>
                <a:lnTo>
                  <a:pt x="520805" y="61650"/>
                </a:lnTo>
                <a:lnTo>
                  <a:pt x="528574" y="116586"/>
                </a:lnTo>
                <a:lnTo>
                  <a:pt x="527712" y="137423"/>
                </a:lnTo>
                <a:lnTo>
                  <a:pt x="514603" y="188340"/>
                </a:lnTo>
                <a:lnTo>
                  <a:pt x="485386" y="220184"/>
                </a:lnTo>
                <a:lnTo>
                  <a:pt x="471932" y="226187"/>
                </a:lnTo>
                <a:lnTo>
                  <a:pt x="474979" y="235712"/>
                </a:lnTo>
                <a:lnTo>
                  <a:pt x="519967" y="208994"/>
                </a:lnTo>
                <a:lnTo>
                  <a:pt x="545306" y="159543"/>
                </a:lnTo>
                <a:lnTo>
                  <a:pt x="550163" y="117855"/>
                </a:lnTo>
                <a:lnTo>
                  <a:pt x="548947" y="96281"/>
                </a:lnTo>
                <a:lnTo>
                  <a:pt x="539180" y="57991"/>
                </a:lnTo>
                <a:lnTo>
                  <a:pt x="506984" y="15065"/>
                </a:lnTo>
                <a:lnTo>
                  <a:pt x="492029" y="6145"/>
                </a:lnTo>
                <a:lnTo>
                  <a:pt x="474979" y="0"/>
                </a:lnTo>
                <a:close/>
              </a:path>
              <a:path w="550545" h="236220">
                <a:moveTo>
                  <a:pt x="75184" y="0"/>
                </a:moveTo>
                <a:lnTo>
                  <a:pt x="30214" y="26771"/>
                </a:lnTo>
                <a:lnTo>
                  <a:pt x="4857" y="76327"/>
                </a:lnTo>
                <a:lnTo>
                  <a:pt x="0" y="117855"/>
                </a:lnTo>
                <a:lnTo>
                  <a:pt x="1214" y="139521"/>
                </a:lnTo>
                <a:lnTo>
                  <a:pt x="10929" y="177899"/>
                </a:lnTo>
                <a:lnTo>
                  <a:pt x="43068" y="220662"/>
                </a:lnTo>
                <a:lnTo>
                  <a:pt x="75184" y="235712"/>
                </a:lnTo>
                <a:lnTo>
                  <a:pt x="78231" y="226187"/>
                </a:lnTo>
                <a:lnTo>
                  <a:pt x="64775" y="220184"/>
                </a:lnTo>
                <a:lnTo>
                  <a:pt x="53165" y="211883"/>
                </a:lnTo>
                <a:lnTo>
                  <a:pt x="29338" y="173289"/>
                </a:lnTo>
                <a:lnTo>
                  <a:pt x="21462" y="116586"/>
                </a:lnTo>
                <a:lnTo>
                  <a:pt x="22342" y="96512"/>
                </a:lnTo>
                <a:lnTo>
                  <a:pt x="35432" y="46862"/>
                </a:lnTo>
                <a:lnTo>
                  <a:pt x="64990" y="15430"/>
                </a:lnTo>
                <a:lnTo>
                  <a:pt x="78612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14066" y="3076143"/>
            <a:ext cx="10934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864235" algn="l"/>
              </a:tabLst>
            </a:pPr>
            <a:r>
              <a:rPr sz="2000" spc="-580" dirty="0">
                <a:latin typeface="Cambria Math"/>
                <a:cs typeface="Cambria Math"/>
              </a:rPr>
              <a:t>𝑓</a:t>
            </a:r>
            <a:r>
              <a:rPr sz="3000" spc="1537" baseline="12500" dirty="0">
                <a:latin typeface="Cambria Math"/>
                <a:cs typeface="Cambria Math"/>
              </a:rPr>
              <a:t> </a:t>
            </a:r>
            <a:r>
              <a:rPr sz="2000" spc="30" dirty="0">
                <a:latin typeface="Cambria Math"/>
                <a:cs typeface="Cambria Math"/>
              </a:rPr>
              <a:t>𝑥,</a:t>
            </a:r>
            <a:r>
              <a:rPr sz="2000" spc="-1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𝑦	=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38778" y="3270630"/>
            <a:ext cx="363220" cy="0"/>
          </a:xfrm>
          <a:custGeom>
            <a:avLst/>
            <a:gdLst/>
            <a:ahLst/>
            <a:cxnLst/>
            <a:rect l="l" t="t" r="r" b="b"/>
            <a:pathLst>
              <a:path w="363220">
                <a:moveTo>
                  <a:pt x="0" y="0"/>
                </a:moveTo>
                <a:lnTo>
                  <a:pt x="362712" y="0"/>
                </a:lnTo>
              </a:path>
            </a:pathLst>
          </a:custGeom>
          <a:ln w="1676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36567" y="2884119"/>
            <a:ext cx="1670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mbria Math"/>
                <a:cs typeface="Cambria Math"/>
              </a:rPr>
              <a:t>1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6840" y="3247389"/>
            <a:ext cx="3848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mbria Math"/>
                <a:cs typeface="Cambria Math"/>
              </a:rPr>
              <a:t>𝑚𝑛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94123" y="2955573"/>
            <a:ext cx="1649095" cy="763270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292735">
              <a:lnSpc>
                <a:spcPct val="100000"/>
              </a:lnSpc>
              <a:spcBef>
                <a:spcPts val="1055"/>
              </a:spcBef>
              <a:tabLst>
                <a:tab pos="916305" algn="l"/>
              </a:tabLst>
            </a:pPr>
            <a:r>
              <a:rPr sz="2000" spc="2200" dirty="0">
                <a:latin typeface="Cambria Math"/>
                <a:cs typeface="Cambria Math"/>
              </a:rPr>
              <a:t> 	</a:t>
            </a:r>
            <a:r>
              <a:rPr sz="2000" spc="15" dirty="0">
                <a:latin typeface="Cambria Math"/>
                <a:cs typeface="Cambria Math"/>
              </a:rPr>
              <a:t>𝑔(𝑠,</a:t>
            </a:r>
            <a:r>
              <a:rPr sz="2000" spc="-160" dirty="0">
                <a:latin typeface="Cambria Math"/>
                <a:cs typeface="Cambria Math"/>
              </a:rPr>
              <a:t> </a:t>
            </a:r>
            <a:r>
              <a:rPr sz="2000" spc="25" dirty="0">
                <a:latin typeface="Cambria Math"/>
                <a:cs typeface="Cambria Math"/>
              </a:rPr>
              <a:t>𝑡)</a:t>
            </a:r>
            <a:endParaRPr sz="200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705"/>
              </a:spcBef>
            </a:pPr>
            <a:r>
              <a:rPr sz="1450" spc="40" dirty="0">
                <a:latin typeface="Cambria Math"/>
                <a:cs typeface="Cambria Math"/>
              </a:rPr>
              <a:t>(𝑠,𝑡)∈𝑆</a:t>
            </a:r>
            <a:r>
              <a:rPr sz="1800" spc="60" baseline="-13888" dirty="0">
                <a:latin typeface="Cambria Math"/>
                <a:cs typeface="Cambria Math"/>
              </a:rPr>
              <a:t>𝑥,𝑦</a:t>
            </a:r>
            <a:endParaRPr sz="1800" baseline="-13888">
              <a:latin typeface="Cambria Math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22019" y="3828288"/>
            <a:ext cx="2063495" cy="1967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41191" y="3808476"/>
            <a:ext cx="2028443" cy="20040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46647" y="3828288"/>
            <a:ext cx="2081783" cy="19933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64691" y="5813247"/>
            <a:ext cx="10013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Clear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Image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707542" y="6479844"/>
            <a:ext cx="95631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r>
              <a:rPr spc="-40" dirty="0"/>
              <a:t> </a:t>
            </a:r>
            <a:r>
              <a:rPr lang="en-ID" spc="-5" dirty="0"/>
              <a:t> </a:t>
            </a:r>
            <a:endParaRPr spc="-5"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 Restoration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660775" y="5793435"/>
            <a:ext cx="15868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Image w/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Gaussian</a:t>
            </a:r>
            <a:endParaRPr sz="16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Calibri"/>
                <a:cs typeface="Calibri"/>
              </a:rPr>
              <a:t>Noise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46723" y="5800750"/>
            <a:ext cx="189166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Calibri"/>
                <a:cs typeface="Calibri"/>
              </a:rPr>
              <a:t>Restored </a:t>
            </a:r>
            <a:r>
              <a:rPr sz="1600" spc="-5" dirty="0">
                <a:latin typeface="Calibri"/>
                <a:cs typeface="Calibri"/>
              </a:rPr>
              <a:t>Image with  </a:t>
            </a:r>
            <a:r>
              <a:rPr sz="1600" spc="-10" dirty="0">
                <a:latin typeface="Calibri"/>
                <a:cs typeface="Calibri"/>
              </a:rPr>
              <a:t>Arithmetic </a:t>
            </a:r>
            <a:r>
              <a:rPr sz="1600" spc="-5" dirty="0">
                <a:latin typeface="Calibri"/>
                <a:cs typeface="Calibri"/>
              </a:rPr>
              <a:t>Mean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Filter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25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3332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Mean </a:t>
            </a:r>
            <a:r>
              <a:rPr sz="3600" spc="-20" dirty="0"/>
              <a:t>Filters</a:t>
            </a:r>
            <a:r>
              <a:rPr sz="3600" dirty="0"/>
              <a:t> (2)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80308"/>
            <a:ext cx="6556375" cy="112077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Geometric </a:t>
            </a:r>
            <a:r>
              <a:rPr sz="2400" dirty="0">
                <a:latin typeface="Calibri"/>
                <a:cs typeface="Calibri"/>
              </a:rPr>
              <a:t>Mean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Smoothing and noise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reduction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Less </a:t>
            </a:r>
            <a:r>
              <a:rPr sz="2200" spc="-5" dirty="0">
                <a:latin typeface="Calibri"/>
                <a:cs typeface="Calibri"/>
              </a:rPr>
              <a:t>loss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15" dirty="0">
                <a:latin typeface="Calibri"/>
                <a:cs typeface="Calibri"/>
              </a:rPr>
              <a:t>detail </a:t>
            </a:r>
            <a:r>
              <a:rPr sz="2200" spc="-10" dirty="0">
                <a:latin typeface="Calibri"/>
                <a:cs typeface="Calibri"/>
              </a:rPr>
              <a:t>compared </a:t>
            </a:r>
            <a:r>
              <a:rPr sz="2200" spc="-15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arithmetic mean</a:t>
            </a:r>
            <a:r>
              <a:rPr sz="2200" spc="7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filter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89148" y="3188589"/>
            <a:ext cx="548640" cy="236220"/>
          </a:xfrm>
          <a:custGeom>
            <a:avLst/>
            <a:gdLst/>
            <a:ahLst/>
            <a:cxnLst/>
            <a:rect l="l" t="t" r="r" b="b"/>
            <a:pathLst>
              <a:path w="548639" h="236220">
                <a:moveTo>
                  <a:pt x="473328" y="0"/>
                </a:moveTo>
                <a:lnTo>
                  <a:pt x="470026" y="9651"/>
                </a:lnTo>
                <a:lnTo>
                  <a:pt x="483647" y="15557"/>
                </a:lnTo>
                <a:lnTo>
                  <a:pt x="495363" y="23749"/>
                </a:lnTo>
                <a:lnTo>
                  <a:pt x="519227" y="61706"/>
                </a:lnTo>
                <a:lnTo>
                  <a:pt x="527050" y="116712"/>
                </a:lnTo>
                <a:lnTo>
                  <a:pt x="526170" y="137497"/>
                </a:lnTo>
                <a:lnTo>
                  <a:pt x="513079" y="188468"/>
                </a:lnTo>
                <a:lnTo>
                  <a:pt x="483862" y="220257"/>
                </a:lnTo>
                <a:lnTo>
                  <a:pt x="470407" y="226187"/>
                </a:lnTo>
                <a:lnTo>
                  <a:pt x="473328" y="235712"/>
                </a:lnTo>
                <a:lnTo>
                  <a:pt x="518423" y="208994"/>
                </a:lnTo>
                <a:lnTo>
                  <a:pt x="543671" y="159607"/>
                </a:lnTo>
                <a:lnTo>
                  <a:pt x="548513" y="117983"/>
                </a:lnTo>
                <a:lnTo>
                  <a:pt x="547298" y="96337"/>
                </a:lnTo>
                <a:lnTo>
                  <a:pt x="537583" y="58046"/>
                </a:lnTo>
                <a:lnTo>
                  <a:pt x="505444" y="15128"/>
                </a:lnTo>
                <a:lnTo>
                  <a:pt x="490452" y="6165"/>
                </a:lnTo>
                <a:lnTo>
                  <a:pt x="473328" y="0"/>
                </a:lnTo>
                <a:close/>
              </a:path>
              <a:path w="548639" h="236220">
                <a:moveTo>
                  <a:pt x="75183" y="0"/>
                </a:moveTo>
                <a:lnTo>
                  <a:pt x="30196" y="26878"/>
                </a:lnTo>
                <a:lnTo>
                  <a:pt x="4857" y="76358"/>
                </a:lnTo>
                <a:lnTo>
                  <a:pt x="0" y="117983"/>
                </a:lnTo>
                <a:lnTo>
                  <a:pt x="1212" y="139628"/>
                </a:lnTo>
                <a:lnTo>
                  <a:pt x="10876" y="177919"/>
                </a:lnTo>
                <a:lnTo>
                  <a:pt x="43005" y="220662"/>
                </a:lnTo>
                <a:lnTo>
                  <a:pt x="75183" y="235712"/>
                </a:lnTo>
                <a:lnTo>
                  <a:pt x="78104" y="226187"/>
                </a:lnTo>
                <a:lnTo>
                  <a:pt x="64722" y="220257"/>
                </a:lnTo>
                <a:lnTo>
                  <a:pt x="53149" y="211994"/>
                </a:lnTo>
                <a:lnTo>
                  <a:pt x="29338" y="173398"/>
                </a:lnTo>
                <a:lnTo>
                  <a:pt x="21462" y="116712"/>
                </a:lnTo>
                <a:lnTo>
                  <a:pt x="22342" y="96567"/>
                </a:lnTo>
                <a:lnTo>
                  <a:pt x="35432" y="46989"/>
                </a:lnTo>
                <a:lnTo>
                  <a:pt x="64936" y="15557"/>
                </a:lnTo>
                <a:lnTo>
                  <a:pt x="78485" y="9651"/>
                </a:lnTo>
                <a:lnTo>
                  <a:pt x="751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68548" y="3112388"/>
            <a:ext cx="10915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862965" algn="l"/>
              </a:tabLst>
            </a:pPr>
            <a:r>
              <a:rPr sz="2000" spc="-575" dirty="0">
                <a:latin typeface="Cambria Math"/>
                <a:cs typeface="Cambria Math"/>
              </a:rPr>
              <a:t>𝑓</a:t>
            </a:r>
            <a:r>
              <a:rPr sz="3000" spc="1537" baseline="12500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𝑥,</a:t>
            </a:r>
            <a:r>
              <a:rPr sz="2000" spc="-1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𝑦	=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58611" y="3750309"/>
            <a:ext cx="67945" cy="12700"/>
          </a:xfrm>
          <a:custGeom>
            <a:avLst/>
            <a:gdLst/>
            <a:ahLst/>
            <a:cxnLst/>
            <a:rect l="l" t="t" r="r" b="b"/>
            <a:pathLst>
              <a:path w="67945" h="12700">
                <a:moveTo>
                  <a:pt x="0" y="12700"/>
                </a:moveTo>
                <a:lnTo>
                  <a:pt x="67563" y="12700"/>
                </a:lnTo>
                <a:lnTo>
                  <a:pt x="6756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13348" y="3020060"/>
            <a:ext cx="0" cy="730250"/>
          </a:xfrm>
          <a:custGeom>
            <a:avLst/>
            <a:gdLst/>
            <a:ahLst/>
            <a:cxnLst/>
            <a:rect l="l" t="t" r="r" b="b"/>
            <a:pathLst>
              <a:path h="730250">
                <a:moveTo>
                  <a:pt x="0" y="0"/>
                </a:moveTo>
                <a:lnTo>
                  <a:pt x="0" y="730249"/>
                </a:lnTo>
              </a:path>
            </a:pathLst>
          </a:custGeom>
          <a:ln w="256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58611" y="3008629"/>
            <a:ext cx="67945" cy="11430"/>
          </a:xfrm>
          <a:custGeom>
            <a:avLst/>
            <a:gdLst/>
            <a:ahLst/>
            <a:cxnLst/>
            <a:rect l="l" t="t" r="r" b="b"/>
            <a:pathLst>
              <a:path w="67945" h="11430">
                <a:moveTo>
                  <a:pt x="0" y="11430"/>
                </a:moveTo>
                <a:lnTo>
                  <a:pt x="67563" y="11430"/>
                </a:lnTo>
                <a:lnTo>
                  <a:pt x="67563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21709" y="3750309"/>
            <a:ext cx="67945" cy="12700"/>
          </a:xfrm>
          <a:custGeom>
            <a:avLst/>
            <a:gdLst/>
            <a:ahLst/>
            <a:cxnLst/>
            <a:rect l="l" t="t" r="r" b="b"/>
            <a:pathLst>
              <a:path w="67945" h="12700">
                <a:moveTo>
                  <a:pt x="0" y="12700"/>
                </a:moveTo>
                <a:lnTo>
                  <a:pt x="67563" y="12700"/>
                </a:lnTo>
                <a:lnTo>
                  <a:pt x="67563" y="0"/>
                </a:lnTo>
                <a:lnTo>
                  <a:pt x="0" y="0"/>
                </a:lnTo>
                <a:lnTo>
                  <a:pt x="0" y="127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34472" y="3020060"/>
            <a:ext cx="0" cy="730250"/>
          </a:xfrm>
          <a:custGeom>
            <a:avLst/>
            <a:gdLst/>
            <a:ahLst/>
            <a:cxnLst/>
            <a:rect l="l" t="t" r="r" b="b"/>
            <a:pathLst>
              <a:path h="730250">
                <a:moveTo>
                  <a:pt x="0" y="0"/>
                </a:moveTo>
                <a:lnTo>
                  <a:pt x="0" y="730249"/>
                </a:lnTo>
              </a:path>
            </a:pathLst>
          </a:custGeom>
          <a:ln w="255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21709" y="3008629"/>
            <a:ext cx="67945" cy="11430"/>
          </a:xfrm>
          <a:custGeom>
            <a:avLst/>
            <a:gdLst/>
            <a:ahLst/>
            <a:cxnLst/>
            <a:rect l="l" t="t" r="r" b="b"/>
            <a:pathLst>
              <a:path w="67945" h="11430">
                <a:moveTo>
                  <a:pt x="0" y="11430"/>
                </a:moveTo>
                <a:lnTo>
                  <a:pt x="67563" y="11430"/>
                </a:lnTo>
                <a:lnTo>
                  <a:pt x="67563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45458" y="2992840"/>
            <a:ext cx="1647189" cy="761365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269875">
              <a:lnSpc>
                <a:spcPct val="100000"/>
              </a:lnSpc>
              <a:spcBef>
                <a:spcPts val="1045"/>
              </a:spcBef>
              <a:tabLst>
                <a:tab pos="914400" algn="l"/>
              </a:tabLst>
            </a:pPr>
            <a:r>
              <a:rPr sz="2000" spc="2200" dirty="0">
                <a:latin typeface="Cambria Math"/>
                <a:cs typeface="Cambria Math"/>
              </a:rPr>
              <a:t> 	</a:t>
            </a:r>
            <a:r>
              <a:rPr sz="2000" spc="15" dirty="0">
                <a:latin typeface="Cambria Math"/>
                <a:cs typeface="Cambria Math"/>
              </a:rPr>
              <a:t>𝑔(𝑠,</a:t>
            </a:r>
            <a:r>
              <a:rPr sz="2000" spc="-160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𝑡)</a:t>
            </a:r>
            <a:endParaRPr sz="200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705"/>
              </a:spcBef>
            </a:pPr>
            <a:r>
              <a:rPr sz="1450" spc="40" dirty="0">
                <a:latin typeface="Cambria Math"/>
                <a:cs typeface="Cambria Math"/>
              </a:rPr>
              <a:t>(𝑠,𝑡)∈𝑆</a:t>
            </a:r>
            <a:r>
              <a:rPr sz="1800" spc="60" baseline="-13888" dirty="0">
                <a:latin typeface="Cambria Math"/>
                <a:cs typeface="Cambria Math"/>
              </a:rPr>
              <a:t>𝑥,𝑦</a:t>
            </a:r>
            <a:endParaRPr sz="1800" baseline="-13888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43447" y="2860929"/>
            <a:ext cx="13335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40" dirty="0">
                <a:latin typeface="Cambria Math"/>
                <a:cs typeface="Cambria Math"/>
              </a:rPr>
              <a:t>2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22019" y="3828288"/>
            <a:ext cx="2063495" cy="19674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441191" y="3808476"/>
            <a:ext cx="2028443" cy="20040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64691" y="5813247"/>
            <a:ext cx="100139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Clear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Image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60775" y="5793435"/>
            <a:ext cx="15868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Image w/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Gaussian</a:t>
            </a:r>
            <a:endParaRPr sz="16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Calibri"/>
                <a:cs typeface="Calibri"/>
              </a:rPr>
              <a:t>Noise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46723" y="5800750"/>
            <a:ext cx="18923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Calibri"/>
                <a:cs typeface="Calibri"/>
              </a:rPr>
              <a:t>Restored </a:t>
            </a:r>
            <a:r>
              <a:rPr sz="1600" spc="-5" dirty="0">
                <a:latin typeface="Calibri"/>
                <a:cs typeface="Calibri"/>
              </a:rPr>
              <a:t>Image with  </a:t>
            </a:r>
            <a:r>
              <a:rPr sz="1600" spc="-10" dirty="0">
                <a:latin typeface="Calibri"/>
                <a:cs typeface="Calibri"/>
              </a:rPr>
              <a:t>Geometric </a:t>
            </a:r>
            <a:r>
              <a:rPr sz="1600" spc="-5" dirty="0">
                <a:latin typeface="Calibri"/>
                <a:cs typeface="Calibri"/>
              </a:rPr>
              <a:t>Mean Filter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858255" y="3828288"/>
            <a:ext cx="2071116" cy="1984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707542" y="6479844"/>
            <a:ext cx="95631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r>
              <a:rPr spc="-40" dirty="0"/>
              <a:t> </a:t>
            </a:r>
            <a:r>
              <a:rPr lang="en-ID" spc="-5" dirty="0"/>
              <a:t> </a:t>
            </a:r>
            <a:endParaRPr spc="-5" dirty="0"/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 Restoration</a:t>
            </a:r>
          </a:p>
        </p:txBody>
      </p:sp>
    </p:spTree>
    <p:extLst>
      <p:ext uri="{BB962C8B-B14F-4D97-AF65-F5344CB8AC3E}">
        <p14:creationId xmlns:p14="http://schemas.microsoft.com/office/powerpoint/2010/main" val="3298129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Mean </a:t>
            </a:r>
            <a:r>
              <a:rPr sz="3600" spc="-20" dirty="0"/>
              <a:t>Filters</a:t>
            </a:r>
            <a:r>
              <a:rPr sz="3600" dirty="0"/>
              <a:t> (3)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80308"/>
            <a:ext cx="6730365" cy="155194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Harmonic </a:t>
            </a:r>
            <a:r>
              <a:rPr sz="2400" dirty="0">
                <a:latin typeface="Calibri"/>
                <a:cs typeface="Calibri"/>
              </a:rPr>
              <a:t>Mean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30" dirty="0">
                <a:latin typeface="Calibri"/>
                <a:cs typeface="Calibri"/>
              </a:rPr>
              <a:t>Works </a:t>
            </a:r>
            <a:r>
              <a:rPr sz="2200" spc="-5" dirty="0">
                <a:latin typeface="Calibri"/>
                <a:cs typeface="Calibri"/>
              </a:rPr>
              <a:t>especially </a:t>
            </a:r>
            <a:r>
              <a:rPr sz="2200" spc="-10" dirty="0">
                <a:latin typeface="Calibri"/>
                <a:cs typeface="Calibri"/>
              </a:rPr>
              <a:t>well </a:t>
            </a:r>
            <a:r>
              <a:rPr sz="2200" spc="-20" dirty="0">
                <a:latin typeface="Calibri"/>
                <a:cs typeface="Calibri"/>
              </a:rPr>
              <a:t>for </a:t>
            </a:r>
            <a:r>
              <a:rPr sz="2200" spc="-5" dirty="0">
                <a:latin typeface="Calibri"/>
                <a:cs typeface="Calibri"/>
              </a:rPr>
              <a:t>salt noise </a:t>
            </a:r>
            <a:r>
              <a:rPr sz="2200" spc="-10" dirty="0">
                <a:latin typeface="Calibri"/>
                <a:cs typeface="Calibri"/>
              </a:rPr>
              <a:t>(not pepper</a:t>
            </a:r>
            <a:r>
              <a:rPr sz="2200" spc="14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noise!)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49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Contraharmonic </a:t>
            </a:r>
            <a:r>
              <a:rPr sz="2400" dirty="0">
                <a:latin typeface="Calibri"/>
                <a:cs typeface="Calibri"/>
              </a:rPr>
              <a:t>Mean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20" dirty="0">
                <a:latin typeface="Calibri"/>
                <a:cs typeface="Calibri"/>
              </a:rPr>
              <a:t>Perfect for </a:t>
            </a:r>
            <a:r>
              <a:rPr sz="2200" spc="-5" dirty="0">
                <a:latin typeface="Calibri"/>
                <a:cs typeface="Calibri"/>
              </a:rPr>
              <a:t>salt-and-pepper</a:t>
            </a:r>
            <a:r>
              <a:rPr sz="2200" spc="4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noise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3316" y="4365076"/>
            <a:ext cx="3387090" cy="100393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185420" algn="l"/>
              </a:tabLst>
            </a:pPr>
            <a:r>
              <a:rPr sz="2000" dirty="0">
                <a:latin typeface="Cambria Math"/>
                <a:cs typeface="Cambria Math"/>
              </a:rPr>
              <a:t>𝑄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filter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order</a:t>
            </a:r>
            <a:endParaRPr sz="20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185420" algn="l"/>
              </a:tabLst>
            </a:pPr>
            <a:r>
              <a:rPr sz="2000" dirty="0">
                <a:latin typeface="Cambria Math"/>
                <a:cs typeface="Cambria Math"/>
              </a:rPr>
              <a:t>𝑄 &gt; 0 </a:t>
            </a:r>
            <a:r>
              <a:rPr sz="2000" spc="-10" dirty="0">
                <a:latin typeface="Calibri"/>
                <a:cs typeface="Calibri"/>
              </a:rPr>
              <a:t>eliminates </a:t>
            </a:r>
            <a:r>
              <a:rPr sz="2000" dirty="0">
                <a:latin typeface="Calibri"/>
                <a:cs typeface="Calibri"/>
              </a:rPr>
              <a:t>pepper</a:t>
            </a:r>
            <a:r>
              <a:rPr sz="2000" spc="-1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185420" algn="l"/>
              </a:tabLst>
            </a:pPr>
            <a:r>
              <a:rPr sz="2000" dirty="0">
                <a:latin typeface="Cambria Math"/>
                <a:cs typeface="Cambria Math"/>
              </a:rPr>
              <a:t>𝑄 &gt; 0 </a:t>
            </a:r>
            <a:r>
              <a:rPr sz="2000" spc="-10" dirty="0">
                <a:latin typeface="Calibri"/>
                <a:cs typeface="Calibri"/>
              </a:rPr>
              <a:t>eliminates </a:t>
            </a:r>
            <a:r>
              <a:rPr sz="2000" spc="-5" dirty="0">
                <a:latin typeface="Calibri"/>
                <a:cs typeface="Calibri"/>
              </a:rPr>
              <a:t>salt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noise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38677" y="3736975"/>
            <a:ext cx="496570" cy="212090"/>
          </a:xfrm>
          <a:custGeom>
            <a:avLst/>
            <a:gdLst/>
            <a:ahLst/>
            <a:cxnLst/>
            <a:rect l="l" t="t" r="r" b="b"/>
            <a:pathLst>
              <a:path w="496570" h="212089">
                <a:moveTo>
                  <a:pt x="429133" y="0"/>
                </a:moveTo>
                <a:lnTo>
                  <a:pt x="426085" y="8508"/>
                </a:lnTo>
                <a:lnTo>
                  <a:pt x="438352" y="13819"/>
                </a:lnTo>
                <a:lnTo>
                  <a:pt x="448881" y="21177"/>
                </a:lnTo>
                <a:lnTo>
                  <a:pt x="470300" y="55322"/>
                </a:lnTo>
                <a:lnTo>
                  <a:pt x="477266" y="104775"/>
                </a:lnTo>
                <a:lnTo>
                  <a:pt x="476482" y="123443"/>
                </a:lnTo>
                <a:lnTo>
                  <a:pt x="464820" y="169163"/>
                </a:lnTo>
                <a:lnTo>
                  <a:pt x="438513" y="197738"/>
                </a:lnTo>
                <a:lnTo>
                  <a:pt x="426466" y="203073"/>
                </a:lnTo>
                <a:lnTo>
                  <a:pt x="429133" y="211708"/>
                </a:lnTo>
                <a:lnTo>
                  <a:pt x="469530" y="187706"/>
                </a:lnTo>
                <a:lnTo>
                  <a:pt x="492252" y="143287"/>
                </a:lnTo>
                <a:lnTo>
                  <a:pt x="496570" y="105918"/>
                </a:lnTo>
                <a:lnTo>
                  <a:pt x="495494" y="86483"/>
                </a:lnTo>
                <a:lnTo>
                  <a:pt x="479171" y="37083"/>
                </a:lnTo>
                <a:lnTo>
                  <a:pt x="444470" y="5526"/>
                </a:lnTo>
                <a:lnTo>
                  <a:pt x="429133" y="0"/>
                </a:lnTo>
                <a:close/>
              </a:path>
              <a:path w="496570" h="212089">
                <a:moveTo>
                  <a:pt x="67564" y="0"/>
                </a:moveTo>
                <a:lnTo>
                  <a:pt x="27094" y="24056"/>
                </a:lnTo>
                <a:lnTo>
                  <a:pt x="4365" y="68548"/>
                </a:lnTo>
                <a:lnTo>
                  <a:pt x="0" y="105918"/>
                </a:lnTo>
                <a:lnTo>
                  <a:pt x="1075" y="125352"/>
                </a:lnTo>
                <a:lnTo>
                  <a:pt x="17399" y="174751"/>
                </a:lnTo>
                <a:lnTo>
                  <a:pt x="52135" y="206184"/>
                </a:lnTo>
                <a:lnTo>
                  <a:pt x="67564" y="211708"/>
                </a:lnTo>
                <a:lnTo>
                  <a:pt x="70231" y="203073"/>
                </a:lnTo>
                <a:lnTo>
                  <a:pt x="58130" y="197738"/>
                </a:lnTo>
                <a:lnTo>
                  <a:pt x="47720" y="190309"/>
                </a:lnTo>
                <a:lnTo>
                  <a:pt x="26376" y="155638"/>
                </a:lnTo>
                <a:lnTo>
                  <a:pt x="19304" y="104775"/>
                </a:lnTo>
                <a:lnTo>
                  <a:pt x="20089" y="86703"/>
                </a:lnTo>
                <a:lnTo>
                  <a:pt x="31877" y="42037"/>
                </a:lnTo>
                <a:lnTo>
                  <a:pt x="58291" y="13819"/>
                </a:lnTo>
                <a:lnTo>
                  <a:pt x="70485" y="8508"/>
                </a:lnTo>
                <a:lnTo>
                  <a:pt x="675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37129" y="3667125"/>
            <a:ext cx="991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781685" algn="l"/>
              </a:tabLst>
            </a:pPr>
            <a:r>
              <a:rPr sz="1800" spc="-509" dirty="0">
                <a:latin typeface="Cambria Math"/>
                <a:cs typeface="Cambria Math"/>
              </a:rPr>
              <a:t>𝑓</a:t>
            </a:r>
            <a:r>
              <a:rPr sz="2700" spc="1342" baseline="12345" dirty="0">
                <a:latin typeface="Cambria Math"/>
                <a:cs typeface="Cambria Math"/>
              </a:rPr>
              <a:t> </a:t>
            </a:r>
            <a:r>
              <a:rPr sz="1800" spc="30" dirty="0">
                <a:latin typeface="Cambria Math"/>
                <a:cs typeface="Cambria Math"/>
              </a:rPr>
              <a:t>𝑥,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𝑦	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55288" y="3841877"/>
            <a:ext cx="1915795" cy="0"/>
          </a:xfrm>
          <a:custGeom>
            <a:avLst/>
            <a:gdLst/>
            <a:ahLst/>
            <a:cxnLst/>
            <a:rect l="l" t="t" r="r" b="b"/>
            <a:pathLst>
              <a:path w="1915795">
                <a:moveTo>
                  <a:pt x="0" y="0"/>
                </a:moveTo>
                <a:lnTo>
                  <a:pt x="1915667" y="0"/>
                </a:lnTo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917950" y="3501974"/>
            <a:ext cx="771525" cy="30035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sz="2700" spc="1312" baseline="16975" dirty="0">
                <a:latin typeface="Cambria Math"/>
                <a:cs typeface="Cambria Math"/>
              </a:rPr>
              <a:t> </a:t>
            </a:r>
            <a:r>
              <a:rPr sz="1300" spc="30" dirty="0">
                <a:latin typeface="Cambria Math"/>
                <a:cs typeface="Cambria Math"/>
              </a:rPr>
              <a:t>(𝑠,𝑡)∈𝑆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707542" y="6479844"/>
            <a:ext cx="95631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r>
              <a:rPr spc="-40" dirty="0"/>
              <a:t> </a:t>
            </a:r>
            <a:r>
              <a:rPr lang="en-ID" spc="-5" dirty="0"/>
              <a:t> </a:t>
            </a:r>
            <a:endParaRPr spc="-5"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 Restoration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630673" y="3627501"/>
            <a:ext cx="23431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9" dirty="0">
                <a:latin typeface="Cambria Math"/>
                <a:cs typeface="Cambria Math"/>
              </a:rPr>
              <a:t>𝑥</a:t>
            </a:r>
            <a:r>
              <a:rPr sz="1050" spc="-5" dirty="0">
                <a:latin typeface="Cambria Math"/>
                <a:cs typeface="Cambria Math"/>
              </a:rPr>
              <a:t>,</a:t>
            </a:r>
            <a:r>
              <a:rPr sz="1050" spc="275" dirty="0">
                <a:latin typeface="Cambria Math"/>
                <a:cs typeface="Cambria Math"/>
              </a:rPr>
              <a:t>𝑦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58258" y="3444062"/>
            <a:ext cx="1042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latin typeface="Cambria Math"/>
                <a:cs typeface="Cambria Math"/>
              </a:rPr>
              <a:t>𝑔(𝑠,</a:t>
            </a:r>
            <a:r>
              <a:rPr sz="1800" spc="-135" dirty="0">
                <a:latin typeface="Cambria Math"/>
                <a:cs typeface="Cambria Math"/>
              </a:rPr>
              <a:t> </a:t>
            </a:r>
            <a:r>
              <a:rPr sz="1800" spc="25" dirty="0">
                <a:latin typeface="Cambria Math"/>
                <a:cs typeface="Cambria Math"/>
              </a:rPr>
              <a:t>𝑡)</a:t>
            </a:r>
            <a:r>
              <a:rPr sz="1950" spc="37" baseline="27777" dirty="0">
                <a:latin typeface="Cambria Math"/>
                <a:cs typeface="Cambria Math"/>
              </a:rPr>
              <a:t>𝑄+1</a:t>
            </a:r>
            <a:endParaRPr sz="1950" baseline="27777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6153" y="3885057"/>
            <a:ext cx="772795" cy="29972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sz="2700" spc="1305" baseline="18518" dirty="0">
                <a:latin typeface="Cambria Math"/>
                <a:cs typeface="Cambria Math"/>
              </a:rPr>
              <a:t> </a:t>
            </a:r>
            <a:r>
              <a:rPr sz="1300" spc="30" dirty="0">
                <a:latin typeface="Cambria Math"/>
                <a:cs typeface="Cambria Math"/>
              </a:rPr>
              <a:t>(𝑠,𝑡)∈𝑆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38878" y="4010025"/>
            <a:ext cx="234315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29" dirty="0">
                <a:latin typeface="Cambria Math"/>
                <a:cs typeface="Cambria Math"/>
              </a:rPr>
              <a:t>𝑥</a:t>
            </a:r>
            <a:r>
              <a:rPr sz="1050" spc="-5" dirty="0">
                <a:latin typeface="Cambria Math"/>
                <a:cs typeface="Cambria Math"/>
              </a:rPr>
              <a:t>,</a:t>
            </a:r>
            <a:r>
              <a:rPr sz="1050" spc="275" dirty="0">
                <a:latin typeface="Cambria Math"/>
                <a:cs typeface="Cambria Math"/>
              </a:rPr>
              <a:t>𝑦</a:t>
            </a:r>
            <a:endParaRPr sz="10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66461" y="3819525"/>
            <a:ext cx="821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15" dirty="0">
                <a:latin typeface="Cambria Math"/>
                <a:cs typeface="Cambria Math"/>
              </a:rPr>
              <a:t>𝑔(𝑠,</a:t>
            </a:r>
            <a:r>
              <a:rPr sz="1800" spc="-140" dirty="0">
                <a:latin typeface="Cambria Math"/>
                <a:cs typeface="Cambria Math"/>
              </a:rPr>
              <a:t> </a:t>
            </a:r>
            <a:r>
              <a:rPr sz="1800" spc="30" dirty="0">
                <a:latin typeface="Cambria Math"/>
                <a:cs typeface="Cambria Math"/>
              </a:rPr>
              <a:t>𝑡)</a:t>
            </a:r>
            <a:r>
              <a:rPr sz="1950" spc="44" baseline="23504" dirty="0">
                <a:latin typeface="Cambria Math"/>
                <a:cs typeface="Cambria Math"/>
              </a:rPr>
              <a:t>𝑄</a:t>
            </a:r>
            <a:endParaRPr sz="1950" baseline="23504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27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23444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Mean </a:t>
            </a:r>
            <a:r>
              <a:rPr sz="3600" spc="-20" dirty="0"/>
              <a:t>Filters</a:t>
            </a:r>
            <a:r>
              <a:rPr sz="3600" dirty="0"/>
              <a:t> (3)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36931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Contraharmonic </a:t>
            </a:r>
            <a:r>
              <a:rPr sz="2400" dirty="0">
                <a:latin typeface="Calibri"/>
                <a:cs typeface="Calibri"/>
              </a:rPr>
              <a:t>Mean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Filter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8283" y="3614928"/>
            <a:ext cx="1716024" cy="16367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48003" y="5273116"/>
            <a:ext cx="10007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Clear</a:t>
            </a:r>
            <a:r>
              <a:rPr sz="1600" spc="-7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Image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46222" y="3935984"/>
            <a:ext cx="1946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Image w/ </a:t>
            </a:r>
            <a:r>
              <a:rPr sz="1600" spc="-10" dirty="0">
                <a:latin typeface="Calibri"/>
                <a:cs typeface="Calibri"/>
              </a:rPr>
              <a:t>Pepper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Noise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40755" y="3908805"/>
            <a:ext cx="19735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Calibri"/>
                <a:cs typeface="Calibri"/>
              </a:rPr>
              <a:t>Restored </a:t>
            </a:r>
            <a:r>
              <a:rPr sz="1600" spc="-5" dirty="0">
                <a:latin typeface="Calibri"/>
                <a:cs typeface="Calibri"/>
              </a:rPr>
              <a:t>Image</a:t>
            </a:r>
            <a:r>
              <a:rPr sz="1600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(Q=1.5)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31820" y="2226564"/>
            <a:ext cx="1773935" cy="1722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19627" y="4285488"/>
            <a:ext cx="1786127" cy="1760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52515" y="2231135"/>
            <a:ext cx="1755647" cy="1682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52515" y="4285488"/>
            <a:ext cx="1748028" cy="17023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87700" y="6009843"/>
            <a:ext cx="16617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Image w/ Salt</a:t>
            </a:r>
            <a:r>
              <a:rPr sz="1600" spc="-7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Noise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707542" y="6479844"/>
            <a:ext cx="956310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r>
              <a:rPr spc="-40" dirty="0"/>
              <a:t> </a:t>
            </a:r>
            <a:r>
              <a:rPr lang="en-ID" spc="-5" dirty="0"/>
              <a:t> </a:t>
            </a:r>
            <a:endParaRPr spc="-5"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 Restoration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508497" y="5949797"/>
            <a:ext cx="20364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Calibri"/>
                <a:cs typeface="Calibri"/>
              </a:rPr>
              <a:t>Restored </a:t>
            </a:r>
            <a:r>
              <a:rPr sz="1600" spc="-5" dirty="0">
                <a:latin typeface="Calibri"/>
                <a:cs typeface="Calibri"/>
              </a:rPr>
              <a:t>Image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(Q=-1.5)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28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45095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095" y="359663"/>
            <a:ext cx="9156700" cy="1336675"/>
            <a:chOff x="-6095" y="359663"/>
            <a:chExt cx="9156700" cy="1336675"/>
          </a:xfrm>
        </p:grpSpPr>
        <p:sp>
          <p:nvSpPr>
            <p:cNvPr id="3" name="object 3"/>
            <p:cNvSpPr/>
            <p:nvPr/>
          </p:nvSpPr>
          <p:spPr>
            <a:xfrm>
              <a:off x="0" y="365759"/>
              <a:ext cx="9144000" cy="1324610"/>
            </a:xfrm>
            <a:custGeom>
              <a:avLst/>
              <a:gdLst/>
              <a:ahLst/>
              <a:cxnLst/>
              <a:rect l="l" t="t" r="r" b="b"/>
              <a:pathLst>
                <a:path w="9144000" h="1324610">
                  <a:moveTo>
                    <a:pt x="9144000" y="0"/>
                  </a:moveTo>
                  <a:lnTo>
                    <a:pt x="0" y="0"/>
                  </a:lnTo>
                  <a:lnTo>
                    <a:pt x="0" y="1324356"/>
                  </a:lnTo>
                  <a:lnTo>
                    <a:pt x="9144000" y="132435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4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365759"/>
              <a:ext cx="9144000" cy="1324610"/>
            </a:xfrm>
            <a:custGeom>
              <a:avLst/>
              <a:gdLst/>
              <a:ahLst/>
              <a:cxnLst/>
              <a:rect l="l" t="t" r="r" b="b"/>
              <a:pathLst>
                <a:path w="9144000" h="1324610">
                  <a:moveTo>
                    <a:pt x="0" y="1324356"/>
                  </a:moveTo>
                  <a:lnTo>
                    <a:pt x="9144000" y="1324356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24356"/>
                  </a:lnTo>
                  <a:close/>
                </a:path>
              </a:pathLst>
            </a:custGeom>
            <a:ln w="12192">
              <a:solidFill>
                <a:srgbClr val="788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-6095" y="5018532"/>
            <a:ext cx="9156700" cy="1344295"/>
            <a:chOff x="-6095" y="5018532"/>
            <a:chExt cx="9156700" cy="1344295"/>
          </a:xfrm>
        </p:grpSpPr>
        <p:sp>
          <p:nvSpPr>
            <p:cNvPr id="6" name="object 6"/>
            <p:cNvSpPr/>
            <p:nvPr/>
          </p:nvSpPr>
          <p:spPr>
            <a:xfrm>
              <a:off x="0" y="5024628"/>
              <a:ext cx="9144000" cy="1332230"/>
            </a:xfrm>
            <a:custGeom>
              <a:avLst/>
              <a:gdLst/>
              <a:ahLst/>
              <a:cxnLst/>
              <a:rect l="l" t="t" r="r" b="b"/>
              <a:pathLst>
                <a:path w="9144000" h="1332229">
                  <a:moveTo>
                    <a:pt x="9144000" y="0"/>
                  </a:moveTo>
                  <a:lnTo>
                    <a:pt x="0" y="0"/>
                  </a:lnTo>
                  <a:lnTo>
                    <a:pt x="0" y="1331976"/>
                  </a:lnTo>
                  <a:lnTo>
                    <a:pt x="9144000" y="1331976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A4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5024628"/>
              <a:ext cx="9144000" cy="1332230"/>
            </a:xfrm>
            <a:custGeom>
              <a:avLst/>
              <a:gdLst/>
              <a:ahLst/>
              <a:cxnLst/>
              <a:rect l="l" t="t" r="r" b="b"/>
              <a:pathLst>
                <a:path w="9144000" h="1332229">
                  <a:moveTo>
                    <a:pt x="0" y="1331976"/>
                  </a:moveTo>
                  <a:lnTo>
                    <a:pt x="9144000" y="1331976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331976"/>
                  </a:lnTo>
                  <a:close/>
                </a:path>
              </a:pathLst>
            </a:custGeom>
            <a:ln w="12191">
              <a:solidFill>
                <a:srgbClr val="788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Image</a:t>
            </a:r>
            <a:r>
              <a:rPr spc="-70" dirty="0"/>
              <a:t> </a:t>
            </a:r>
            <a:r>
              <a:rPr spc="-15" dirty="0"/>
              <a:t>Segmentation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815589" y="3070961"/>
            <a:ext cx="3513454" cy="19787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760" marR="358140" indent="514984">
              <a:lnSpc>
                <a:spcPct val="1235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Pengolahan </a:t>
            </a:r>
            <a:r>
              <a:rPr sz="2000" spc="-15" dirty="0">
                <a:latin typeface="Calibri"/>
                <a:cs typeface="Calibri"/>
              </a:rPr>
              <a:t>Citra  </a:t>
            </a:r>
            <a:r>
              <a:rPr sz="2000" spc="-10" dirty="0">
                <a:latin typeface="Calibri"/>
                <a:cs typeface="Calibri"/>
              </a:rPr>
              <a:t>Semester </a:t>
            </a:r>
            <a:r>
              <a:rPr sz="2000" spc="-5" dirty="0" err="1">
                <a:latin typeface="Calibri"/>
                <a:cs typeface="Calibri"/>
              </a:rPr>
              <a:t>Gasal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2019/2020</a:t>
            </a:r>
            <a:endParaRPr sz="2000" dirty="0">
              <a:latin typeface="Calibri"/>
              <a:cs typeface="Calibri"/>
            </a:endParaRPr>
          </a:p>
          <a:p>
            <a:pPr marL="12700" marR="5080" algn="ctr">
              <a:lnSpc>
                <a:spcPts val="2960"/>
              </a:lnSpc>
              <a:spcBef>
                <a:spcPts val="185"/>
              </a:spcBef>
            </a:pPr>
            <a:r>
              <a:rPr lang="en-US" sz="2000" spc="-10" dirty="0">
                <a:latin typeface="Calibri"/>
                <a:cs typeface="Calibri"/>
              </a:rPr>
              <a:t>Muhammad </a:t>
            </a:r>
            <a:r>
              <a:rPr lang="en-US" sz="2000" spc="-10" dirty="0" err="1">
                <a:latin typeface="Calibri"/>
                <a:cs typeface="Calibri"/>
              </a:rPr>
              <a:t>Naufal</a:t>
            </a:r>
            <a:endParaRPr lang="en-US" sz="2000" spc="-10" dirty="0">
              <a:latin typeface="Calibri"/>
              <a:cs typeface="Calibri"/>
            </a:endParaRPr>
          </a:p>
          <a:p>
            <a:pPr marL="12700" marR="5080" algn="ctr">
              <a:lnSpc>
                <a:spcPts val="2960"/>
              </a:lnSpc>
              <a:spcBef>
                <a:spcPts val="185"/>
              </a:spcBef>
            </a:pPr>
            <a:r>
              <a:rPr lang="en-US" sz="2000" spc="-15" dirty="0">
                <a:latin typeface="Calibri"/>
                <a:cs typeface="Calibri"/>
              </a:rPr>
              <a:t>D3 Teknik </a:t>
            </a:r>
            <a:r>
              <a:rPr lang="en-US" sz="2000" spc="-15" dirty="0" err="1">
                <a:latin typeface="Calibri"/>
                <a:cs typeface="Calibri"/>
              </a:rPr>
              <a:t>Komputer</a:t>
            </a:r>
            <a:endParaRPr lang="en-US" sz="2000" spc="-15" dirty="0">
              <a:latin typeface="Calibri"/>
              <a:cs typeface="Calibri"/>
            </a:endParaRPr>
          </a:p>
          <a:p>
            <a:pPr marL="12700" marR="5080" algn="ctr">
              <a:lnSpc>
                <a:spcPts val="2960"/>
              </a:lnSpc>
              <a:spcBef>
                <a:spcPts val="185"/>
              </a:spcBef>
            </a:pPr>
            <a:r>
              <a:rPr lang="en-US" sz="2000" spc="-10" dirty="0" err="1">
                <a:latin typeface="Calibri"/>
                <a:cs typeface="Calibri"/>
              </a:rPr>
              <a:t>Politeknik</a:t>
            </a:r>
            <a:r>
              <a:rPr lang="en-US" sz="2000" spc="-10" dirty="0">
                <a:latin typeface="Calibri"/>
                <a:cs typeface="Calibri"/>
              </a:rPr>
              <a:t> </a:t>
            </a:r>
            <a:r>
              <a:rPr lang="en-US" sz="2000" spc="-10" dirty="0" err="1">
                <a:latin typeface="Calibri"/>
                <a:cs typeface="Calibri"/>
              </a:rPr>
              <a:t>Harapan</a:t>
            </a:r>
            <a:r>
              <a:rPr lang="en-US" sz="2000" spc="-10" dirty="0">
                <a:latin typeface="Calibri"/>
                <a:cs typeface="Calibri"/>
              </a:rPr>
              <a:t> Bersama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70495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0" dirty="0"/>
              <a:t>Image </a:t>
            </a:r>
            <a:r>
              <a:rPr sz="3600" spc="-15" dirty="0"/>
              <a:t>Segmentation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963801"/>
            <a:ext cx="6475095" cy="1595755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61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Dividing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spatial image </a:t>
            </a:r>
            <a:r>
              <a:rPr sz="2400" spc="-15" dirty="0">
                <a:latin typeface="Calibri"/>
                <a:cs typeface="Calibri"/>
              </a:rPr>
              <a:t>into </a:t>
            </a:r>
            <a:r>
              <a:rPr sz="2400" spc="-10" dirty="0">
                <a:latin typeface="Calibri"/>
                <a:cs typeface="Calibri"/>
              </a:rPr>
              <a:t>homogeneous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regions</a:t>
            </a:r>
            <a:endParaRPr sz="24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When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20" dirty="0">
                <a:latin typeface="Calibri"/>
                <a:cs typeface="Calibri"/>
              </a:rPr>
              <a:t>say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spc="-10" dirty="0">
                <a:latin typeface="Calibri"/>
                <a:cs typeface="Calibri"/>
              </a:rPr>
              <a:t>segmented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image?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When the </a:t>
            </a:r>
            <a:r>
              <a:rPr sz="2200" spc="-10" dirty="0">
                <a:latin typeface="Calibri"/>
                <a:cs typeface="Calibri"/>
              </a:rPr>
              <a:t>regions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15" dirty="0">
                <a:latin typeface="Calibri"/>
                <a:cs typeface="Calibri"/>
              </a:rPr>
              <a:t>interest </a:t>
            </a:r>
            <a:r>
              <a:rPr sz="2200" spc="-20" dirty="0">
                <a:latin typeface="Calibri"/>
                <a:cs typeface="Calibri"/>
              </a:rPr>
              <a:t>have </a:t>
            </a:r>
            <a:r>
              <a:rPr sz="2200" spc="-5" dirty="0">
                <a:latin typeface="Calibri"/>
                <a:cs typeface="Calibri"/>
              </a:rPr>
              <a:t>been</a:t>
            </a:r>
            <a:r>
              <a:rPr sz="2200" spc="7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identified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It </a:t>
            </a:r>
            <a:r>
              <a:rPr sz="2200" spc="-10" dirty="0">
                <a:latin typeface="Calibri"/>
                <a:cs typeface="Calibri"/>
              </a:rPr>
              <a:t>depends </a:t>
            </a:r>
            <a:r>
              <a:rPr sz="2200" spc="-5" dirty="0">
                <a:latin typeface="Calibri"/>
                <a:cs typeface="Calibri"/>
              </a:rPr>
              <a:t>on the </a:t>
            </a:r>
            <a:r>
              <a:rPr sz="2200" spc="-20" dirty="0">
                <a:latin typeface="Calibri"/>
                <a:cs typeface="Calibri"/>
              </a:rPr>
              <a:t>context </a:t>
            </a:r>
            <a:r>
              <a:rPr sz="2200" spc="-5" dirty="0">
                <a:latin typeface="Calibri"/>
                <a:cs typeface="Calibri"/>
              </a:rPr>
              <a:t>and the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task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8991" y="3732276"/>
            <a:ext cx="3165348" cy="2090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96611" y="3730752"/>
            <a:ext cx="3156204" cy="2081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6"/>
            <a:ext cx="1273658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33398606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0" dirty="0"/>
              <a:t>Image </a:t>
            </a:r>
            <a:r>
              <a:rPr sz="3600" spc="-15" dirty="0"/>
              <a:t>Segmentation</a:t>
            </a:r>
            <a:r>
              <a:rPr sz="3600" dirty="0"/>
              <a:t> (2)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43471" y="2703576"/>
            <a:ext cx="2072639" cy="2072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655064" y="3261359"/>
            <a:ext cx="3968750" cy="457200"/>
            <a:chOff x="1655064" y="3261359"/>
            <a:chExt cx="3968750" cy="457200"/>
          </a:xfrm>
        </p:grpSpPr>
        <p:sp>
          <p:nvSpPr>
            <p:cNvPr id="6" name="object 6"/>
            <p:cNvSpPr/>
            <p:nvPr/>
          </p:nvSpPr>
          <p:spPr>
            <a:xfrm>
              <a:off x="1658112" y="3264407"/>
              <a:ext cx="3962400" cy="4511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58112" y="3264407"/>
              <a:ext cx="3962400" cy="451484"/>
            </a:xfrm>
            <a:custGeom>
              <a:avLst/>
              <a:gdLst/>
              <a:ahLst/>
              <a:cxnLst/>
              <a:rect l="l" t="t" r="r" b="b"/>
              <a:pathLst>
                <a:path w="3962400" h="451485">
                  <a:moveTo>
                    <a:pt x="0" y="75183"/>
                  </a:moveTo>
                  <a:lnTo>
                    <a:pt x="5907" y="45916"/>
                  </a:lnTo>
                  <a:lnTo>
                    <a:pt x="22018" y="22018"/>
                  </a:lnTo>
                  <a:lnTo>
                    <a:pt x="45916" y="5907"/>
                  </a:lnTo>
                  <a:lnTo>
                    <a:pt x="75183" y="0"/>
                  </a:lnTo>
                  <a:lnTo>
                    <a:pt x="3887216" y="0"/>
                  </a:lnTo>
                  <a:lnTo>
                    <a:pt x="3916483" y="5907"/>
                  </a:lnTo>
                  <a:lnTo>
                    <a:pt x="3940381" y="22018"/>
                  </a:lnTo>
                  <a:lnTo>
                    <a:pt x="3956492" y="45916"/>
                  </a:lnTo>
                  <a:lnTo>
                    <a:pt x="3962400" y="75183"/>
                  </a:lnTo>
                  <a:lnTo>
                    <a:pt x="3962400" y="375919"/>
                  </a:lnTo>
                  <a:lnTo>
                    <a:pt x="3956492" y="405187"/>
                  </a:lnTo>
                  <a:lnTo>
                    <a:pt x="3940381" y="429085"/>
                  </a:lnTo>
                  <a:lnTo>
                    <a:pt x="3916483" y="445196"/>
                  </a:lnTo>
                  <a:lnTo>
                    <a:pt x="3887216" y="451103"/>
                  </a:lnTo>
                  <a:lnTo>
                    <a:pt x="75183" y="451103"/>
                  </a:lnTo>
                  <a:lnTo>
                    <a:pt x="45916" y="445196"/>
                  </a:lnTo>
                  <a:lnTo>
                    <a:pt x="22018" y="429085"/>
                  </a:lnTo>
                  <a:lnTo>
                    <a:pt x="5907" y="405187"/>
                  </a:lnTo>
                  <a:lnTo>
                    <a:pt x="0" y="375919"/>
                  </a:lnTo>
                  <a:lnTo>
                    <a:pt x="0" y="75183"/>
                  </a:lnTo>
                  <a:close/>
                </a:path>
              </a:pathLst>
            </a:custGeom>
            <a:ln w="6095">
              <a:solidFill>
                <a:srgbClr val="D09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655064" y="4925567"/>
            <a:ext cx="3968750" cy="457200"/>
            <a:chOff x="1655064" y="4925567"/>
            <a:chExt cx="3968750" cy="457200"/>
          </a:xfrm>
        </p:grpSpPr>
        <p:sp>
          <p:nvSpPr>
            <p:cNvPr id="9" name="object 9"/>
            <p:cNvSpPr/>
            <p:nvPr/>
          </p:nvSpPr>
          <p:spPr>
            <a:xfrm>
              <a:off x="1658112" y="4928615"/>
              <a:ext cx="3962400" cy="4511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58112" y="4928615"/>
              <a:ext cx="3962400" cy="451484"/>
            </a:xfrm>
            <a:custGeom>
              <a:avLst/>
              <a:gdLst/>
              <a:ahLst/>
              <a:cxnLst/>
              <a:rect l="l" t="t" r="r" b="b"/>
              <a:pathLst>
                <a:path w="3962400" h="451485">
                  <a:moveTo>
                    <a:pt x="0" y="75183"/>
                  </a:moveTo>
                  <a:lnTo>
                    <a:pt x="5907" y="45916"/>
                  </a:lnTo>
                  <a:lnTo>
                    <a:pt x="22018" y="22018"/>
                  </a:lnTo>
                  <a:lnTo>
                    <a:pt x="45916" y="5907"/>
                  </a:lnTo>
                  <a:lnTo>
                    <a:pt x="75183" y="0"/>
                  </a:lnTo>
                  <a:lnTo>
                    <a:pt x="3887216" y="0"/>
                  </a:lnTo>
                  <a:lnTo>
                    <a:pt x="3916483" y="5907"/>
                  </a:lnTo>
                  <a:lnTo>
                    <a:pt x="3940381" y="22018"/>
                  </a:lnTo>
                  <a:lnTo>
                    <a:pt x="3956492" y="45916"/>
                  </a:lnTo>
                  <a:lnTo>
                    <a:pt x="3962400" y="75183"/>
                  </a:lnTo>
                  <a:lnTo>
                    <a:pt x="3962400" y="375919"/>
                  </a:lnTo>
                  <a:lnTo>
                    <a:pt x="3956492" y="405187"/>
                  </a:lnTo>
                  <a:lnTo>
                    <a:pt x="3940381" y="429085"/>
                  </a:lnTo>
                  <a:lnTo>
                    <a:pt x="3916483" y="445196"/>
                  </a:lnTo>
                  <a:lnTo>
                    <a:pt x="3887216" y="451103"/>
                  </a:lnTo>
                  <a:lnTo>
                    <a:pt x="75183" y="451103"/>
                  </a:lnTo>
                  <a:lnTo>
                    <a:pt x="45916" y="445196"/>
                  </a:lnTo>
                  <a:lnTo>
                    <a:pt x="22018" y="429085"/>
                  </a:lnTo>
                  <a:lnTo>
                    <a:pt x="5907" y="405187"/>
                  </a:lnTo>
                  <a:lnTo>
                    <a:pt x="0" y="375919"/>
                  </a:lnTo>
                  <a:lnTo>
                    <a:pt x="0" y="75183"/>
                  </a:lnTo>
                  <a:close/>
                </a:path>
              </a:pathLst>
            </a:custGeom>
            <a:ln w="6095">
              <a:solidFill>
                <a:srgbClr val="D09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07542" y="1780308"/>
            <a:ext cx="5174615" cy="3510279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Segmentation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principles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Discontinuity</a:t>
            </a:r>
            <a:endParaRPr sz="2200">
              <a:latin typeface="Calibri"/>
              <a:cs typeface="Calibri"/>
            </a:endParaRPr>
          </a:p>
          <a:p>
            <a:pPr marL="870585" marR="144780" lvl="2" indent="-172720">
              <a:lnSpc>
                <a:spcPts val="2160"/>
              </a:lnSpc>
              <a:spcBef>
                <a:spcPts val="445"/>
              </a:spcBef>
              <a:buFont typeface="Arial"/>
              <a:buChar char="•"/>
              <a:tabLst>
                <a:tab pos="871219" algn="l"/>
              </a:tabLst>
            </a:pPr>
            <a:r>
              <a:rPr sz="2000" spc="-5" dirty="0">
                <a:latin typeface="Calibri"/>
                <a:cs typeface="Calibri"/>
              </a:rPr>
              <a:t>Segment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image based on </a:t>
            </a:r>
            <a:r>
              <a:rPr sz="2000" dirty="0">
                <a:latin typeface="Calibri"/>
                <a:cs typeface="Calibri"/>
              </a:rPr>
              <a:t>the abrupt  changes 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intensity</a:t>
            </a:r>
            <a:endParaRPr sz="2000">
              <a:latin typeface="Calibri"/>
              <a:cs typeface="Calibri"/>
            </a:endParaRPr>
          </a:p>
          <a:p>
            <a:pPr marL="1729105">
              <a:lnSpc>
                <a:spcPct val="100000"/>
              </a:lnSpc>
              <a:spcBef>
                <a:spcPts val="1550"/>
              </a:spcBef>
            </a:pPr>
            <a:r>
              <a:rPr sz="1800" spc="-5" dirty="0">
                <a:latin typeface="Calibri"/>
                <a:cs typeface="Calibri"/>
              </a:rPr>
              <a:t>Edge-based</a:t>
            </a:r>
            <a:r>
              <a:rPr sz="1800" spc="-10" dirty="0">
                <a:latin typeface="Calibri"/>
                <a:cs typeface="Calibri"/>
              </a:rPr>
              <a:t> segmentation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Similarity</a:t>
            </a:r>
            <a:endParaRPr sz="2200">
              <a:latin typeface="Calibri"/>
              <a:cs typeface="Calibri"/>
            </a:endParaRPr>
          </a:p>
          <a:p>
            <a:pPr marL="870585" lvl="2" indent="-173355">
              <a:lnSpc>
                <a:spcPts val="2280"/>
              </a:lnSpc>
              <a:spcBef>
                <a:spcPts val="175"/>
              </a:spcBef>
              <a:buFont typeface="Arial"/>
              <a:buChar char="•"/>
              <a:tabLst>
                <a:tab pos="871219" algn="l"/>
              </a:tabLst>
            </a:pPr>
            <a:r>
              <a:rPr sz="2000" spc="-5" dirty="0">
                <a:latin typeface="Calibri"/>
                <a:cs typeface="Calibri"/>
              </a:rPr>
              <a:t>Segment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image based on regions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</a:t>
            </a:r>
            <a:endParaRPr sz="2000">
              <a:latin typeface="Calibri"/>
              <a:cs typeface="Calibri"/>
            </a:endParaRPr>
          </a:p>
          <a:p>
            <a:pPr marL="870585">
              <a:lnSpc>
                <a:spcPts val="2280"/>
              </a:lnSpc>
            </a:pPr>
            <a:r>
              <a:rPr sz="2000" spc="-10" dirty="0">
                <a:latin typeface="Calibri"/>
                <a:cs typeface="Calibri"/>
              </a:rPr>
              <a:t>are</a:t>
            </a:r>
            <a:r>
              <a:rPr sz="2000" spc="-5" dirty="0">
                <a:latin typeface="Calibri"/>
                <a:cs typeface="Calibri"/>
              </a:rPr>
              <a:t> similar</a:t>
            </a:r>
            <a:endParaRPr sz="2000">
              <a:latin typeface="Calibri"/>
              <a:cs typeface="Calibri"/>
            </a:endParaRPr>
          </a:p>
          <a:p>
            <a:pPr marL="1634489">
              <a:lnSpc>
                <a:spcPct val="100000"/>
              </a:lnSpc>
              <a:spcBef>
                <a:spcPts val="1639"/>
              </a:spcBef>
            </a:pPr>
            <a:r>
              <a:rPr sz="1800" spc="-5" dirty="0">
                <a:latin typeface="Calibri"/>
                <a:cs typeface="Calibri"/>
              </a:rPr>
              <a:t>Region-based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segmentation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2893658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0" dirty="0"/>
              <a:t>Edge </a:t>
            </a:r>
            <a:r>
              <a:rPr sz="3600" dirty="0"/>
              <a:t>and </a:t>
            </a:r>
            <a:r>
              <a:rPr sz="3600" spc="-10" dirty="0"/>
              <a:t>Region-Based</a:t>
            </a:r>
            <a:r>
              <a:rPr sz="3600" spc="-25" dirty="0"/>
              <a:t> </a:t>
            </a:r>
            <a:r>
              <a:rPr sz="3600" spc="-15" dirty="0"/>
              <a:t>Segmentation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4380" y="2052827"/>
            <a:ext cx="7635240" cy="2508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76650" y="4508754"/>
            <a:ext cx="1788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334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Edge Detection to  </a:t>
            </a:r>
            <a:r>
              <a:rPr sz="1800" spc="-5" dirty="0">
                <a:latin typeface="Calibri"/>
                <a:cs typeface="Calibri"/>
              </a:rPr>
              <a:t>find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discontinuities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64021" y="4508754"/>
            <a:ext cx="1728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4510" marR="5080" indent="-51244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Segmentation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2  </a:t>
            </a:r>
            <a:r>
              <a:rPr sz="1800" spc="-10" dirty="0">
                <a:latin typeface="Calibri"/>
                <a:cs typeface="Calibri"/>
              </a:rPr>
              <a:t>regions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6901" y="4508754"/>
            <a:ext cx="1817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736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region  </a:t>
            </a:r>
            <a:r>
              <a:rPr sz="1800" spc="-15" dirty="0">
                <a:latin typeface="Calibri"/>
                <a:cs typeface="Calibri"/>
              </a:rPr>
              <a:t>(constant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intensity)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73974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0" dirty="0"/>
              <a:t>Edge </a:t>
            </a:r>
            <a:r>
              <a:rPr sz="3600" dirty="0"/>
              <a:t>and </a:t>
            </a:r>
            <a:r>
              <a:rPr sz="3600" spc="-10" dirty="0"/>
              <a:t>Region-Based </a:t>
            </a:r>
            <a:r>
              <a:rPr sz="3600" spc="-15" dirty="0"/>
              <a:t>Segmentation </a:t>
            </a:r>
            <a:r>
              <a:rPr sz="3600" dirty="0"/>
              <a:t>(2)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76650" y="4508754"/>
            <a:ext cx="1788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334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Edge Detection to  </a:t>
            </a:r>
            <a:r>
              <a:rPr sz="1800" spc="-5" dirty="0">
                <a:latin typeface="Calibri"/>
                <a:cs typeface="Calibri"/>
              </a:rPr>
              <a:t>find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discontinuities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64021" y="4508754"/>
            <a:ext cx="17284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4510" marR="5080" indent="-51244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Segmentation </a:t>
            </a:r>
            <a:r>
              <a:rPr sz="1800" spc="-5" dirty="0">
                <a:latin typeface="Calibri"/>
                <a:cs typeface="Calibri"/>
              </a:rPr>
              <a:t>of </a:t>
            </a:r>
            <a:r>
              <a:rPr sz="1800" dirty="0">
                <a:latin typeface="Calibri"/>
                <a:cs typeface="Calibri"/>
              </a:rPr>
              <a:t>2  </a:t>
            </a:r>
            <a:r>
              <a:rPr sz="1800" spc="-10" dirty="0">
                <a:latin typeface="Calibri"/>
                <a:cs typeface="Calibri"/>
              </a:rPr>
              <a:t>regions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4380" y="2052827"/>
            <a:ext cx="7635240" cy="2523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97330" y="4508754"/>
            <a:ext cx="9544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 </a:t>
            </a:r>
            <a:r>
              <a:rPr sz="1800" spc="-10" dirty="0">
                <a:latin typeface="Calibri"/>
                <a:cs typeface="Calibri"/>
              </a:rPr>
              <a:t>region  </a:t>
            </a:r>
            <a:r>
              <a:rPr sz="1800" spc="-5" dirty="0">
                <a:latin typeface="Calibri"/>
                <a:cs typeface="Calibri"/>
              </a:rPr>
              <a:t>(</a:t>
            </a:r>
            <a:r>
              <a:rPr sz="1800" spc="-35" dirty="0">
                <a:latin typeface="Calibri"/>
                <a:cs typeface="Calibri"/>
              </a:rPr>
              <a:t>t</a:t>
            </a:r>
            <a:r>
              <a:rPr sz="1800" spc="-2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xtu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912409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pc="-229" dirty="0"/>
              <a:t>Citra</a:t>
            </a:r>
            <a:r>
              <a:rPr spc="-265" dirty="0"/>
              <a:t> </a:t>
            </a:r>
            <a:r>
              <a:rPr spc="-250" dirty="0"/>
              <a:t>Dijital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35096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45" dirty="0">
                <a:latin typeface="Carlito"/>
                <a:cs typeface="Carlito"/>
              </a:rPr>
              <a:t>Yang </a:t>
            </a:r>
            <a:r>
              <a:rPr sz="2400" spc="-10" dirty="0">
                <a:latin typeface="Carlito"/>
                <a:cs typeface="Carlito"/>
              </a:rPr>
              <a:t>dilihat </a:t>
            </a:r>
            <a:r>
              <a:rPr sz="2400" spc="-5" dirty="0">
                <a:latin typeface="Carlito"/>
                <a:cs typeface="Carlito"/>
              </a:rPr>
              <a:t>oleh</a:t>
            </a:r>
            <a:r>
              <a:rPr sz="2400" spc="30" dirty="0">
                <a:latin typeface="Carlito"/>
                <a:cs typeface="Carlito"/>
              </a:rPr>
              <a:t> </a:t>
            </a:r>
            <a:r>
              <a:rPr sz="2400" spc="-20" dirty="0">
                <a:latin typeface="Carlito"/>
                <a:cs typeface="Carlito"/>
              </a:rPr>
              <a:t>komputer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36547" y="2453639"/>
            <a:ext cx="6471023" cy="33866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00911" y="6077711"/>
            <a:ext cx="6742430" cy="704215"/>
            <a:chOff x="1200911" y="6077711"/>
            <a:chExt cx="6742430" cy="704215"/>
          </a:xfrm>
        </p:grpSpPr>
        <p:sp>
          <p:nvSpPr>
            <p:cNvPr id="6" name="object 6"/>
            <p:cNvSpPr/>
            <p:nvPr/>
          </p:nvSpPr>
          <p:spPr>
            <a:xfrm>
              <a:off x="1207007" y="6083807"/>
              <a:ext cx="6730365" cy="692150"/>
            </a:xfrm>
            <a:custGeom>
              <a:avLst/>
              <a:gdLst/>
              <a:ahLst/>
              <a:cxnLst/>
              <a:rect l="l" t="t" r="r" b="b"/>
              <a:pathLst>
                <a:path w="6730365" h="692150">
                  <a:moveTo>
                    <a:pt x="6614668" y="0"/>
                  </a:moveTo>
                  <a:lnTo>
                    <a:pt x="115315" y="0"/>
                  </a:lnTo>
                  <a:lnTo>
                    <a:pt x="70428" y="9061"/>
                  </a:lnTo>
                  <a:lnTo>
                    <a:pt x="33774" y="33774"/>
                  </a:lnTo>
                  <a:lnTo>
                    <a:pt x="9061" y="70428"/>
                  </a:lnTo>
                  <a:lnTo>
                    <a:pt x="0" y="115315"/>
                  </a:lnTo>
                  <a:lnTo>
                    <a:pt x="0" y="576579"/>
                  </a:lnTo>
                  <a:lnTo>
                    <a:pt x="9061" y="621467"/>
                  </a:lnTo>
                  <a:lnTo>
                    <a:pt x="33774" y="658121"/>
                  </a:lnTo>
                  <a:lnTo>
                    <a:pt x="70428" y="682834"/>
                  </a:lnTo>
                  <a:lnTo>
                    <a:pt x="115315" y="691895"/>
                  </a:lnTo>
                  <a:lnTo>
                    <a:pt x="6614668" y="691895"/>
                  </a:lnTo>
                  <a:lnTo>
                    <a:pt x="6659528" y="682834"/>
                  </a:lnTo>
                  <a:lnTo>
                    <a:pt x="6696186" y="658121"/>
                  </a:lnTo>
                  <a:lnTo>
                    <a:pt x="6720913" y="621467"/>
                  </a:lnTo>
                  <a:lnTo>
                    <a:pt x="6729984" y="576579"/>
                  </a:lnTo>
                  <a:lnTo>
                    <a:pt x="6729984" y="115315"/>
                  </a:lnTo>
                  <a:lnTo>
                    <a:pt x="6720913" y="70428"/>
                  </a:lnTo>
                  <a:lnTo>
                    <a:pt x="6696186" y="33774"/>
                  </a:lnTo>
                  <a:lnTo>
                    <a:pt x="6659528" y="9061"/>
                  </a:lnTo>
                  <a:lnTo>
                    <a:pt x="6614668" y="0"/>
                  </a:lnTo>
                  <a:close/>
                </a:path>
              </a:pathLst>
            </a:custGeom>
            <a:solidFill>
              <a:srgbClr val="9C85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07007" y="6083807"/>
              <a:ext cx="6730365" cy="692150"/>
            </a:xfrm>
            <a:custGeom>
              <a:avLst/>
              <a:gdLst/>
              <a:ahLst/>
              <a:cxnLst/>
              <a:rect l="l" t="t" r="r" b="b"/>
              <a:pathLst>
                <a:path w="6730365" h="692150">
                  <a:moveTo>
                    <a:pt x="0" y="115315"/>
                  </a:moveTo>
                  <a:lnTo>
                    <a:pt x="9061" y="70428"/>
                  </a:lnTo>
                  <a:lnTo>
                    <a:pt x="33774" y="33774"/>
                  </a:lnTo>
                  <a:lnTo>
                    <a:pt x="70428" y="9061"/>
                  </a:lnTo>
                  <a:lnTo>
                    <a:pt x="115315" y="0"/>
                  </a:lnTo>
                  <a:lnTo>
                    <a:pt x="6614668" y="0"/>
                  </a:lnTo>
                  <a:lnTo>
                    <a:pt x="6659528" y="9061"/>
                  </a:lnTo>
                  <a:lnTo>
                    <a:pt x="6696186" y="33774"/>
                  </a:lnTo>
                  <a:lnTo>
                    <a:pt x="6720913" y="70428"/>
                  </a:lnTo>
                  <a:lnTo>
                    <a:pt x="6729984" y="115315"/>
                  </a:lnTo>
                  <a:lnTo>
                    <a:pt x="6729984" y="576579"/>
                  </a:lnTo>
                  <a:lnTo>
                    <a:pt x="6720913" y="621467"/>
                  </a:lnTo>
                  <a:lnTo>
                    <a:pt x="6696186" y="658121"/>
                  </a:lnTo>
                  <a:lnTo>
                    <a:pt x="6659528" y="682834"/>
                  </a:lnTo>
                  <a:lnTo>
                    <a:pt x="6614668" y="691895"/>
                  </a:lnTo>
                  <a:lnTo>
                    <a:pt x="115315" y="691895"/>
                  </a:lnTo>
                  <a:lnTo>
                    <a:pt x="70428" y="682834"/>
                  </a:lnTo>
                  <a:lnTo>
                    <a:pt x="33774" y="658121"/>
                  </a:lnTo>
                  <a:lnTo>
                    <a:pt x="9061" y="621467"/>
                  </a:lnTo>
                  <a:lnTo>
                    <a:pt x="0" y="576579"/>
                  </a:lnTo>
                  <a:lnTo>
                    <a:pt x="0" y="115315"/>
                  </a:lnTo>
                  <a:close/>
                </a:path>
              </a:pathLst>
            </a:custGeom>
            <a:ln w="12192">
              <a:solidFill>
                <a:srgbClr val="705F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914523" y="6249111"/>
            <a:ext cx="33140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Carlito"/>
                <a:cs typeface="Carlito"/>
              </a:rPr>
              <a:t>How </a:t>
            </a:r>
            <a:r>
              <a:rPr sz="2000" spc="-10" dirty="0">
                <a:latin typeface="Carlito"/>
                <a:cs typeface="Carlito"/>
              </a:rPr>
              <a:t>to </a:t>
            </a:r>
            <a:r>
              <a:rPr sz="1650" spc="-509" baseline="-27777" dirty="0">
                <a:solidFill>
                  <a:srgbClr val="888888"/>
                </a:solidFill>
                <a:latin typeface="Carlito"/>
                <a:cs typeface="Carlito"/>
              </a:rPr>
              <a:t>P</a:t>
            </a:r>
            <a:r>
              <a:rPr sz="2000" spc="-340" dirty="0">
                <a:latin typeface="Carlito"/>
                <a:cs typeface="Carlito"/>
              </a:rPr>
              <a:t>p</a:t>
            </a:r>
            <a:r>
              <a:rPr sz="1650" spc="-509" baseline="-27777" dirty="0">
                <a:solidFill>
                  <a:srgbClr val="888888"/>
                </a:solidFill>
                <a:latin typeface="Carlito"/>
                <a:cs typeface="Carlito"/>
              </a:rPr>
              <a:t>en</a:t>
            </a:r>
            <a:r>
              <a:rPr sz="2000" spc="-340" dirty="0">
                <a:latin typeface="Carlito"/>
                <a:cs typeface="Carlito"/>
              </a:rPr>
              <a:t>r</a:t>
            </a:r>
            <a:r>
              <a:rPr sz="1650" spc="-509" baseline="-27777" dirty="0">
                <a:solidFill>
                  <a:srgbClr val="888888"/>
                </a:solidFill>
                <a:latin typeface="Carlito"/>
                <a:cs typeface="Carlito"/>
              </a:rPr>
              <a:t>g</a:t>
            </a:r>
            <a:r>
              <a:rPr sz="2000" spc="-340" dirty="0">
                <a:latin typeface="Carlito"/>
                <a:cs typeface="Carlito"/>
              </a:rPr>
              <a:t>o</a:t>
            </a:r>
            <a:r>
              <a:rPr sz="1650" spc="-509" baseline="-27777" dirty="0">
                <a:solidFill>
                  <a:srgbClr val="888888"/>
                </a:solidFill>
                <a:latin typeface="Carlito"/>
                <a:cs typeface="Carlito"/>
              </a:rPr>
              <a:t>ol</a:t>
            </a:r>
            <a:r>
              <a:rPr sz="2000" spc="-340" dirty="0">
                <a:latin typeface="Carlito"/>
                <a:cs typeface="Carlito"/>
              </a:rPr>
              <a:t>s</a:t>
            </a:r>
            <a:r>
              <a:rPr sz="1650" spc="-509" baseline="-27777" dirty="0">
                <a:solidFill>
                  <a:srgbClr val="888888"/>
                </a:solidFill>
                <a:latin typeface="Carlito"/>
                <a:cs typeface="Carlito"/>
              </a:rPr>
              <a:t>ah</a:t>
            </a:r>
            <a:r>
              <a:rPr sz="2000" spc="-340" dirty="0">
                <a:latin typeface="Carlito"/>
                <a:cs typeface="Carlito"/>
              </a:rPr>
              <a:t>e</a:t>
            </a:r>
            <a:r>
              <a:rPr sz="1650" spc="-509" baseline="-27777" dirty="0">
                <a:solidFill>
                  <a:srgbClr val="888888"/>
                </a:solidFill>
                <a:latin typeface="Carlito"/>
                <a:cs typeface="Carlito"/>
              </a:rPr>
              <a:t>a</a:t>
            </a:r>
            <a:r>
              <a:rPr sz="2000" spc="-340" dirty="0">
                <a:latin typeface="Carlito"/>
                <a:cs typeface="Carlito"/>
              </a:rPr>
              <a:t>s</a:t>
            </a:r>
            <a:r>
              <a:rPr sz="1650" spc="-509" baseline="-27777" dirty="0">
                <a:solidFill>
                  <a:srgbClr val="888888"/>
                </a:solidFill>
                <a:latin typeface="Carlito"/>
                <a:cs typeface="Carlito"/>
              </a:rPr>
              <a:t>n</a:t>
            </a:r>
            <a:r>
              <a:rPr sz="1650" spc="-52" baseline="-27777" dirty="0">
                <a:solidFill>
                  <a:srgbClr val="888888"/>
                </a:solidFill>
                <a:latin typeface="Carlito"/>
                <a:cs typeface="Carlito"/>
              </a:rPr>
              <a:t> </a:t>
            </a:r>
            <a:r>
              <a:rPr sz="1650" spc="-367" baseline="-27777" dirty="0">
                <a:solidFill>
                  <a:srgbClr val="888888"/>
                </a:solidFill>
                <a:latin typeface="Carlito"/>
                <a:cs typeface="Carlito"/>
              </a:rPr>
              <a:t>C</a:t>
            </a:r>
            <a:r>
              <a:rPr sz="2000" spc="-245" dirty="0">
                <a:latin typeface="Carlito"/>
                <a:cs typeface="Carlito"/>
              </a:rPr>
              <a:t>t</a:t>
            </a:r>
            <a:r>
              <a:rPr sz="1650" spc="-367" baseline="-27777" dirty="0">
                <a:solidFill>
                  <a:srgbClr val="888888"/>
                </a:solidFill>
                <a:latin typeface="Carlito"/>
                <a:cs typeface="Carlito"/>
              </a:rPr>
              <a:t>it</a:t>
            </a:r>
            <a:r>
              <a:rPr sz="2000" spc="-245" dirty="0">
                <a:latin typeface="Carlito"/>
                <a:cs typeface="Carlito"/>
              </a:rPr>
              <a:t>h</a:t>
            </a:r>
            <a:r>
              <a:rPr sz="1650" spc="-367" baseline="-27777" dirty="0">
                <a:solidFill>
                  <a:srgbClr val="888888"/>
                </a:solidFill>
                <a:latin typeface="Carlito"/>
                <a:cs typeface="Carlito"/>
              </a:rPr>
              <a:t>ra</a:t>
            </a:r>
            <a:r>
              <a:rPr sz="2000" spc="-245" dirty="0">
                <a:latin typeface="Carlito"/>
                <a:cs typeface="Carlito"/>
              </a:rPr>
              <a:t>i</a:t>
            </a:r>
            <a:r>
              <a:rPr sz="1650" spc="-367" baseline="-27777" dirty="0">
                <a:solidFill>
                  <a:srgbClr val="888888"/>
                </a:solidFill>
                <a:latin typeface="Carlito"/>
                <a:cs typeface="Carlito"/>
              </a:rPr>
              <a:t>-</a:t>
            </a:r>
            <a:r>
              <a:rPr sz="2000" spc="-245" dirty="0">
                <a:latin typeface="Carlito"/>
                <a:cs typeface="Carlito"/>
              </a:rPr>
              <a:t>s</a:t>
            </a:r>
            <a:r>
              <a:rPr sz="1650" spc="-367" baseline="-27777" dirty="0">
                <a:solidFill>
                  <a:srgbClr val="888888"/>
                </a:solidFill>
                <a:latin typeface="Carlito"/>
                <a:cs typeface="Carlito"/>
              </a:rPr>
              <a:t>Pe</a:t>
            </a:r>
            <a:r>
              <a:rPr sz="2000" spc="-245" dirty="0">
                <a:latin typeface="Carlito"/>
                <a:cs typeface="Carlito"/>
              </a:rPr>
              <a:t>d</a:t>
            </a:r>
            <a:r>
              <a:rPr sz="1650" spc="-367" baseline="-27777" dirty="0">
                <a:solidFill>
                  <a:srgbClr val="888888"/>
                </a:solidFill>
                <a:latin typeface="Carlito"/>
                <a:cs typeface="Carlito"/>
              </a:rPr>
              <a:t>ng</a:t>
            </a:r>
            <a:r>
              <a:rPr sz="2000" spc="-245" dirty="0">
                <a:latin typeface="Carlito"/>
                <a:cs typeface="Carlito"/>
              </a:rPr>
              <a:t>i</a:t>
            </a:r>
            <a:r>
              <a:rPr sz="1650" spc="-367" baseline="-27777" dirty="0">
                <a:solidFill>
                  <a:srgbClr val="888888"/>
                </a:solidFill>
                <a:latin typeface="Carlito"/>
                <a:cs typeface="Carlito"/>
              </a:rPr>
              <a:t>a</a:t>
            </a:r>
            <a:r>
              <a:rPr sz="2000" spc="-245" dirty="0">
                <a:latin typeface="Carlito"/>
                <a:cs typeface="Carlito"/>
              </a:rPr>
              <a:t>g</a:t>
            </a:r>
            <a:r>
              <a:rPr sz="1650" spc="-367" baseline="-27777" dirty="0">
                <a:solidFill>
                  <a:srgbClr val="888888"/>
                </a:solidFill>
                <a:latin typeface="Carlito"/>
                <a:cs typeface="Carlito"/>
              </a:rPr>
              <a:t>n</a:t>
            </a:r>
            <a:r>
              <a:rPr sz="2000" spc="-245" dirty="0">
                <a:latin typeface="Carlito"/>
                <a:cs typeface="Carlito"/>
              </a:rPr>
              <a:t>i</a:t>
            </a:r>
            <a:r>
              <a:rPr sz="1650" spc="-367" baseline="-27777" dirty="0">
                <a:solidFill>
                  <a:srgbClr val="888888"/>
                </a:solidFill>
                <a:latin typeface="Carlito"/>
                <a:cs typeface="Carlito"/>
              </a:rPr>
              <a:t>ta</a:t>
            </a:r>
            <a:r>
              <a:rPr sz="2000" spc="-245" dirty="0">
                <a:latin typeface="Carlito"/>
                <a:cs typeface="Carlito"/>
              </a:rPr>
              <a:t>t</a:t>
            </a:r>
            <a:r>
              <a:rPr sz="1650" spc="-367" baseline="-27777" dirty="0">
                <a:solidFill>
                  <a:srgbClr val="888888"/>
                </a:solidFill>
                <a:latin typeface="Carlito"/>
                <a:cs typeface="Carlito"/>
              </a:rPr>
              <a:t>r</a:t>
            </a:r>
            <a:r>
              <a:rPr sz="2000" spc="-245" dirty="0">
                <a:latin typeface="Carlito"/>
                <a:cs typeface="Carlito"/>
              </a:rPr>
              <a:t>al  </a:t>
            </a:r>
            <a:r>
              <a:rPr sz="2000" spc="-10" dirty="0">
                <a:latin typeface="Carlito"/>
                <a:cs typeface="Carlito"/>
              </a:rPr>
              <a:t>data?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0" dirty="0"/>
              <a:t>Edge</a:t>
            </a:r>
            <a:r>
              <a:rPr sz="3600" spc="-25" dirty="0"/>
              <a:t> </a:t>
            </a:r>
            <a:r>
              <a:rPr sz="3600" spc="-10" dirty="0"/>
              <a:t>Based-Detection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783336" y="2176272"/>
            <a:ext cx="3163824" cy="3162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74356" y="2622698"/>
            <a:ext cx="4034242" cy="22694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8390289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0" dirty="0"/>
              <a:t>Edge </a:t>
            </a:r>
            <a:r>
              <a:rPr sz="3600" spc="-10" dirty="0"/>
              <a:t>Based-Detection</a:t>
            </a:r>
            <a:r>
              <a:rPr sz="3600" spc="-20" dirty="0"/>
              <a:t> </a:t>
            </a:r>
            <a:r>
              <a:rPr sz="3600" dirty="0"/>
              <a:t>(2)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051675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libri"/>
                <a:cs typeface="Calibri"/>
              </a:rPr>
              <a:t>Edge: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set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connected </a:t>
            </a:r>
            <a:r>
              <a:rPr sz="2400" spc="-15" dirty="0">
                <a:latin typeface="Calibri"/>
                <a:cs typeface="Calibri"/>
              </a:rPr>
              <a:t>pixels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dirty="0">
                <a:latin typeface="Calibri"/>
                <a:cs typeface="Calibri"/>
              </a:rPr>
              <a:t>lie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boundary</a:t>
            </a:r>
            <a:endParaRPr sz="2400">
              <a:latin typeface="Calibri"/>
              <a:cs typeface="Calibri"/>
            </a:endParaRPr>
          </a:p>
          <a:p>
            <a:pPr marL="184785">
              <a:lnSpc>
                <a:spcPts val="2740"/>
              </a:lnSpc>
            </a:pPr>
            <a:r>
              <a:rPr sz="2400" spc="-5" dirty="0">
                <a:latin typeface="Calibri"/>
                <a:cs typeface="Calibri"/>
              </a:rPr>
              <a:t>between </a:t>
            </a:r>
            <a:r>
              <a:rPr sz="2400" spc="-10" dirty="0">
                <a:latin typeface="Calibri"/>
                <a:cs typeface="Calibri"/>
              </a:rPr>
              <a:t>two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regions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93782" y="2647047"/>
            <a:ext cx="5931958" cy="3529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30211821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0" dirty="0"/>
              <a:t>Analyzing </a:t>
            </a:r>
            <a:r>
              <a:rPr sz="3600" dirty="0"/>
              <a:t>an</a:t>
            </a:r>
            <a:r>
              <a:rPr sz="3600" spc="20" dirty="0"/>
              <a:t> </a:t>
            </a:r>
            <a:r>
              <a:rPr sz="3600" spc="-20" dirty="0"/>
              <a:t>Edge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8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71372" y="1769364"/>
            <a:ext cx="6304915" cy="4620895"/>
            <a:chOff x="1071372" y="1769364"/>
            <a:chExt cx="6304915" cy="4620895"/>
          </a:xfrm>
        </p:grpSpPr>
        <p:sp>
          <p:nvSpPr>
            <p:cNvPr id="5" name="object 5"/>
            <p:cNvSpPr/>
            <p:nvPr/>
          </p:nvSpPr>
          <p:spPr>
            <a:xfrm>
              <a:off x="1071372" y="2435352"/>
              <a:ext cx="2647188" cy="26814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39804" y="1872289"/>
              <a:ext cx="2385542" cy="118790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3563" y="1773936"/>
              <a:ext cx="2478405" cy="1290955"/>
            </a:xfrm>
            <a:custGeom>
              <a:avLst/>
              <a:gdLst/>
              <a:ahLst/>
              <a:cxnLst/>
              <a:rect l="l" t="t" r="r" b="b"/>
              <a:pathLst>
                <a:path w="2478404" h="1290955">
                  <a:moveTo>
                    <a:pt x="0" y="1290827"/>
                  </a:moveTo>
                  <a:lnTo>
                    <a:pt x="2478024" y="1290827"/>
                  </a:lnTo>
                  <a:lnTo>
                    <a:pt x="2478024" y="0"/>
                  </a:lnTo>
                  <a:lnTo>
                    <a:pt x="0" y="0"/>
                  </a:lnTo>
                  <a:lnTo>
                    <a:pt x="0" y="1290827"/>
                  </a:lnTo>
                  <a:close/>
                </a:path>
              </a:pathLst>
            </a:custGeom>
            <a:ln w="9144">
              <a:solidFill>
                <a:srgbClr val="F3A3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11829" y="2420873"/>
              <a:ext cx="1187450" cy="1520825"/>
            </a:xfrm>
            <a:custGeom>
              <a:avLst/>
              <a:gdLst/>
              <a:ahLst/>
              <a:cxnLst/>
              <a:rect l="l" t="t" r="r" b="b"/>
              <a:pathLst>
                <a:path w="1187450" h="1520825">
                  <a:moveTo>
                    <a:pt x="1187323" y="0"/>
                  </a:moveTo>
                  <a:lnTo>
                    <a:pt x="1108583" y="32639"/>
                  </a:lnTo>
                  <a:lnTo>
                    <a:pt x="1129957" y="51155"/>
                  </a:lnTo>
                  <a:lnTo>
                    <a:pt x="0" y="1355598"/>
                  </a:lnTo>
                  <a:lnTo>
                    <a:pt x="7366" y="1361973"/>
                  </a:lnTo>
                  <a:lnTo>
                    <a:pt x="6350" y="1370838"/>
                  </a:lnTo>
                  <a:lnTo>
                    <a:pt x="1110488" y="1492516"/>
                  </a:lnTo>
                  <a:lnTo>
                    <a:pt x="1107440" y="1520571"/>
                  </a:lnTo>
                  <a:lnTo>
                    <a:pt x="1179436" y="1493901"/>
                  </a:lnTo>
                  <a:lnTo>
                    <a:pt x="1187323" y="1490980"/>
                  </a:lnTo>
                  <a:lnTo>
                    <a:pt x="1115695" y="1444752"/>
                  </a:lnTo>
                  <a:lnTo>
                    <a:pt x="1112634" y="1472831"/>
                  </a:lnTo>
                  <a:lnTo>
                    <a:pt x="28282" y="1353197"/>
                  </a:lnTo>
                  <a:lnTo>
                    <a:pt x="1144866" y="64058"/>
                  </a:lnTo>
                  <a:lnTo>
                    <a:pt x="1166241" y="82550"/>
                  </a:lnTo>
                  <a:lnTo>
                    <a:pt x="1176705" y="41529"/>
                  </a:lnTo>
                  <a:lnTo>
                    <a:pt x="1187323" y="0"/>
                  </a:lnTo>
                  <a:close/>
                </a:path>
              </a:pathLst>
            </a:custGeom>
            <a:solidFill>
              <a:srgbClr val="DD7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69403" y="3214645"/>
              <a:ext cx="2311104" cy="141374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93563" y="3189732"/>
              <a:ext cx="2463165" cy="1443355"/>
            </a:xfrm>
            <a:custGeom>
              <a:avLst/>
              <a:gdLst/>
              <a:ahLst/>
              <a:cxnLst/>
              <a:rect l="l" t="t" r="r" b="b"/>
              <a:pathLst>
                <a:path w="2463165" h="1443354">
                  <a:moveTo>
                    <a:pt x="0" y="1443227"/>
                  </a:moveTo>
                  <a:lnTo>
                    <a:pt x="2462784" y="1443227"/>
                  </a:lnTo>
                  <a:lnTo>
                    <a:pt x="2462784" y="0"/>
                  </a:lnTo>
                  <a:lnTo>
                    <a:pt x="0" y="0"/>
                  </a:lnTo>
                  <a:lnTo>
                    <a:pt x="0" y="1443227"/>
                  </a:lnTo>
                  <a:close/>
                </a:path>
              </a:pathLst>
            </a:custGeom>
            <a:ln w="9144">
              <a:solidFill>
                <a:srgbClr val="DD7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68239" y="4799076"/>
              <a:ext cx="2273372" cy="15018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93563" y="4794504"/>
              <a:ext cx="2463165" cy="1591310"/>
            </a:xfrm>
            <a:custGeom>
              <a:avLst/>
              <a:gdLst/>
              <a:ahLst/>
              <a:cxnLst/>
              <a:rect l="l" t="t" r="r" b="b"/>
              <a:pathLst>
                <a:path w="2463165" h="1591310">
                  <a:moveTo>
                    <a:pt x="0" y="1591056"/>
                  </a:moveTo>
                  <a:lnTo>
                    <a:pt x="2462784" y="1591056"/>
                  </a:lnTo>
                  <a:lnTo>
                    <a:pt x="2462784" y="0"/>
                  </a:lnTo>
                  <a:lnTo>
                    <a:pt x="0" y="0"/>
                  </a:lnTo>
                  <a:lnTo>
                    <a:pt x="0" y="1591056"/>
                  </a:lnTo>
                  <a:close/>
                </a:path>
              </a:pathLst>
            </a:custGeom>
            <a:ln w="9144">
              <a:solidFill>
                <a:srgbClr val="F3A3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11067" y="3776345"/>
              <a:ext cx="1188085" cy="1813560"/>
            </a:xfrm>
            <a:custGeom>
              <a:avLst/>
              <a:gdLst/>
              <a:ahLst/>
              <a:cxnLst/>
              <a:rect l="l" t="t" r="r" b="b"/>
              <a:pathLst>
                <a:path w="1188085" h="1813560">
                  <a:moveTo>
                    <a:pt x="1138128" y="1754975"/>
                  </a:moveTo>
                  <a:lnTo>
                    <a:pt x="1114552" y="1770379"/>
                  </a:lnTo>
                  <a:lnTo>
                    <a:pt x="1188085" y="1813356"/>
                  </a:lnTo>
                  <a:lnTo>
                    <a:pt x="1182561" y="1765553"/>
                  </a:lnTo>
                  <a:lnTo>
                    <a:pt x="1145032" y="1765553"/>
                  </a:lnTo>
                  <a:lnTo>
                    <a:pt x="1138128" y="1754975"/>
                  </a:lnTo>
                  <a:close/>
                </a:path>
                <a:path w="1188085" h="1813560">
                  <a:moveTo>
                    <a:pt x="1154730" y="1744127"/>
                  </a:moveTo>
                  <a:lnTo>
                    <a:pt x="1138128" y="1754975"/>
                  </a:lnTo>
                  <a:lnTo>
                    <a:pt x="1145032" y="1765553"/>
                  </a:lnTo>
                  <a:lnTo>
                    <a:pt x="1161669" y="1754758"/>
                  </a:lnTo>
                  <a:lnTo>
                    <a:pt x="1154730" y="1744127"/>
                  </a:lnTo>
                  <a:close/>
                </a:path>
                <a:path w="1188085" h="1813560">
                  <a:moveTo>
                    <a:pt x="1178306" y="1728723"/>
                  </a:moveTo>
                  <a:lnTo>
                    <a:pt x="1154730" y="1744127"/>
                  </a:lnTo>
                  <a:lnTo>
                    <a:pt x="1161669" y="1754758"/>
                  </a:lnTo>
                  <a:lnTo>
                    <a:pt x="1145032" y="1765553"/>
                  </a:lnTo>
                  <a:lnTo>
                    <a:pt x="1182561" y="1765553"/>
                  </a:lnTo>
                  <a:lnTo>
                    <a:pt x="1178306" y="1728723"/>
                  </a:lnTo>
                  <a:close/>
                </a:path>
                <a:path w="1188085" h="1813560">
                  <a:moveTo>
                    <a:pt x="16510" y="0"/>
                  </a:moveTo>
                  <a:lnTo>
                    <a:pt x="0" y="10922"/>
                  </a:lnTo>
                  <a:lnTo>
                    <a:pt x="1138128" y="1754975"/>
                  </a:lnTo>
                  <a:lnTo>
                    <a:pt x="1154730" y="1744127"/>
                  </a:lnTo>
                  <a:lnTo>
                    <a:pt x="16510" y="0"/>
                  </a:lnTo>
                  <a:close/>
                </a:path>
              </a:pathLst>
            </a:custGeom>
            <a:solidFill>
              <a:srgbClr val="DD7D0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624953" y="2114245"/>
            <a:ext cx="9575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Gray-level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profile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624953" y="3700398"/>
            <a:ext cx="9436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First  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er</a:t>
            </a:r>
            <a:r>
              <a:rPr sz="1800" spc="-15" dirty="0">
                <a:latin typeface="Calibri"/>
                <a:cs typeface="Calibri"/>
              </a:rPr>
              <a:t>i</a:t>
            </a:r>
            <a:r>
              <a:rPr sz="1800" spc="-25" dirty="0">
                <a:latin typeface="Calibri"/>
                <a:cs typeface="Calibri"/>
              </a:rPr>
              <a:t>v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iv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24953" y="5399023"/>
            <a:ext cx="9436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Second  </a:t>
            </a:r>
            <a:r>
              <a:rPr sz="1800" spc="-5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er</a:t>
            </a:r>
            <a:r>
              <a:rPr sz="1800" spc="-15" dirty="0">
                <a:latin typeface="Calibri"/>
                <a:cs typeface="Calibri"/>
              </a:rPr>
              <a:t>i</a:t>
            </a:r>
            <a:r>
              <a:rPr sz="1800" spc="-25" dirty="0">
                <a:latin typeface="Calibri"/>
                <a:cs typeface="Calibri"/>
              </a:rPr>
              <a:t>v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iv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95432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0" dirty="0"/>
              <a:t>Second</a:t>
            </a:r>
            <a:r>
              <a:rPr sz="3600" spc="-30" dirty="0"/>
              <a:t> </a:t>
            </a:r>
            <a:r>
              <a:rPr sz="3600" spc="-15" dirty="0"/>
              <a:t>Derivatives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3792677"/>
            <a:ext cx="7562850" cy="191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ts val="2735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Second </a:t>
            </a:r>
            <a:r>
              <a:rPr sz="2400" spc="-15" dirty="0">
                <a:latin typeface="Calibri"/>
                <a:cs typeface="Calibri"/>
              </a:rPr>
              <a:t>order </a:t>
            </a:r>
            <a:r>
              <a:rPr sz="2400" spc="-10" dirty="0">
                <a:latin typeface="Calibri"/>
                <a:cs typeface="Calibri"/>
              </a:rPr>
              <a:t>derivatives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15" dirty="0">
                <a:latin typeface="Calibri"/>
                <a:cs typeface="Calibri"/>
              </a:rPr>
              <a:t>stronger </a:t>
            </a:r>
            <a:r>
              <a:rPr sz="2400" spc="-10" dirty="0">
                <a:latin typeface="Calibri"/>
                <a:cs typeface="Calibri"/>
              </a:rPr>
              <a:t>response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finer</a:t>
            </a:r>
            <a:endParaRPr sz="2400">
              <a:latin typeface="Calibri"/>
              <a:cs typeface="Calibri"/>
            </a:endParaRPr>
          </a:p>
          <a:p>
            <a:pPr marL="184785">
              <a:lnSpc>
                <a:spcPts val="2735"/>
              </a:lnSpc>
            </a:pPr>
            <a:r>
              <a:rPr sz="2400" spc="-10" dirty="0">
                <a:latin typeface="Calibri"/>
                <a:cs typeface="Calibri"/>
              </a:rPr>
              <a:t>detail </a:t>
            </a:r>
            <a:r>
              <a:rPr sz="2400" spc="-5" dirty="0">
                <a:latin typeface="Calibri"/>
                <a:cs typeface="Calibri"/>
              </a:rPr>
              <a:t>such </a:t>
            </a:r>
            <a:r>
              <a:rPr sz="2400" dirty="0">
                <a:latin typeface="Calibri"/>
                <a:cs typeface="Calibri"/>
              </a:rPr>
              <a:t>as thinner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lines</a:t>
            </a:r>
            <a:endParaRPr sz="24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Second </a:t>
            </a:r>
            <a:r>
              <a:rPr sz="2400" spc="-15" dirty="0">
                <a:latin typeface="Calibri"/>
                <a:cs typeface="Calibri"/>
              </a:rPr>
              <a:t>order derivatives </a:t>
            </a:r>
            <a:r>
              <a:rPr sz="2400" spc="-10" dirty="0">
                <a:latin typeface="Calibri"/>
                <a:cs typeface="Calibri"/>
              </a:rPr>
              <a:t>produce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double </a:t>
            </a:r>
            <a:r>
              <a:rPr sz="2400" spc="-10" dirty="0">
                <a:latin typeface="Calibri"/>
                <a:cs typeface="Calibri"/>
              </a:rPr>
              <a:t>edge</a:t>
            </a:r>
            <a:r>
              <a:rPr sz="2400" spc="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response</a:t>
            </a:r>
            <a:endParaRPr sz="2400">
              <a:latin typeface="Calibri"/>
              <a:cs typeface="Calibri"/>
            </a:endParaRPr>
          </a:p>
          <a:p>
            <a:pPr marL="184785" marR="5080" indent="-172720">
              <a:lnSpc>
                <a:spcPts val="2590"/>
              </a:lnSpc>
              <a:spcBef>
                <a:spcPts val="844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The sign </a:t>
            </a:r>
            <a:r>
              <a:rPr sz="2400" spc="-10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second </a:t>
            </a:r>
            <a:r>
              <a:rPr sz="2400" spc="-15" dirty="0">
                <a:latin typeface="Calibri"/>
                <a:cs typeface="Calibri"/>
              </a:rPr>
              <a:t>derivative </a:t>
            </a: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-5" dirty="0">
                <a:latin typeface="Calibri"/>
                <a:cs typeface="Calibri"/>
              </a:rPr>
              <a:t>determine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change  of </a:t>
            </a:r>
            <a:r>
              <a:rPr sz="2400" spc="-10" dirty="0">
                <a:latin typeface="Calibri"/>
                <a:cs typeface="Calibri"/>
              </a:rPr>
              <a:t>intensity (low-to-high or high-to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low)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3828" y="54356"/>
            <a:ext cx="116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9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20567" y="1778507"/>
            <a:ext cx="3011805" cy="1949450"/>
            <a:chOff x="3020567" y="1778507"/>
            <a:chExt cx="3011805" cy="1949450"/>
          </a:xfrm>
        </p:grpSpPr>
        <p:sp>
          <p:nvSpPr>
            <p:cNvPr id="6" name="object 6"/>
            <p:cNvSpPr/>
            <p:nvPr/>
          </p:nvSpPr>
          <p:spPr>
            <a:xfrm>
              <a:off x="3115230" y="1787651"/>
              <a:ext cx="2773232" cy="18331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25139" y="1783079"/>
              <a:ext cx="3002280" cy="1940560"/>
            </a:xfrm>
            <a:custGeom>
              <a:avLst/>
              <a:gdLst/>
              <a:ahLst/>
              <a:cxnLst/>
              <a:rect l="l" t="t" r="r" b="b"/>
              <a:pathLst>
                <a:path w="3002279" h="1940560">
                  <a:moveTo>
                    <a:pt x="0" y="1940052"/>
                  </a:moveTo>
                  <a:lnTo>
                    <a:pt x="3002280" y="1940052"/>
                  </a:lnTo>
                  <a:lnTo>
                    <a:pt x="3002280" y="0"/>
                  </a:lnTo>
                  <a:lnTo>
                    <a:pt x="0" y="0"/>
                  </a:lnTo>
                  <a:lnTo>
                    <a:pt x="0" y="1940052"/>
                  </a:lnTo>
                  <a:close/>
                </a:path>
              </a:pathLst>
            </a:custGeom>
            <a:ln w="9144">
              <a:solidFill>
                <a:srgbClr val="F3A3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3416493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0" dirty="0"/>
              <a:t>Edge</a:t>
            </a:r>
            <a:r>
              <a:rPr sz="3600" spc="-25" dirty="0"/>
              <a:t> </a:t>
            </a:r>
            <a:r>
              <a:rPr sz="3600" spc="-10" dirty="0"/>
              <a:t>Detection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36292" y="2211348"/>
            <a:ext cx="4556686" cy="1668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07542" y="1636252"/>
            <a:ext cx="6643370" cy="956944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20" dirty="0">
                <a:latin typeface="Calibri"/>
                <a:cs typeface="Calibri"/>
              </a:rPr>
              <a:t>Edge </a:t>
            </a:r>
            <a:r>
              <a:rPr sz="2400" spc="-5" dirty="0">
                <a:latin typeface="Calibri"/>
                <a:cs typeface="Calibri"/>
              </a:rPr>
              <a:t>detection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only </a:t>
            </a:r>
            <a:r>
              <a:rPr sz="2400" spc="-5" dirty="0">
                <a:latin typeface="Calibri"/>
                <a:cs typeface="Calibri"/>
              </a:rPr>
              <a:t>based </a:t>
            </a:r>
            <a:r>
              <a:rPr sz="2400" spc="-10" dirty="0">
                <a:latin typeface="Calibri"/>
                <a:cs typeface="Calibri"/>
              </a:rPr>
              <a:t>on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intensity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values:</a:t>
            </a:r>
            <a:endParaRPr sz="2400">
              <a:latin typeface="Calibri"/>
              <a:cs typeface="Calibri"/>
            </a:endParaRPr>
          </a:p>
          <a:p>
            <a:pPr marL="253365">
              <a:lnSpc>
                <a:spcPct val="100000"/>
              </a:lnSpc>
              <a:spcBef>
                <a:spcPts val="985"/>
              </a:spcBef>
            </a:pPr>
            <a:r>
              <a:rPr sz="1800" spc="-5" dirty="0">
                <a:latin typeface="Calibri"/>
                <a:cs typeface="Calibri"/>
              </a:rPr>
              <a:t>Clean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36292" y="4544567"/>
            <a:ext cx="4584191" cy="1725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40607" y="3885438"/>
            <a:ext cx="1410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First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Derivative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657850" y="3893057"/>
            <a:ext cx="96329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081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Second  </a:t>
            </a:r>
            <a:r>
              <a:rPr sz="1800" spc="-5" dirty="0">
                <a:latin typeface="Calibri"/>
                <a:cs typeface="Calibri"/>
              </a:rPr>
              <a:t>Der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25" dirty="0">
                <a:latin typeface="Calibri"/>
                <a:cs typeface="Calibri"/>
              </a:rPr>
              <a:t>v</a:t>
            </a:r>
            <a:r>
              <a:rPr sz="1800" spc="-1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0" dirty="0">
                <a:latin typeface="Calibri"/>
                <a:cs typeface="Calibri"/>
              </a:rPr>
              <a:t>iv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85669" y="3913758"/>
            <a:ext cx="596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Ima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8255" y="4908042"/>
            <a:ext cx="1407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Gaussian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noise  </a:t>
            </a:r>
            <a:r>
              <a:rPr sz="1800" dirty="0">
                <a:latin typeface="Calibri"/>
                <a:cs typeface="Calibri"/>
              </a:rPr>
              <a:t>σ=10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26495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0" dirty="0"/>
              <a:t>Edge</a:t>
            </a:r>
            <a:r>
              <a:rPr sz="3600" spc="-25" dirty="0"/>
              <a:t> </a:t>
            </a:r>
            <a:r>
              <a:rPr sz="3600" spc="-10" dirty="0"/>
              <a:t>Detection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5848985" cy="2235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20" dirty="0">
                <a:latin typeface="Calibri"/>
                <a:cs typeface="Calibri"/>
              </a:rPr>
              <a:t>Edge </a:t>
            </a:r>
            <a:r>
              <a:rPr sz="2400" spc="-5" dirty="0">
                <a:latin typeface="Calibri"/>
                <a:cs typeface="Calibri"/>
              </a:rPr>
              <a:t>detection </a:t>
            </a:r>
            <a:r>
              <a:rPr sz="240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very sensitive </a:t>
            </a:r>
            <a:r>
              <a:rPr sz="2400" spc="-20" dirty="0">
                <a:latin typeface="Calibri"/>
                <a:cs typeface="Calibri"/>
              </a:rPr>
              <a:t>towards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noise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265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Main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processes:</a:t>
            </a:r>
            <a:endParaRPr sz="2400">
              <a:latin typeface="Calibri"/>
              <a:cs typeface="Calibri"/>
            </a:endParaRPr>
          </a:p>
          <a:p>
            <a:pPr marL="812165" lvl="1" indent="-457200">
              <a:lnSpc>
                <a:spcPct val="100000"/>
              </a:lnSpc>
              <a:spcBef>
                <a:spcPts val="15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2200" spc="-10" dirty="0">
                <a:latin typeface="Calibri"/>
                <a:cs typeface="Calibri"/>
              </a:rPr>
              <a:t>Image </a:t>
            </a:r>
            <a:r>
              <a:rPr sz="2200" spc="-5" dirty="0">
                <a:latin typeface="Calibri"/>
                <a:cs typeface="Calibri"/>
              </a:rPr>
              <a:t>smoothing </a:t>
            </a:r>
            <a:r>
              <a:rPr sz="2200" spc="-20" dirty="0">
                <a:latin typeface="Calibri"/>
                <a:cs typeface="Calibri"/>
              </a:rPr>
              <a:t>for </a:t>
            </a:r>
            <a:r>
              <a:rPr sz="2200" spc="-5" dirty="0">
                <a:latin typeface="Calibri"/>
                <a:cs typeface="Calibri"/>
              </a:rPr>
              <a:t>noise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reduction</a:t>
            </a:r>
            <a:endParaRPr sz="2200">
              <a:latin typeface="Calibri"/>
              <a:cs typeface="Calibri"/>
            </a:endParaRPr>
          </a:p>
          <a:p>
            <a:pPr marL="812165" lvl="1" indent="-457200">
              <a:lnSpc>
                <a:spcPct val="100000"/>
              </a:lnSpc>
              <a:spcBef>
                <a:spcPts val="13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2200" spc="-10" dirty="0">
                <a:latin typeface="Calibri"/>
                <a:cs typeface="Calibri"/>
              </a:rPr>
              <a:t>Detection </a:t>
            </a:r>
            <a:r>
              <a:rPr sz="2200" spc="-5" dirty="0">
                <a:latin typeface="Calibri"/>
                <a:cs typeface="Calibri"/>
              </a:rPr>
              <a:t>of </a:t>
            </a:r>
            <a:r>
              <a:rPr sz="2200" spc="-10" dirty="0">
                <a:latin typeface="Calibri"/>
                <a:cs typeface="Calibri"/>
              </a:rPr>
              <a:t>edge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points</a:t>
            </a:r>
            <a:endParaRPr sz="2200">
              <a:latin typeface="Calibri"/>
              <a:cs typeface="Calibri"/>
            </a:endParaRPr>
          </a:p>
          <a:p>
            <a:pPr marL="812165" lvl="1" indent="-457200">
              <a:lnSpc>
                <a:spcPct val="100000"/>
              </a:lnSpc>
              <a:spcBef>
                <a:spcPts val="14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2200" spc="-25" dirty="0">
                <a:latin typeface="Calibri"/>
                <a:cs typeface="Calibri"/>
              </a:rPr>
              <a:t>Edge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localization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11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6656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Basic </a:t>
            </a:r>
            <a:r>
              <a:rPr sz="3600" spc="-20" dirty="0"/>
              <a:t>Edge</a:t>
            </a:r>
            <a:r>
              <a:rPr sz="3600" spc="-35" dirty="0"/>
              <a:t> </a:t>
            </a:r>
            <a:r>
              <a:rPr sz="3600" spc="-10" dirty="0"/>
              <a:t>Detection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780308"/>
            <a:ext cx="3603625" cy="233489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Some </a:t>
            </a:r>
            <a:r>
              <a:rPr sz="2400" dirty="0">
                <a:latin typeface="Calibri"/>
                <a:cs typeface="Calibri"/>
              </a:rPr>
              <a:t>Basic </a:t>
            </a:r>
            <a:r>
              <a:rPr sz="2400" spc="-20" dirty="0">
                <a:latin typeface="Calibri"/>
                <a:cs typeface="Calibri"/>
              </a:rPr>
              <a:t>Edge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Detectors: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Roberts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5" dirty="0">
                <a:latin typeface="Calibri"/>
                <a:cs typeface="Calibri"/>
              </a:rPr>
              <a:t>Prewitt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Sobel</a:t>
            </a:r>
            <a:endParaRPr sz="2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315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Show edge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slides…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12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91042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Utilizing </a:t>
            </a:r>
            <a:r>
              <a:rPr sz="3600" dirty="0"/>
              <a:t>the Sobel</a:t>
            </a:r>
            <a:r>
              <a:rPr sz="3600" spc="5" dirty="0"/>
              <a:t> </a:t>
            </a:r>
            <a:r>
              <a:rPr sz="3600" spc="-5" dirty="0"/>
              <a:t>Mask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1962911" y="1772411"/>
            <a:ext cx="5218176" cy="3915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6354" y="2611373"/>
            <a:ext cx="1374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Original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10957" y="2334259"/>
            <a:ext cx="1197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gradient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384285" y="2681732"/>
            <a:ext cx="17145" cy="208279"/>
          </a:xfrm>
          <a:custGeom>
            <a:avLst/>
            <a:gdLst/>
            <a:ahLst/>
            <a:cxnLst/>
            <a:rect l="l" t="t" r="r" b="b"/>
            <a:pathLst>
              <a:path w="17145" h="208280">
                <a:moveTo>
                  <a:pt x="17145" y="0"/>
                </a:moveTo>
                <a:lnTo>
                  <a:pt x="0" y="0"/>
                </a:lnTo>
                <a:lnTo>
                  <a:pt x="0" y="207771"/>
                </a:lnTo>
                <a:lnTo>
                  <a:pt x="17145" y="207771"/>
                </a:lnTo>
                <a:lnTo>
                  <a:pt x="171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67293" y="2681732"/>
            <a:ext cx="17145" cy="208279"/>
          </a:xfrm>
          <a:custGeom>
            <a:avLst/>
            <a:gdLst/>
            <a:ahLst/>
            <a:cxnLst/>
            <a:rect l="l" t="t" r="r" b="b"/>
            <a:pathLst>
              <a:path w="17145" h="208280">
                <a:moveTo>
                  <a:pt x="17145" y="0"/>
                </a:moveTo>
                <a:lnTo>
                  <a:pt x="0" y="0"/>
                </a:lnTo>
                <a:lnTo>
                  <a:pt x="0" y="207771"/>
                </a:lnTo>
                <a:lnTo>
                  <a:pt x="17145" y="207771"/>
                </a:lnTo>
                <a:lnTo>
                  <a:pt x="171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60157" y="2610103"/>
            <a:ext cx="1462405" cy="57277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3500" marR="30480">
              <a:lnSpc>
                <a:spcPts val="2150"/>
              </a:lnSpc>
              <a:spcBef>
                <a:spcPts val="180"/>
              </a:spcBef>
              <a:tabLst>
                <a:tab pos="1120775" algn="l"/>
              </a:tabLst>
            </a:pPr>
            <a:r>
              <a:rPr sz="1800" spc="-5" dirty="0">
                <a:latin typeface="Calibri"/>
                <a:cs typeface="Calibri"/>
              </a:rPr>
              <a:t>image </a:t>
            </a:r>
            <a:r>
              <a:rPr sz="1800" spc="170" dirty="0">
                <a:latin typeface="Calibri"/>
                <a:cs typeface="Calibri"/>
              </a:rPr>
              <a:t> </a:t>
            </a:r>
            <a:r>
              <a:rPr sz="1800" spc="10" dirty="0">
                <a:latin typeface="Cambria Math"/>
                <a:cs typeface="Cambria Math"/>
              </a:rPr>
              <a:t>𝑔</a:t>
            </a:r>
            <a:r>
              <a:rPr sz="1950" spc="15" baseline="-14957" dirty="0">
                <a:latin typeface="Cambria Math"/>
                <a:cs typeface="Cambria Math"/>
              </a:rPr>
              <a:t>𝑥	</a:t>
            </a:r>
            <a:r>
              <a:rPr sz="1800" spc="-5" dirty="0">
                <a:latin typeface="Calibri"/>
                <a:cs typeface="Calibri"/>
              </a:rPr>
              <a:t>in 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x-direction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35393" y="4257294"/>
            <a:ext cx="11976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gradient 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91501" y="4899914"/>
            <a:ext cx="17780" cy="208279"/>
          </a:xfrm>
          <a:custGeom>
            <a:avLst/>
            <a:gdLst/>
            <a:ahLst/>
            <a:cxnLst/>
            <a:rect l="l" t="t" r="r" b="b"/>
            <a:pathLst>
              <a:path w="17779" h="208279">
                <a:moveTo>
                  <a:pt x="17272" y="0"/>
                </a:moveTo>
                <a:lnTo>
                  <a:pt x="0" y="0"/>
                </a:lnTo>
                <a:lnTo>
                  <a:pt x="0" y="207772"/>
                </a:lnTo>
                <a:lnTo>
                  <a:pt x="17272" y="207772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74508" y="4899914"/>
            <a:ext cx="17780" cy="208279"/>
          </a:xfrm>
          <a:custGeom>
            <a:avLst/>
            <a:gdLst/>
            <a:ahLst/>
            <a:cxnLst/>
            <a:rect l="l" t="t" r="r" b="b"/>
            <a:pathLst>
              <a:path w="17779" h="208279">
                <a:moveTo>
                  <a:pt x="17272" y="0"/>
                </a:moveTo>
                <a:lnTo>
                  <a:pt x="0" y="0"/>
                </a:lnTo>
                <a:lnTo>
                  <a:pt x="0" y="207772"/>
                </a:lnTo>
                <a:lnTo>
                  <a:pt x="17272" y="207772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03565" y="4865496"/>
            <a:ext cx="17780" cy="276225"/>
          </a:xfrm>
          <a:custGeom>
            <a:avLst/>
            <a:gdLst/>
            <a:ahLst/>
            <a:cxnLst/>
            <a:rect l="l" t="t" r="r" b="b"/>
            <a:pathLst>
              <a:path w="17779" h="276225">
                <a:moveTo>
                  <a:pt x="17271" y="0"/>
                </a:moveTo>
                <a:lnTo>
                  <a:pt x="0" y="0"/>
                </a:lnTo>
                <a:lnTo>
                  <a:pt x="0" y="276097"/>
                </a:lnTo>
                <a:lnTo>
                  <a:pt x="17271" y="276097"/>
                </a:lnTo>
                <a:lnTo>
                  <a:pt x="172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77429" y="4865496"/>
            <a:ext cx="17780" cy="276225"/>
          </a:xfrm>
          <a:custGeom>
            <a:avLst/>
            <a:gdLst/>
            <a:ahLst/>
            <a:cxnLst/>
            <a:rect l="l" t="t" r="r" b="b"/>
            <a:pathLst>
              <a:path w="17779" h="276225">
                <a:moveTo>
                  <a:pt x="17272" y="0"/>
                </a:moveTo>
                <a:lnTo>
                  <a:pt x="0" y="0"/>
                </a:lnTo>
                <a:lnTo>
                  <a:pt x="0" y="276097"/>
                </a:lnTo>
                <a:lnTo>
                  <a:pt x="17272" y="276097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381620" y="4828794"/>
            <a:ext cx="819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latin typeface="Cambria Math"/>
                <a:cs typeface="Cambria Math"/>
              </a:rPr>
              <a:t>𝑔</a:t>
            </a:r>
            <a:r>
              <a:rPr sz="1950" spc="15" baseline="-14957" dirty="0">
                <a:latin typeface="Cambria Math"/>
                <a:cs typeface="Cambria Math"/>
              </a:rPr>
              <a:t>𝑥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175" dirty="0">
                <a:latin typeface="Calibri"/>
                <a:cs typeface="Calibri"/>
              </a:rPr>
              <a:t> </a:t>
            </a:r>
            <a:r>
              <a:rPr sz="1800" spc="20" dirty="0">
                <a:latin typeface="Cambria Math"/>
                <a:cs typeface="Cambria Math"/>
              </a:rPr>
              <a:t>𝑔</a:t>
            </a:r>
            <a:r>
              <a:rPr sz="1950" spc="30" baseline="-14957" dirty="0">
                <a:latin typeface="Cambria Math"/>
                <a:cs typeface="Cambria Math"/>
              </a:rPr>
              <a:t>𝑦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28369" y="4591177"/>
            <a:ext cx="17145" cy="276225"/>
          </a:xfrm>
          <a:custGeom>
            <a:avLst/>
            <a:gdLst/>
            <a:ahLst/>
            <a:cxnLst/>
            <a:rect l="l" t="t" r="r" b="b"/>
            <a:pathLst>
              <a:path w="17144" h="276225">
                <a:moveTo>
                  <a:pt x="17144" y="0"/>
                </a:moveTo>
                <a:lnTo>
                  <a:pt x="0" y="0"/>
                </a:lnTo>
                <a:lnTo>
                  <a:pt x="0" y="276098"/>
                </a:lnTo>
                <a:lnTo>
                  <a:pt x="17144" y="276098"/>
                </a:lnTo>
                <a:lnTo>
                  <a:pt x="17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3693" y="4591177"/>
            <a:ext cx="17780" cy="276225"/>
          </a:xfrm>
          <a:custGeom>
            <a:avLst/>
            <a:gdLst/>
            <a:ahLst/>
            <a:cxnLst/>
            <a:rect l="l" t="t" r="r" b="b"/>
            <a:pathLst>
              <a:path w="17780" h="276225">
                <a:moveTo>
                  <a:pt x="17195" y="0"/>
                </a:moveTo>
                <a:lnTo>
                  <a:pt x="0" y="0"/>
                </a:lnTo>
                <a:lnTo>
                  <a:pt x="0" y="276098"/>
                </a:lnTo>
                <a:lnTo>
                  <a:pt x="17195" y="276098"/>
                </a:lnTo>
                <a:lnTo>
                  <a:pt x="171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82828" y="4234434"/>
            <a:ext cx="1479550" cy="914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6200" marR="30480" algn="just">
              <a:lnSpc>
                <a:spcPct val="107800"/>
              </a:lnSpc>
              <a:spcBef>
                <a:spcPts val="110"/>
              </a:spcBef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gradient  </a:t>
            </a:r>
            <a:r>
              <a:rPr sz="1800" spc="-5" dirty="0">
                <a:latin typeface="Calibri"/>
                <a:cs typeface="Calibri"/>
              </a:rPr>
              <a:t>image </a:t>
            </a:r>
            <a:r>
              <a:rPr sz="1800" spc="20" dirty="0">
                <a:latin typeface="Cambria Math"/>
                <a:cs typeface="Cambria Math"/>
              </a:rPr>
              <a:t>𝑔</a:t>
            </a:r>
            <a:r>
              <a:rPr sz="1950" spc="30" baseline="-14957" dirty="0">
                <a:latin typeface="Cambria Math"/>
                <a:cs typeface="Cambria Math"/>
              </a:rPr>
              <a:t>𝑦 </a:t>
            </a:r>
            <a:r>
              <a:rPr sz="1800" spc="-5" dirty="0">
                <a:latin typeface="Calibri"/>
                <a:cs typeface="Calibri"/>
              </a:rPr>
              <a:t>in 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y-direction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882896" y="5797296"/>
            <a:ext cx="2040889" cy="457200"/>
            <a:chOff x="4882896" y="5797296"/>
            <a:chExt cx="2040889" cy="457200"/>
          </a:xfrm>
        </p:grpSpPr>
        <p:sp>
          <p:nvSpPr>
            <p:cNvPr id="20" name="object 20"/>
            <p:cNvSpPr/>
            <p:nvPr/>
          </p:nvSpPr>
          <p:spPr>
            <a:xfrm>
              <a:off x="4885944" y="5800344"/>
              <a:ext cx="2034539" cy="4511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85944" y="5800344"/>
              <a:ext cx="2034539" cy="451484"/>
            </a:xfrm>
            <a:custGeom>
              <a:avLst/>
              <a:gdLst/>
              <a:ahLst/>
              <a:cxnLst/>
              <a:rect l="l" t="t" r="r" b="b"/>
              <a:pathLst>
                <a:path w="2034540" h="451485">
                  <a:moveTo>
                    <a:pt x="0" y="75183"/>
                  </a:moveTo>
                  <a:lnTo>
                    <a:pt x="5907" y="45916"/>
                  </a:lnTo>
                  <a:lnTo>
                    <a:pt x="22018" y="22018"/>
                  </a:lnTo>
                  <a:lnTo>
                    <a:pt x="45916" y="5907"/>
                  </a:lnTo>
                  <a:lnTo>
                    <a:pt x="75183" y="0"/>
                  </a:lnTo>
                  <a:lnTo>
                    <a:pt x="1959355" y="0"/>
                  </a:lnTo>
                  <a:lnTo>
                    <a:pt x="1988623" y="5907"/>
                  </a:lnTo>
                  <a:lnTo>
                    <a:pt x="2012521" y="22018"/>
                  </a:lnTo>
                  <a:lnTo>
                    <a:pt x="2028632" y="45916"/>
                  </a:lnTo>
                  <a:lnTo>
                    <a:pt x="2034539" y="75183"/>
                  </a:lnTo>
                  <a:lnTo>
                    <a:pt x="2034539" y="375919"/>
                  </a:lnTo>
                  <a:lnTo>
                    <a:pt x="2028632" y="405182"/>
                  </a:lnTo>
                  <a:lnTo>
                    <a:pt x="2012521" y="429080"/>
                  </a:lnTo>
                  <a:lnTo>
                    <a:pt x="1988623" y="445194"/>
                  </a:lnTo>
                  <a:lnTo>
                    <a:pt x="1959355" y="451103"/>
                  </a:lnTo>
                  <a:lnTo>
                    <a:pt x="75183" y="451103"/>
                  </a:lnTo>
                  <a:lnTo>
                    <a:pt x="45916" y="445194"/>
                  </a:lnTo>
                  <a:lnTo>
                    <a:pt x="22018" y="429080"/>
                  </a:lnTo>
                  <a:lnTo>
                    <a:pt x="5907" y="405182"/>
                  </a:lnTo>
                  <a:lnTo>
                    <a:pt x="0" y="375919"/>
                  </a:lnTo>
                  <a:lnTo>
                    <a:pt x="0" y="75183"/>
                  </a:lnTo>
                  <a:close/>
                </a:path>
              </a:pathLst>
            </a:custGeom>
            <a:ln w="6096">
              <a:solidFill>
                <a:srgbClr val="D09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406897" y="5862624"/>
            <a:ext cx="992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bit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noisy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130998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Utilizing </a:t>
            </a:r>
            <a:r>
              <a:rPr sz="3600" dirty="0"/>
              <a:t>the Sobel </a:t>
            </a:r>
            <a:r>
              <a:rPr sz="3600" spc="-5" dirty="0"/>
              <a:t>Mask</a:t>
            </a:r>
            <a:r>
              <a:rPr sz="3600" spc="5" dirty="0"/>
              <a:t> </a:t>
            </a:r>
            <a:r>
              <a:rPr sz="3600" dirty="0"/>
              <a:t>(2)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4285" y="2681732"/>
            <a:ext cx="17145" cy="208279"/>
          </a:xfrm>
          <a:custGeom>
            <a:avLst/>
            <a:gdLst/>
            <a:ahLst/>
            <a:cxnLst/>
            <a:rect l="l" t="t" r="r" b="b"/>
            <a:pathLst>
              <a:path w="17145" h="208280">
                <a:moveTo>
                  <a:pt x="17145" y="0"/>
                </a:moveTo>
                <a:lnTo>
                  <a:pt x="0" y="0"/>
                </a:lnTo>
                <a:lnTo>
                  <a:pt x="0" y="207771"/>
                </a:lnTo>
                <a:lnTo>
                  <a:pt x="17145" y="207771"/>
                </a:lnTo>
                <a:lnTo>
                  <a:pt x="171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67293" y="2681732"/>
            <a:ext cx="17145" cy="208279"/>
          </a:xfrm>
          <a:custGeom>
            <a:avLst/>
            <a:gdLst/>
            <a:ahLst/>
            <a:cxnLst/>
            <a:rect l="l" t="t" r="r" b="b"/>
            <a:pathLst>
              <a:path w="17145" h="208280">
                <a:moveTo>
                  <a:pt x="17145" y="0"/>
                </a:moveTo>
                <a:lnTo>
                  <a:pt x="0" y="0"/>
                </a:lnTo>
                <a:lnTo>
                  <a:pt x="0" y="207771"/>
                </a:lnTo>
                <a:lnTo>
                  <a:pt x="17145" y="207771"/>
                </a:lnTo>
                <a:lnTo>
                  <a:pt x="171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47457" y="2334259"/>
            <a:ext cx="148780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43180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gradient  </a:t>
            </a:r>
            <a:r>
              <a:rPr sz="1800" spc="-5" dirty="0">
                <a:latin typeface="Calibri"/>
                <a:cs typeface="Calibri"/>
              </a:rPr>
              <a:t>image </a:t>
            </a:r>
            <a:r>
              <a:rPr sz="1800" spc="10" dirty="0">
                <a:latin typeface="Cambria Math"/>
                <a:cs typeface="Cambria Math"/>
              </a:rPr>
              <a:t>𝑔</a:t>
            </a:r>
            <a:r>
              <a:rPr sz="1950" spc="15" baseline="-14957" dirty="0">
                <a:latin typeface="Cambria Math"/>
                <a:cs typeface="Cambria Math"/>
              </a:rPr>
              <a:t>𝑥 </a:t>
            </a:r>
            <a:r>
              <a:rPr sz="1800" spc="-5" dirty="0">
                <a:latin typeface="Calibri"/>
                <a:cs typeface="Calibri"/>
              </a:rPr>
              <a:t>in 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x-direction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91501" y="4899914"/>
            <a:ext cx="17780" cy="208279"/>
          </a:xfrm>
          <a:custGeom>
            <a:avLst/>
            <a:gdLst/>
            <a:ahLst/>
            <a:cxnLst/>
            <a:rect l="l" t="t" r="r" b="b"/>
            <a:pathLst>
              <a:path w="17779" h="208279">
                <a:moveTo>
                  <a:pt x="17272" y="0"/>
                </a:moveTo>
                <a:lnTo>
                  <a:pt x="0" y="0"/>
                </a:lnTo>
                <a:lnTo>
                  <a:pt x="0" y="207772"/>
                </a:lnTo>
                <a:lnTo>
                  <a:pt x="17272" y="207772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74508" y="4899914"/>
            <a:ext cx="17780" cy="208279"/>
          </a:xfrm>
          <a:custGeom>
            <a:avLst/>
            <a:gdLst/>
            <a:ahLst/>
            <a:cxnLst/>
            <a:rect l="l" t="t" r="r" b="b"/>
            <a:pathLst>
              <a:path w="17779" h="208279">
                <a:moveTo>
                  <a:pt x="17272" y="0"/>
                </a:moveTo>
                <a:lnTo>
                  <a:pt x="0" y="0"/>
                </a:lnTo>
                <a:lnTo>
                  <a:pt x="0" y="207772"/>
                </a:lnTo>
                <a:lnTo>
                  <a:pt x="17272" y="207772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03565" y="4865496"/>
            <a:ext cx="17780" cy="276225"/>
          </a:xfrm>
          <a:custGeom>
            <a:avLst/>
            <a:gdLst/>
            <a:ahLst/>
            <a:cxnLst/>
            <a:rect l="l" t="t" r="r" b="b"/>
            <a:pathLst>
              <a:path w="17779" h="276225">
                <a:moveTo>
                  <a:pt x="17271" y="0"/>
                </a:moveTo>
                <a:lnTo>
                  <a:pt x="0" y="0"/>
                </a:lnTo>
                <a:lnTo>
                  <a:pt x="0" y="276097"/>
                </a:lnTo>
                <a:lnTo>
                  <a:pt x="17271" y="276097"/>
                </a:lnTo>
                <a:lnTo>
                  <a:pt x="172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77429" y="4865496"/>
            <a:ext cx="17780" cy="276225"/>
          </a:xfrm>
          <a:custGeom>
            <a:avLst/>
            <a:gdLst/>
            <a:ahLst/>
            <a:cxnLst/>
            <a:rect l="l" t="t" r="r" b="b"/>
            <a:pathLst>
              <a:path w="17779" h="276225">
                <a:moveTo>
                  <a:pt x="17272" y="0"/>
                </a:moveTo>
                <a:lnTo>
                  <a:pt x="0" y="0"/>
                </a:lnTo>
                <a:lnTo>
                  <a:pt x="0" y="276097"/>
                </a:lnTo>
                <a:lnTo>
                  <a:pt x="17272" y="276097"/>
                </a:lnTo>
                <a:lnTo>
                  <a:pt x="172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22693" y="4257294"/>
            <a:ext cx="1223010" cy="871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gradient 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  <a:p>
            <a:pPr marL="96520">
              <a:lnSpc>
                <a:spcPct val="100000"/>
              </a:lnSpc>
              <a:spcBef>
                <a:spcPts val="180"/>
              </a:spcBef>
            </a:pPr>
            <a:r>
              <a:rPr sz="1800" spc="10" dirty="0">
                <a:latin typeface="Cambria Math"/>
                <a:cs typeface="Cambria Math"/>
              </a:rPr>
              <a:t>𝑔</a:t>
            </a:r>
            <a:r>
              <a:rPr sz="1950" spc="15" baseline="-14957" dirty="0">
                <a:latin typeface="Cambria Math"/>
                <a:cs typeface="Cambria Math"/>
              </a:rPr>
              <a:t>𝑥 </a:t>
            </a:r>
            <a:r>
              <a:rPr sz="1800" dirty="0">
                <a:latin typeface="Calibri"/>
                <a:cs typeface="Calibri"/>
              </a:rPr>
              <a:t>+</a:t>
            </a:r>
            <a:r>
              <a:rPr sz="1800" spc="220" dirty="0">
                <a:latin typeface="Calibri"/>
                <a:cs typeface="Calibri"/>
              </a:rPr>
              <a:t> </a:t>
            </a:r>
            <a:r>
              <a:rPr sz="1800" spc="20" dirty="0">
                <a:latin typeface="Cambria Math"/>
                <a:cs typeface="Cambria Math"/>
              </a:rPr>
              <a:t>𝑔</a:t>
            </a:r>
            <a:r>
              <a:rPr sz="1950" spc="30" baseline="-14957" dirty="0">
                <a:latin typeface="Cambria Math"/>
                <a:cs typeface="Cambria Math"/>
              </a:rPr>
              <a:t>𝑦</a:t>
            </a:r>
            <a:endParaRPr sz="1950" baseline="-14957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28369" y="4591177"/>
            <a:ext cx="17145" cy="276225"/>
          </a:xfrm>
          <a:custGeom>
            <a:avLst/>
            <a:gdLst/>
            <a:ahLst/>
            <a:cxnLst/>
            <a:rect l="l" t="t" r="r" b="b"/>
            <a:pathLst>
              <a:path w="17144" h="276225">
                <a:moveTo>
                  <a:pt x="17144" y="0"/>
                </a:moveTo>
                <a:lnTo>
                  <a:pt x="0" y="0"/>
                </a:lnTo>
                <a:lnTo>
                  <a:pt x="0" y="276098"/>
                </a:lnTo>
                <a:lnTo>
                  <a:pt x="17144" y="276098"/>
                </a:lnTo>
                <a:lnTo>
                  <a:pt x="171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03693" y="4591177"/>
            <a:ext cx="17780" cy="276225"/>
          </a:xfrm>
          <a:custGeom>
            <a:avLst/>
            <a:gdLst/>
            <a:ahLst/>
            <a:cxnLst/>
            <a:rect l="l" t="t" r="r" b="b"/>
            <a:pathLst>
              <a:path w="17780" h="276225">
                <a:moveTo>
                  <a:pt x="17195" y="0"/>
                </a:moveTo>
                <a:lnTo>
                  <a:pt x="0" y="0"/>
                </a:lnTo>
                <a:lnTo>
                  <a:pt x="0" y="276098"/>
                </a:lnTo>
                <a:lnTo>
                  <a:pt x="17195" y="276098"/>
                </a:lnTo>
                <a:lnTo>
                  <a:pt x="171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345947" y="2980944"/>
            <a:ext cx="1315720" cy="684530"/>
            <a:chOff x="345947" y="2980944"/>
            <a:chExt cx="1315720" cy="684530"/>
          </a:xfrm>
        </p:grpSpPr>
        <p:sp>
          <p:nvSpPr>
            <p:cNvPr id="15" name="object 15"/>
            <p:cNvSpPr/>
            <p:nvPr/>
          </p:nvSpPr>
          <p:spPr>
            <a:xfrm>
              <a:off x="348995" y="2983992"/>
              <a:ext cx="1309116" cy="6781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8995" y="2983992"/>
              <a:ext cx="1309370" cy="678180"/>
            </a:xfrm>
            <a:custGeom>
              <a:avLst/>
              <a:gdLst/>
              <a:ahLst/>
              <a:cxnLst/>
              <a:rect l="l" t="t" r="r" b="b"/>
              <a:pathLst>
                <a:path w="1309370" h="678179">
                  <a:moveTo>
                    <a:pt x="0" y="113030"/>
                  </a:moveTo>
                  <a:lnTo>
                    <a:pt x="8883" y="69008"/>
                  </a:lnTo>
                  <a:lnTo>
                    <a:pt x="33107" y="33083"/>
                  </a:lnTo>
                  <a:lnTo>
                    <a:pt x="69035" y="8874"/>
                  </a:lnTo>
                  <a:lnTo>
                    <a:pt x="113030" y="0"/>
                  </a:lnTo>
                  <a:lnTo>
                    <a:pt x="1196086" y="0"/>
                  </a:lnTo>
                  <a:lnTo>
                    <a:pt x="1240107" y="8874"/>
                  </a:lnTo>
                  <a:lnTo>
                    <a:pt x="1276032" y="33083"/>
                  </a:lnTo>
                  <a:lnTo>
                    <a:pt x="1300241" y="69008"/>
                  </a:lnTo>
                  <a:lnTo>
                    <a:pt x="1309116" y="113030"/>
                  </a:lnTo>
                  <a:lnTo>
                    <a:pt x="1309116" y="565150"/>
                  </a:lnTo>
                  <a:lnTo>
                    <a:pt x="1300241" y="609171"/>
                  </a:lnTo>
                  <a:lnTo>
                    <a:pt x="1276032" y="645096"/>
                  </a:lnTo>
                  <a:lnTo>
                    <a:pt x="1240107" y="669305"/>
                  </a:lnTo>
                  <a:lnTo>
                    <a:pt x="1196086" y="678180"/>
                  </a:lnTo>
                  <a:lnTo>
                    <a:pt x="113030" y="678180"/>
                  </a:lnTo>
                  <a:lnTo>
                    <a:pt x="69035" y="669305"/>
                  </a:lnTo>
                  <a:lnTo>
                    <a:pt x="33107" y="645096"/>
                  </a:lnTo>
                  <a:lnTo>
                    <a:pt x="8883" y="609171"/>
                  </a:lnTo>
                  <a:lnTo>
                    <a:pt x="0" y="565150"/>
                  </a:lnTo>
                  <a:lnTo>
                    <a:pt x="0" y="113030"/>
                  </a:lnTo>
                  <a:close/>
                </a:path>
              </a:pathLst>
            </a:custGeom>
            <a:ln w="6096">
              <a:solidFill>
                <a:srgbClr val="D09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33654" y="2475483"/>
            <a:ext cx="1541780" cy="2673350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R="133350" algn="ctr">
              <a:lnSpc>
                <a:spcPct val="100000"/>
              </a:lnSpc>
              <a:spcBef>
                <a:spcPts val="1170"/>
              </a:spcBef>
            </a:pPr>
            <a:r>
              <a:rPr sz="1800" spc="-5" dirty="0">
                <a:latin typeface="Calibri"/>
                <a:cs typeface="Calibri"/>
              </a:rPr>
              <a:t>Original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  <a:p>
            <a:pPr marL="173355" marR="370840" indent="2540" algn="ctr">
              <a:lnSpc>
                <a:spcPct val="100000"/>
              </a:lnSpc>
              <a:spcBef>
                <a:spcPts val="1070"/>
              </a:spcBef>
            </a:pPr>
            <a:r>
              <a:rPr sz="1800" dirty="0">
                <a:latin typeface="Calibri"/>
                <a:cs typeface="Calibri"/>
              </a:rPr>
              <a:t>+ </a:t>
            </a:r>
            <a:r>
              <a:rPr sz="1800" spc="-5" dirty="0">
                <a:latin typeface="Calibri"/>
                <a:cs typeface="Calibri"/>
              </a:rPr>
              <a:t>prior  s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ooth</a:t>
            </a:r>
            <a:r>
              <a:rPr sz="1800" spc="-10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ng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50">
              <a:latin typeface="Calibri"/>
              <a:cs typeface="Calibri"/>
            </a:endParaRPr>
          </a:p>
          <a:p>
            <a:pPr marL="125095" marR="43180" algn="just">
              <a:lnSpc>
                <a:spcPct val="107800"/>
              </a:lnSpc>
            </a:pP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gradient  </a:t>
            </a:r>
            <a:r>
              <a:rPr sz="1800" spc="-5" dirty="0">
                <a:latin typeface="Calibri"/>
                <a:cs typeface="Calibri"/>
              </a:rPr>
              <a:t>image </a:t>
            </a:r>
            <a:r>
              <a:rPr sz="1800" spc="20" dirty="0">
                <a:latin typeface="Cambria Math"/>
                <a:cs typeface="Cambria Math"/>
              </a:rPr>
              <a:t>𝑔</a:t>
            </a:r>
            <a:r>
              <a:rPr sz="1950" spc="30" baseline="-14957" dirty="0">
                <a:latin typeface="Cambria Math"/>
                <a:cs typeface="Cambria Math"/>
              </a:rPr>
              <a:t>𝑦 </a:t>
            </a:r>
            <a:r>
              <a:rPr sz="1800" spc="-5" dirty="0">
                <a:latin typeface="Calibri"/>
                <a:cs typeface="Calibri"/>
              </a:rPr>
              <a:t>in 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y-direction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62911" y="1795272"/>
            <a:ext cx="5194124" cy="39264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34790738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0" dirty="0"/>
              <a:t>Gradient </a:t>
            </a:r>
            <a:r>
              <a:rPr sz="3600" dirty="0"/>
              <a:t>and</a:t>
            </a:r>
            <a:r>
              <a:rPr sz="3600" spc="40" dirty="0"/>
              <a:t> </a:t>
            </a:r>
            <a:r>
              <a:rPr sz="3600" spc="-10" dirty="0"/>
              <a:t>Thresholding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574915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14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determine </a:t>
            </a:r>
            <a:r>
              <a:rPr sz="2400" dirty="0">
                <a:latin typeface="Calibri"/>
                <a:cs typeface="Calibri"/>
              </a:rPr>
              <a:t>which </a:t>
            </a:r>
            <a:r>
              <a:rPr sz="2400" spc="-5" dirty="0">
                <a:latin typeface="Calibri"/>
                <a:cs typeface="Calibri"/>
              </a:rPr>
              <a:t>edges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25" dirty="0">
                <a:latin typeface="Calibri"/>
                <a:cs typeface="Calibri"/>
              </a:rPr>
              <a:t>‘significant’, </a:t>
            </a:r>
            <a:r>
              <a:rPr sz="2400" dirty="0">
                <a:latin typeface="Calibri"/>
                <a:cs typeface="Calibri"/>
              </a:rPr>
              <a:t>it is also</a:t>
            </a:r>
            <a:r>
              <a:rPr sz="2400" spc="1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possible</a:t>
            </a:r>
            <a:endParaRPr sz="2400">
              <a:latin typeface="Calibri"/>
              <a:cs typeface="Calibri"/>
            </a:endParaRPr>
          </a:p>
          <a:p>
            <a:pPr marL="184785">
              <a:lnSpc>
                <a:spcPts val="2740"/>
              </a:lnSpc>
            </a:pP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threshold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0" dirty="0">
                <a:latin typeface="Calibri"/>
                <a:cs typeface="Calibri"/>
              </a:rPr>
              <a:t>edge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40536" y="2875788"/>
            <a:ext cx="3089148" cy="2270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40808" y="2875788"/>
            <a:ext cx="3115056" cy="22753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9268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i="1" spc="-250" dirty="0">
                <a:latin typeface="Trebuchet MS"/>
                <a:cs typeface="Trebuchet MS"/>
              </a:rPr>
              <a:t>Clustering </a:t>
            </a:r>
            <a:r>
              <a:rPr spc="-229" dirty="0"/>
              <a:t>Citra</a:t>
            </a:r>
            <a:r>
              <a:rPr spc="-90" dirty="0"/>
              <a:t> </a:t>
            </a:r>
            <a:r>
              <a:rPr spc="-250" dirty="0"/>
              <a:t>Dijital</a:t>
            </a:r>
          </a:p>
        </p:txBody>
      </p:sp>
      <p:sp>
        <p:nvSpPr>
          <p:cNvPr id="3" name="object 3"/>
          <p:cNvSpPr/>
          <p:nvPr/>
        </p:nvSpPr>
        <p:spPr>
          <a:xfrm>
            <a:off x="4770120" y="4378452"/>
            <a:ext cx="1427988" cy="95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3427" y="3153155"/>
            <a:ext cx="1429512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96811" y="1943100"/>
            <a:ext cx="1427988" cy="952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18260" y="1943100"/>
            <a:ext cx="1427988" cy="952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95288" y="3153155"/>
            <a:ext cx="1429512" cy="952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43427" y="4379976"/>
            <a:ext cx="1429512" cy="952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70120" y="3153155"/>
            <a:ext cx="1427988" cy="952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43427" y="1981200"/>
            <a:ext cx="1429512" cy="952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95288" y="4378452"/>
            <a:ext cx="1429512" cy="952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18260" y="3153155"/>
            <a:ext cx="1427988" cy="9525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70120" y="1943100"/>
            <a:ext cx="1427988" cy="952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18260" y="4378452"/>
            <a:ext cx="1427988" cy="9525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0" dirty="0"/>
              <a:t>Canny </a:t>
            </a:r>
            <a:r>
              <a:rPr sz="3600" spc="-15" dirty="0"/>
              <a:t>Edge</a:t>
            </a:r>
            <a:r>
              <a:rPr sz="3600" spc="-5" dirty="0"/>
              <a:t> </a:t>
            </a:r>
            <a:r>
              <a:rPr sz="3600" spc="-10" dirty="0"/>
              <a:t>Detection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7346950" cy="3246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A </a:t>
            </a:r>
            <a:r>
              <a:rPr sz="2400" spc="-10" dirty="0">
                <a:latin typeface="Calibri"/>
                <a:cs typeface="Calibri"/>
              </a:rPr>
              <a:t>multi-step </a:t>
            </a:r>
            <a:r>
              <a:rPr sz="2400" spc="-5" dirty="0">
                <a:latin typeface="Calibri"/>
                <a:cs typeface="Calibri"/>
              </a:rPr>
              <a:t>algorithm </a:t>
            </a:r>
            <a:r>
              <a:rPr sz="2400" spc="-10" dirty="0">
                <a:latin typeface="Calibri"/>
                <a:cs typeface="Calibri"/>
              </a:rPr>
              <a:t>that can detect </a:t>
            </a:r>
            <a:r>
              <a:rPr sz="2400" spc="-5" dirty="0">
                <a:latin typeface="Calibri"/>
                <a:cs typeface="Calibri"/>
              </a:rPr>
              <a:t>edges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noise</a:t>
            </a:r>
            <a:endParaRPr sz="2400">
              <a:latin typeface="Calibri"/>
              <a:cs typeface="Calibri"/>
            </a:endParaRPr>
          </a:p>
          <a:p>
            <a:pPr marL="184785">
              <a:lnSpc>
                <a:spcPts val="2740"/>
              </a:lnSpc>
            </a:pPr>
            <a:r>
              <a:rPr sz="2400" spc="-10" dirty="0">
                <a:latin typeface="Calibri"/>
                <a:cs typeface="Calibri"/>
              </a:rPr>
              <a:t>suppressed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same </a:t>
            </a:r>
            <a:r>
              <a:rPr sz="2400" dirty="0">
                <a:latin typeface="Calibri"/>
                <a:cs typeface="Calibri"/>
              </a:rPr>
              <a:t>time.</a:t>
            </a:r>
            <a:endParaRPr sz="24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John </a:t>
            </a:r>
            <a:r>
              <a:rPr sz="2400" spc="-120" dirty="0">
                <a:latin typeface="Calibri"/>
                <a:cs typeface="Calibri"/>
              </a:rPr>
              <a:t>F. </a:t>
            </a:r>
            <a:r>
              <a:rPr sz="2400" spc="-40" dirty="0">
                <a:latin typeface="Calibri"/>
                <a:cs typeface="Calibri"/>
              </a:rPr>
              <a:t>Canny,</a:t>
            </a:r>
            <a:r>
              <a:rPr sz="2400" spc="9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1987</a:t>
            </a:r>
            <a:endParaRPr sz="24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Main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Objectives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Low error </a:t>
            </a:r>
            <a:r>
              <a:rPr sz="2200" spc="-30" dirty="0">
                <a:latin typeface="Calibri"/>
                <a:cs typeface="Calibri"/>
              </a:rPr>
              <a:t>rate </a:t>
            </a:r>
            <a:r>
              <a:rPr sz="2200" spc="-5" dirty="0">
                <a:latin typeface="Calibri"/>
                <a:cs typeface="Calibri"/>
              </a:rPr>
              <a:t>-- </a:t>
            </a:r>
            <a:r>
              <a:rPr sz="2200" spc="-10" dirty="0">
                <a:latin typeface="Calibri"/>
                <a:cs typeface="Calibri"/>
              </a:rPr>
              <a:t>finding </a:t>
            </a:r>
            <a:r>
              <a:rPr sz="2200" spc="-5" dirty="0">
                <a:latin typeface="Calibri"/>
                <a:cs typeface="Calibri"/>
              </a:rPr>
              <a:t>all </a:t>
            </a:r>
            <a:r>
              <a:rPr sz="2200" spc="-10" dirty="0">
                <a:latin typeface="Calibri"/>
                <a:cs typeface="Calibri"/>
              </a:rPr>
              <a:t>edges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latin typeface="Calibri"/>
                <a:cs typeface="Calibri"/>
              </a:rPr>
              <a:t>nothing but</a:t>
            </a:r>
            <a:r>
              <a:rPr sz="2200" spc="1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edges.</a:t>
            </a:r>
            <a:endParaRPr sz="2200">
              <a:latin typeface="Calibri"/>
              <a:cs typeface="Calibri"/>
            </a:endParaRPr>
          </a:p>
          <a:p>
            <a:pPr marL="527685" marR="231140" lvl="1" indent="-172720">
              <a:lnSpc>
                <a:spcPts val="2380"/>
              </a:lnSpc>
              <a:spcBef>
                <a:spcPts val="44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Localization </a:t>
            </a:r>
            <a:r>
              <a:rPr sz="2200" spc="-5" dirty="0">
                <a:latin typeface="Calibri"/>
                <a:cs typeface="Calibri"/>
              </a:rPr>
              <a:t>of </a:t>
            </a:r>
            <a:r>
              <a:rPr sz="2200" spc="-10" dirty="0">
                <a:latin typeface="Calibri"/>
                <a:cs typeface="Calibri"/>
              </a:rPr>
              <a:t>edges </a:t>
            </a:r>
            <a:r>
              <a:rPr sz="2200" spc="-5" dirty="0">
                <a:latin typeface="Calibri"/>
                <a:cs typeface="Calibri"/>
              </a:rPr>
              <a:t>– </a:t>
            </a:r>
            <a:r>
              <a:rPr sz="2200" spc="-10" dirty="0">
                <a:latin typeface="Calibri"/>
                <a:cs typeface="Calibri"/>
              </a:rPr>
              <a:t>distance between edges </a:t>
            </a:r>
            <a:r>
              <a:rPr sz="2200" spc="-15" dirty="0">
                <a:latin typeface="Calibri"/>
                <a:cs typeface="Calibri"/>
              </a:rPr>
              <a:t>found </a:t>
            </a:r>
            <a:r>
              <a:rPr sz="2200" spc="-10" dirty="0">
                <a:latin typeface="Calibri"/>
                <a:cs typeface="Calibri"/>
              </a:rPr>
              <a:t>and  </a:t>
            </a:r>
            <a:r>
              <a:rPr sz="2200" spc="-5" dirty="0">
                <a:latin typeface="Calibri"/>
                <a:cs typeface="Calibri"/>
              </a:rPr>
              <a:t>actual </a:t>
            </a:r>
            <a:r>
              <a:rPr sz="2200" spc="-10" dirty="0">
                <a:latin typeface="Calibri"/>
                <a:cs typeface="Calibri"/>
              </a:rPr>
              <a:t>edges </a:t>
            </a:r>
            <a:r>
              <a:rPr sz="2200" spc="-5" dirty="0">
                <a:latin typeface="Calibri"/>
                <a:cs typeface="Calibri"/>
              </a:rPr>
              <a:t>should be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minimized.</a:t>
            </a:r>
            <a:endParaRPr sz="2200">
              <a:latin typeface="Calibri"/>
              <a:cs typeface="Calibri"/>
            </a:endParaRPr>
          </a:p>
          <a:p>
            <a:pPr marL="527685" lvl="1" indent="-172720">
              <a:lnSpc>
                <a:spcPts val="2510"/>
              </a:lnSpc>
              <a:spcBef>
                <a:spcPts val="9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5" dirty="0">
                <a:latin typeface="Calibri"/>
                <a:cs typeface="Calibri"/>
              </a:rPr>
              <a:t>Single response – no multiple </a:t>
            </a:r>
            <a:r>
              <a:rPr sz="2200" spc="-10" dirty="0">
                <a:latin typeface="Calibri"/>
                <a:cs typeface="Calibri"/>
              </a:rPr>
              <a:t>edge </a:t>
            </a:r>
            <a:r>
              <a:rPr sz="2200" spc="-15" dirty="0">
                <a:latin typeface="Calibri"/>
                <a:cs typeface="Calibri"/>
              </a:rPr>
              <a:t>pixels </a:t>
            </a:r>
            <a:r>
              <a:rPr sz="2200" spc="-5" dirty="0">
                <a:latin typeface="Calibri"/>
                <a:cs typeface="Calibri"/>
              </a:rPr>
              <a:t>when only a</a:t>
            </a:r>
            <a:r>
              <a:rPr sz="2200" spc="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single</a:t>
            </a:r>
            <a:endParaRPr sz="2200">
              <a:latin typeface="Calibri"/>
              <a:cs typeface="Calibri"/>
            </a:endParaRPr>
          </a:p>
          <a:p>
            <a:pPr marL="527685">
              <a:lnSpc>
                <a:spcPts val="2510"/>
              </a:lnSpc>
            </a:pPr>
            <a:r>
              <a:rPr sz="2200" spc="-10" dirty="0">
                <a:latin typeface="Calibri"/>
                <a:cs typeface="Calibri"/>
              </a:rPr>
              <a:t>edge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exists.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16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76515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0" dirty="0"/>
              <a:t>Canny </a:t>
            </a:r>
            <a:r>
              <a:rPr sz="3600" spc="-15" dirty="0"/>
              <a:t>Edge </a:t>
            </a:r>
            <a:r>
              <a:rPr sz="3600" spc="-10" dirty="0"/>
              <a:t>Detection</a:t>
            </a:r>
            <a:r>
              <a:rPr sz="3600" dirty="0"/>
              <a:t> (2)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050442" y="1808733"/>
            <a:ext cx="567245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9265" algn="l"/>
              </a:tabLst>
            </a:pPr>
            <a:r>
              <a:rPr sz="2200" spc="-5" dirty="0">
                <a:latin typeface="Calibri"/>
                <a:cs typeface="Calibri"/>
              </a:rPr>
              <a:t>1.	Smooth the input </a:t>
            </a:r>
            <a:r>
              <a:rPr sz="2200" spc="-10" dirty="0">
                <a:latin typeface="Calibri"/>
                <a:cs typeface="Calibri"/>
              </a:rPr>
              <a:t>image </a:t>
            </a:r>
            <a:r>
              <a:rPr sz="2200" spc="-5" dirty="0">
                <a:latin typeface="Calibri"/>
                <a:cs typeface="Calibri"/>
              </a:rPr>
              <a:t>with a Gaussian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filter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0442" y="2866770"/>
            <a:ext cx="628904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9265" algn="l"/>
              </a:tabLst>
            </a:pPr>
            <a:r>
              <a:rPr sz="2200" spc="-5" dirty="0">
                <a:latin typeface="Calibri"/>
                <a:cs typeface="Calibri"/>
              </a:rPr>
              <a:t>2.	</a:t>
            </a:r>
            <a:r>
              <a:rPr sz="2200" spc="-10" dirty="0">
                <a:latin typeface="Calibri"/>
                <a:cs typeface="Calibri"/>
              </a:rPr>
              <a:t>Compute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5" dirty="0">
                <a:latin typeface="Calibri"/>
                <a:cs typeface="Calibri"/>
              </a:rPr>
              <a:t>gradient </a:t>
            </a:r>
            <a:r>
              <a:rPr sz="2200" spc="-5" dirty="0">
                <a:latin typeface="Calibri"/>
                <a:cs typeface="Calibri"/>
              </a:rPr>
              <a:t>magnitude and angle</a:t>
            </a:r>
            <a:r>
              <a:rPr sz="2200" spc="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images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0442" y="3902302"/>
            <a:ext cx="7070725" cy="168910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270"/>
              </a:spcBef>
              <a:buAutoNum type="arabicPeriod" startAt="3"/>
              <a:tabLst>
                <a:tab pos="469265" algn="l"/>
                <a:tab pos="469900" algn="l"/>
              </a:tabLst>
            </a:pPr>
            <a:r>
              <a:rPr sz="2200" spc="-5" dirty="0">
                <a:latin typeface="Calibri"/>
                <a:cs typeface="Calibri"/>
              </a:rPr>
              <a:t>Apply </a:t>
            </a:r>
            <a:r>
              <a:rPr sz="2200" spc="-10" dirty="0">
                <a:latin typeface="Calibri"/>
                <a:cs typeface="Calibri"/>
              </a:rPr>
              <a:t>non-maxima </a:t>
            </a:r>
            <a:r>
              <a:rPr sz="2200" spc="-5" dirty="0">
                <a:latin typeface="Calibri"/>
                <a:cs typeface="Calibri"/>
              </a:rPr>
              <a:t>suppression </a:t>
            </a:r>
            <a:r>
              <a:rPr sz="2200" spc="-20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5" dirty="0">
                <a:latin typeface="Calibri"/>
                <a:cs typeface="Calibri"/>
              </a:rPr>
              <a:t>gradient</a:t>
            </a:r>
            <a:r>
              <a:rPr sz="2200" spc="6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magnitude</a:t>
            </a:r>
            <a:endParaRPr sz="2200">
              <a:latin typeface="Calibri"/>
              <a:cs typeface="Calibri"/>
            </a:endParaRPr>
          </a:p>
          <a:p>
            <a:pPr marL="527685" lvl="1" indent="-173355">
              <a:lnSpc>
                <a:spcPct val="100000"/>
              </a:lnSpc>
              <a:spcBef>
                <a:spcPts val="165"/>
              </a:spcBef>
              <a:buFont typeface="Arial"/>
              <a:buChar char="•"/>
              <a:tabLst>
                <a:tab pos="528320" algn="l"/>
              </a:tabLst>
            </a:pPr>
            <a:r>
              <a:rPr sz="2000" spc="-5" dirty="0">
                <a:latin typeface="Calibri"/>
                <a:cs typeface="Calibri"/>
              </a:rPr>
              <a:t>Determining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10" dirty="0">
                <a:latin typeface="Calibri"/>
                <a:cs typeface="Calibri"/>
              </a:rPr>
              <a:t>discrete orientations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edge</a:t>
            </a:r>
            <a:endParaRPr sz="2000">
              <a:latin typeface="Calibri"/>
              <a:cs typeface="Calibri"/>
            </a:endParaRPr>
          </a:p>
          <a:p>
            <a:pPr marL="469265" marR="177165" indent="-457200">
              <a:lnSpc>
                <a:spcPts val="2380"/>
              </a:lnSpc>
              <a:spcBef>
                <a:spcPts val="425"/>
              </a:spcBef>
              <a:buAutoNum type="arabicPeriod" startAt="3"/>
              <a:tabLst>
                <a:tab pos="469265" algn="l"/>
                <a:tab pos="469900" algn="l"/>
              </a:tabLst>
            </a:pPr>
            <a:r>
              <a:rPr sz="2200" spc="-5" dirty="0">
                <a:latin typeface="Calibri"/>
                <a:cs typeface="Calibri"/>
              </a:rPr>
              <a:t>Use </a:t>
            </a:r>
            <a:r>
              <a:rPr sz="2200" spc="-10" dirty="0">
                <a:latin typeface="Calibri"/>
                <a:cs typeface="Calibri"/>
              </a:rPr>
              <a:t>double </a:t>
            </a:r>
            <a:r>
              <a:rPr sz="2200" spc="-5" dirty="0">
                <a:latin typeface="Calibri"/>
                <a:cs typeface="Calibri"/>
              </a:rPr>
              <a:t>thresholding and </a:t>
            </a:r>
            <a:r>
              <a:rPr sz="2200" spc="-10" dirty="0">
                <a:latin typeface="Calibri"/>
                <a:cs typeface="Calibri"/>
              </a:rPr>
              <a:t>connectivity analysis </a:t>
            </a:r>
            <a:r>
              <a:rPr sz="2200" spc="-20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link  </a:t>
            </a:r>
            <a:r>
              <a:rPr sz="2200" spc="-10" dirty="0">
                <a:latin typeface="Calibri"/>
                <a:cs typeface="Calibri"/>
              </a:rPr>
              <a:t>edges</a:t>
            </a:r>
            <a:endParaRPr sz="2200">
              <a:latin typeface="Calibri"/>
              <a:cs typeface="Calibri"/>
            </a:endParaRPr>
          </a:p>
          <a:p>
            <a:pPr marL="527685" lvl="1" indent="-173355">
              <a:lnSpc>
                <a:spcPct val="100000"/>
              </a:lnSpc>
              <a:spcBef>
                <a:spcPts val="135"/>
              </a:spcBef>
              <a:buFont typeface="Arial"/>
              <a:buChar char="•"/>
              <a:tabLst>
                <a:tab pos="528320" algn="l"/>
              </a:tabLst>
            </a:pPr>
            <a:r>
              <a:rPr sz="2000" spc="-95" dirty="0">
                <a:latin typeface="Calibri"/>
                <a:cs typeface="Calibri"/>
              </a:rPr>
              <a:t>To </a:t>
            </a:r>
            <a:r>
              <a:rPr sz="2000" spc="-15" dirty="0">
                <a:latin typeface="Calibri"/>
                <a:cs typeface="Calibri"/>
              </a:rPr>
              <a:t>avoid </a:t>
            </a:r>
            <a:r>
              <a:rPr sz="2000" spc="-10" dirty="0">
                <a:latin typeface="Calibri"/>
                <a:cs typeface="Calibri"/>
              </a:rPr>
              <a:t>false</a:t>
            </a:r>
            <a:r>
              <a:rPr sz="2000" spc="1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edges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15794" y="2482850"/>
            <a:ext cx="498475" cy="212090"/>
          </a:xfrm>
          <a:custGeom>
            <a:avLst/>
            <a:gdLst/>
            <a:ahLst/>
            <a:cxnLst/>
            <a:rect l="l" t="t" r="r" b="b"/>
            <a:pathLst>
              <a:path w="498475" h="212089">
                <a:moveTo>
                  <a:pt x="430656" y="0"/>
                </a:moveTo>
                <a:lnTo>
                  <a:pt x="427608" y="8636"/>
                </a:lnTo>
                <a:lnTo>
                  <a:pt x="439894" y="13946"/>
                </a:lnTo>
                <a:lnTo>
                  <a:pt x="450453" y="21304"/>
                </a:lnTo>
                <a:lnTo>
                  <a:pt x="471844" y="55429"/>
                </a:lnTo>
                <a:lnTo>
                  <a:pt x="478917" y="104775"/>
                </a:lnTo>
                <a:lnTo>
                  <a:pt x="478131" y="123463"/>
                </a:lnTo>
                <a:lnTo>
                  <a:pt x="466344" y="169290"/>
                </a:lnTo>
                <a:lnTo>
                  <a:pt x="440037" y="197865"/>
                </a:lnTo>
                <a:lnTo>
                  <a:pt x="427989" y="203200"/>
                </a:lnTo>
                <a:lnTo>
                  <a:pt x="430656" y="211709"/>
                </a:lnTo>
                <a:lnTo>
                  <a:pt x="471126" y="187705"/>
                </a:lnTo>
                <a:lnTo>
                  <a:pt x="493855" y="143335"/>
                </a:lnTo>
                <a:lnTo>
                  <a:pt x="498220" y="105917"/>
                </a:lnTo>
                <a:lnTo>
                  <a:pt x="497125" y="86536"/>
                </a:lnTo>
                <a:lnTo>
                  <a:pt x="480694" y="37084"/>
                </a:lnTo>
                <a:lnTo>
                  <a:pt x="446012" y="5544"/>
                </a:lnTo>
                <a:lnTo>
                  <a:pt x="430656" y="0"/>
                </a:lnTo>
                <a:close/>
              </a:path>
              <a:path w="498475" h="212089">
                <a:moveTo>
                  <a:pt x="67563" y="0"/>
                </a:moveTo>
                <a:lnTo>
                  <a:pt x="27219" y="24110"/>
                </a:lnTo>
                <a:lnTo>
                  <a:pt x="4381" y="68595"/>
                </a:lnTo>
                <a:lnTo>
                  <a:pt x="0" y="105917"/>
                </a:lnTo>
                <a:lnTo>
                  <a:pt x="1093" y="125370"/>
                </a:lnTo>
                <a:lnTo>
                  <a:pt x="17399" y="174751"/>
                </a:lnTo>
                <a:lnTo>
                  <a:pt x="52153" y="206184"/>
                </a:lnTo>
                <a:lnTo>
                  <a:pt x="67563" y="211709"/>
                </a:lnTo>
                <a:lnTo>
                  <a:pt x="70231" y="203200"/>
                </a:lnTo>
                <a:lnTo>
                  <a:pt x="58183" y="197865"/>
                </a:lnTo>
                <a:lnTo>
                  <a:pt x="47767" y="190436"/>
                </a:lnTo>
                <a:lnTo>
                  <a:pt x="26376" y="155745"/>
                </a:lnTo>
                <a:lnTo>
                  <a:pt x="19304" y="104775"/>
                </a:lnTo>
                <a:lnTo>
                  <a:pt x="20089" y="86723"/>
                </a:lnTo>
                <a:lnTo>
                  <a:pt x="31876" y="42163"/>
                </a:lnTo>
                <a:lnTo>
                  <a:pt x="58398" y="13946"/>
                </a:lnTo>
                <a:lnTo>
                  <a:pt x="70612" y="8636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03957" y="2412619"/>
            <a:ext cx="1314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792480" algn="l"/>
              </a:tabLst>
            </a:pPr>
            <a:r>
              <a:rPr sz="1800" dirty="0">
                <a:latin typeface="Cambria Math"/>
                <a:cs typeface="Cambria Math"/>
              </a:rPr>
              <a:t>𝐺 </a:t>
            </a:r>
            <a:r>
              <a:rPr sz="1800" spc="25" dirty="0">
                <a:latin typeface="Cambria Math"/>
                <a:cs typeface="Cambria Math"/>
              </a:rPr>
              <a:t> </a:t>
            </a:r>
            <a:r>
              <a:rPr sz="1800" spc="30" dirty="0">
                <a:latin typeface="Cambria Math"/>
                <a:cs typeface="Cambria Math"/>
              </a:rPr>
              <a:t>𝑥,</a:t>
            </a:r>
            <a:r>
              <a:rPr sz="1800" spc="-8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𝑦	=</a:t>
            </a:r>
            <a:r>
              <a:rPr sz="1800" spc="55" dirty="0">
                <a:latin typeface="Cambria Math"/>
                <a:cs typeface="Cambria Math"/>
              </a:rPr>
              <a:t> </a:t>
            </a:r>
            <a:r>
              <a:rPr sz="1800" spc="35" dirty="0">
                <a:latin typeface="Cambria Math"/>
                <a:cs typeface="Cambria Math"/>
              </a:rPr>
              <a:t>𝑒</a:t>
            </a:r>
            <a:r>
              <a:rPr sz="1950" spc="52" baseline="44871" dirty="0">
                <a:latin typeface="Cambria Math"/>
                <a:cs typeface="Cambria Math"/>
              </a:rPr>
              <a:t>−</a:t>
            </a:r>
            <a:endParaRPr sz="1950" baseline="44871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79291" y="2468879"/>
            <a:ext cx="515620" cy="10795"/>
          </a:xfrm>
          <a:custGeom>
            <a:avLst/>
            <a:gdLst/>
            <a:ahLst/>
            <a:cxnLst/>
            <a:rect l="l" t="t" r="r" b="b"/>
            <a:pathLst>
              <a:path w="515620" h="10794">
                <a:moveTo>
                  <a:pt x="515112" y="0"/>
                </a:moveTo>
                <a:lnTo>
                  <a:pt x="0" y="0"/>
                </a:lnTo>
                <a:lnTo>
                  <a:pt x="0" y="10668"/>
                </a:lnTo>
                <a:lnTo>
                  <a:pt x="515112" y="10668"/>
                </a:lnTo>
                <a:lnTo>
                  <a:pt x="515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41827" y="2244979"/>
            <a:ext cx="58483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00" spc="85" dirty="0">
                <a:latin typeface="Cambria Math"/>
                <a:cs typeface="Cambria Math"/>
              </a:rPr>
              <a:t>𝑥</a:t>
            </a:r>
            <a:r>
              <a:rPr sz="1575" spc="127" baseline="26455" dirty="0">
                <a:latin typeface="Cambria Math"/>
                <a:cs typeface="Cambria Math"/>
              </a:rPr>
              <a:t>2</a:t>
            </a:r>
            <a:r>
              <a:rPr sz="1300" spc="85" dirty="0">
                <a:latin typeface="Cambria Math"/>
                <a:cs typeface="Cambria Math"/>
              </a:rPr>
              <a:t>+𝑦</a:t>
            </a:r>
            <a:r>
              <a:rPr sz="1575" spc="127" baseline="26455" dirty="0">
                <a:latin typeface="Cambria Math"/>
                <a:cs typeface="Cambria Math"/>
              </a:rPr>
              <a:t>2</a:t>
            </a:r>
            <a:endParaRPr sz="1575" baseline="26455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50030" y="2444623"/>
            <a:ext cx="36703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300" spc="70" dirty="0">
                <a:latin typeface="Cambria Math"/>
                <a:cs typeface="Cambria Math"/>
              </a:rPr>
              <a:t>2𝜎</a:t>
            </a:r>
            <a:r>
              <a:rPr sz="1575" spc="104" baseline="21164" dirty="0">
                <a:latin typeface="Cambria Math"/>
                <a:cs typeface="Cambria Math"/>
              </a:rPr>
              <a:t>2</a:t>
            </a:r>
            <a:endParaRPr sz="1575" baseline="21164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153278" y="2392933"/>
            <a:ext cx="497205" cy="212090"/>
          </a:xfrm>
          <a:custGeom>
            <a:avLst/>
            <a:gdLst/>
            <a:ahLst/>
            <a:cxnLst/>
            <a:rect l="l" t="t" r="r" b="b"/>
            <a:pathLst>
              <a:path w="497204" h="212089">
                <a:moveTo>
                  <a:pt x="429133" y="0"/>
                </a:moveTo>
                <a:lnTo>
                  <a:pt x="426085" y="8508"/>
                </a:lnTo>
                <a:lnTo>
                  <a:pt x="438370" y="13819"/>
                </a:lnTo>
                <a:lnTo>
                  <a:pt x="448929" y="21177"/>
                </a:lnTo>
                <a:lnTo>
                  <a:pt x="470320" y="55322"/>
                </a:lnTo>
                <a:lnTo>
                  <a:pt x="477393" y="104775"/>
                </a:lnTo>
                <a:lnTo>
                  <a:pt x="476607" y="123444"/>
                </a:lnTo>
                <a:lnTo>
                  <a:pt x="464820" y="169163"/>
                </a:lnTo>
                <a:lnTo>
                  <a:pt x="438513" y="197738"/>
                </a:lnTo>
                <a:lnTo>
                  <a:pt x="426466" y="203073"/>
                </a:lnTo>
                <a:lnTo>
                  <a:pt x="429133" y="211708"/>
                </a:lnTo>
                <a:lnTo>
                  <a:pt x="469602" y="187652"/>
                </a:lnTo>
                <a:lnTo>
                  <a:pt x="492331" y="143271"/>
                </a:lnTo>
                <a:lnTo>
                  <a:pt x="496697" y="105917"/>
                </a:lnTo>
                <a:lnTo>
                  <a:pt x="495601" y="86483"/>
                </a:lnTo>
                <a:lnTo>
                  <a:pt x="479171" y="37083"/>
                </a:lnTo>
                <a:lnTo>
                  <a:pt x="444488" y="5526"/>
                </a:lnTo>
                <a:lnTo>
                  <a:pt x="429133" y="0"/>
                </a:lnTo>
                <a:close/>
              </a:path>
              <a:path w="497204" h="212089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3" y="125350"/>
                </a:lnTo>
                <a:lnTo>
                  <a:pt x="17399" y="174625"/>
                </a:lnTo>
                <a:lnTo>
                  <a:pt x="52153" y="206182"/>
                </a:lnTo>
                <a:lnTo>
                  <a:pt x="67563" y="211708"/>
                </a:lnTo>
                <a:lnTo>
                  <a:pt x="70231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76" y="155638"/>
                </a:lnTo>
                <a:lnTo>
                  <a:pt x="19304" y="104775"/>
                </a:lnTo>
                <a:lnTo>
                  <a:pt x="20089" y="86703"/>
                </a:lnTo>
                <a:lnTo>
                  <a:pt x="31876" y="42037"/>
                </a:lnTo>
                <a:lnTo>
                  <a:pt x="58398" y="13819"/>
                </a:lnTo>
                <a:lnTo>
                  <a:pt x="70612" y="8508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43878" y="2392933"/>
            <a:ext cx="497205" cy="212090"/>
          </a:xfrm>
          <a:custGeom>
            <a:avLst/>
            <a:gdLst/>
            <a:ahLst/>
            <a:cxnLst/>
            <a:rect l="l" t="t" r="r" b="b"/>
            <a:pathLst>
              <a:path w="497204" h="212089">
                <a:moveTo>
                  <a:pt x="429132" y="0"/>
                </a:moveTo>
                <a:lnTo>
                  <a:pt x="426085" y="8508"/>
                </a:lnTo>
                <a:lnTo>
                  <a:pt x="438370" y="13819"/>
                </a:lnTo>
                <a:lnTo>
                  <a:pt x="448929" y="21177"/>
                </a:lnTo>
                <a:lnTo>
                  <a:pt x="470320" y="55322"/>
                </a:lnTo>
                <a:lnTo>
                  <a:pt x="477393" y="104775"/>
                </a:lnTo>
                <a:lnTo>
                  <a:pt x="476607" y="123444"/>
                </a:lnTo>
                <a:lnTo>
                  <a:pt x="464820" y="169163"/>
                </a:lnTo>
                <a:lnTo>
                  <a:pt x="438513" y="197738"/>
                </a:lnTo>
                <a:lnTo>
                  <a:pt x="426466" y="203073"/>
                </a:lnTo>
                <a:lnTo>
                  <a:pt x="429132" y="211708"/>
                </a:lnTo>
                <a:lnTo>
                  <a:pt x="469602" y="187652"/>
                </a:lnTo>
                <a:lnTo>
                  <a:pt x="492331" y="143271"/>
                </a:lnTo>
                <a:lnTo>
                  <a:pt x="496697" y="105917"/>
                </a:lnTo>
                <a:lnTo>
                  <a:pt x="495601" y="86483"/>
                </a:lnTo>
                <a:lnTo>
                  <a:pt x="479171" y="37083"/>
                </a:lnTo>
                <a:lnTo>
                  <a:pt x="444488" y="5526"/>
                </a:lnTo>
                <a:lnTo>
                  <a:pt x="429132" y="0"/>
                </a:lnTo>
                <a:close/>
              </a:path>
              <a:path w="497204" h="212089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7"/>
                </a:lnTo>
                <a:lnTo>
                  <a:pt x="1093" y="125350"/>
                </a:lnTo>
                <a:lnTo>
                  <a:pt x="17399" y="174625"/>
                </a:lnTo>
                <a:lnTo>
                  <a:pt x="52153" y="206182"/>
                </a:lnTo>
                <a:lnTo>
                  <a:pt x="67563" y="211708"/>
                </a:lnTo>
                <a:lnTo>
                  <a:pt x="70231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76" y="155638"/>
                </a:lnTo>
                <a:lnTo>
                  <a:pt x="19304" y="104775"/>
                </a:lnTo>
                <a:lnTo>
                  <a:pt x="20089" y="86703"/>
                </a:lnTo>
                <a:lnTo>
                  <a:pt x="31876" y="42037"/>
                </a:lnTo>
                <a:lnTo>
                  <a:pt x="58398" y="13819"/>
                </a:lnTo>
                <a:lnTo>
                  <a:pt x="70612" y="8508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908041" y="2322703"/>
            <a:ext cx="267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826135" algn="l"/>
                <a:tab pos="1804670" algn="l"/>
              </a:tabLst>
            </a:pPr>
            <a:r>
              <a:rPr sz="1800" spc="-160" dirty="0">
                <a:latin typeface="Cambria Math"/>
                <a:cs typeface="Cambria Math"/>
              </a:rPr>
              <a:t>𝑓</a:t>
            </a:r>
            <a:r>
              <a:rPr sz="1950" spc="-240" baseline="-14957" dirty="0">
                <a:latin typeface="Cambria Math"/>
                <a:cs typeface="Cambria Math"/>
              </a:rPr>
              <a:t>𝑠     </a:t>
            </a:r>
            <a:r>
              <a:rPr sz="1950" spc="-104" baseline="-14957" dirty="0">
                <a:latin typeface="Cambria Math"/>
                <a:cs typeface="Cambria Math"/>
              </a:rPr>
              <a:t> </a:t>
            </a:r>
            <a:r>
              <a:rPr sz="1800" spc="30" dirty="0">
                <a:latin typeface="Cambria Math"/>
                <a:cs typeface="Cambria Math"/>
              </a:rPr>
              <a:t>𝑥,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𝑦	= 𝐺 </a:t>
            </a:r>
            <a:r>
              <a:rPr sz="1800" spc="145" dirty="0">
                <a:latin typeface="Cambria Math"/>
                <a:cs typeface="Cambria Math"/>
              </a:rPr>
              <a:t> </a:t>
            </a:r>
            <a:r>
              <a:rPr sz="1800" spc="30" dirty="0">
                <a:latin typeface="Cambria Math"/>
                <a:cs typeface="Cambria Math"/>
              </a:rPr>
              <a:t>𝑥,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𝑦	∗ </a:t>
            </a:r>
            <a:r>
              <a:rPr sz="1800" spc="25" dirty="0">
                <a:latin typeface="Cambria Math"/>
                <a:cs typeface="Cambria Math"/>
              </a:rPr>
              <a:t>𝑓(𝑥,</a:t>
            </a:r>
            <a:r>
              <a:rPr sz="1800" spc="-150" dirty="0">
                <a:latin typeface="Cambria Math"/>
                <a:cs typeface="Cambria Math"/>
              </a:rPr>
              <a:t> </a:t>
            </a:r>
            <a:r>
              <a:rPr sz="1800" spc="15" dirty="0">
                <a:latin typeface="Cambria Math"/>
                <a:cs typeface="Cambria Math"/>
              </a:rPr>
              <a:t>𝑦)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63038" y="3552063"/>
            <a:ext cx="497205" cy="212090"/>
          </a:xfrm>
          <a:custGeom>
            <a:avLst/>
            <a:gdLst/>
            <a:ahLst/>
            <a:cxnLst/>
            <a:rect l="l" t="t" r="r" b="b"/>
            <a:pathLst>
              <a:path w="497205" h="212089">
                <a:moveTo>
                  <a:pt x="429132" y="0"/>
                </a:moveTo>
                <a:lnTo>
                  <a:pt x="426085" y="8509"/>
                </a:lnTo>
                <a:lnTo>
                  <a:pt x="438370" y="13819"/>
                </a:lnTo>
                <a:lnTo>
                  <a:pt x="448929" y="21177"/>
                </a:lnTo>
                <a:lnTo>
                  <a:pt x="470320" y="55322"/>
                </a:lnTo>
                <a:lnTo>
                  <a:pt x="477393" y="104775"/>
                </a:lnTo>
                <a:lnTo>
                  <a:pt x="476607" y="123443"/>
                </a:lnTo>
                <a:lnTo>
                  <a:pt x="464819" y="169163"/>
                </a:lnTo>
                <a:lnTo>
                  <a:pt x="438513" y="197738"/>
                </a:lnTo>
                <a:lnTo>
                  <a:pt x="426466" y="203073"/>
                </a:lnTo>
                <a:lnTo>
                  <a:pt x="429132" y="211709"/>
                </a:lnTo>
                <a:lnTo>
                  <a:pt x="469602" y="187652"/>
                </a:lnTo>
                <a:lnTo>
                  <a:pt x="492331" y="143271"/>
                </a:lnTo>
                <a:lnTo>
                  <a:pt x="496697" y="105918"/>
                </a:lnTo>
                <a:lnTo>
                  <a:pt x="495601" y="86483"/>
                </a:lnTo>
                <a:lnTo>
                  <a:pt x="479170" y="37084"/>
                </a:lnTo>
                <a:lnTo>
                  <a:pt x="444488" y="5526"/>
                </a:lnTo>
                <a:lnTo>
                  <a:pt x="429132" y="0"/>
                </a:lnTo>
                <a:close/>
              </a:path>
              <a:path w="497205" h="212089">
                <a:moveTo>
                  <a:pt x="67563" y="0"/>
                </a:moveTo>
                <a:lnTo>
                  <a:pt x="27219" y="24056"/>
                </a:lnTo>
                <a:lnTo>
                  <a:pt x="4381" y="68548"/>
                </a:lnTo>
                <a:lnTo>
                  <a:pt x="0" y="105918"/>
                </a:lnTo>
                <a:lnTo>
                  <a:pt x="1093" y="125350"/>
                </a:lnTo>
                <a:lnTo>
                  <a:pt x="17399" y="174625"/>
                </a:lnTo>
                <a:lnTo>
                  <a:pt x="52153" y="206182"/>
                </a:lnTo>
                <a:lnTo>
                  <a:pt x="67563" y="211709"/>
                </a:lnTo>
                <a:lnTo>
                  <a:pt x="70231" y="203073"/>
                </a:lnTo>
                <a:lnTo>
                  <a:pt x="58183" y="197738"/>
                </a:lnTo>
                <a:lnTo>
                  <a:pt x="47767" y="190309"/>
                </a:lnTo>
                <a:lnTo>
                  <a:pt x="26376" y="155638"/>
                </a:lnTo>
                <a:lnTo>
                  <a:pt x="19304" y="104775"/>
                </a:lnTo>
                <a:lnTo>
                  <a:pt x="20089" y="86703"/>
                </a:lnTo>
                <a:lnTo>
                  <a:pt x="31876" y="42037"/>
                </a:lnTo>
                <a:lnTo>
                  <a:pt x="58398" y="13819"/>
                </a:lnTo>
                <a:lnTo>
                  <a:pt x="70612" y="8509"/>
                </a:lnTo>
                <a:lnTo>
                  <a:pt x="675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29357" y="3482085"/>
            <a:ext cx="9982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14069" algn="l"/>
              </a:tabLst>
            </a:pPr>
            <a:r>
              <a:rPr sz="1800" dirty="0">
                <a:latin typeface="Cambria Math"/>
                <a:cs typeface="Cambria Math"/>
              </a:rPr>
              <a:t>𝑀  </a:t>
            </a:r>
            <a:r>
              <a:rPr sz="1800" spc="60" dirty="0">
                <a:latin typeface="Cambria Math"/>
                <a:cs typeface="Cambria Math"/>
              </a:rPr>
              <a:t>𝑥</a:t>
            </a:r>
            <a:r>
              <a:rPr sz="1800" dirty="0">
                <a:latin typeface="Cambria Math"/>
                <a:cs typeface="Cambria Math"/>
              </a:rPr>
              <a:t>,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𝑦	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82060" y="3396360"/>
            <a:ext cx="942975" cy="510540"/>
          </a:xfrm>
          <a:custGeom>
            <a:avLst/>
            <a:gdLst/>
            <a:ahLst/>
            <a:cxnLst/>
            <a:rect l="l" t="t" r="r" b="b"/>
            <a:pathLst>
              <a:path w="942975" h="510539">
                <a:moveTo>
                  <a:pt x="942466" y="0"/>
                </a:moveTo>
                <a:lnTo>
                  <a:pt x="168275" y="0"/>
                </a:lnTo>
                <a:lnTo>
                  <a:pt x="168275" y="253"/>
                </a:lnTo>
                <a:lnTo>
                  <a:pt x="141224" y="253"/>
                </a:lnTo>
                <a:lnTo>
                  <a:pt x="94741" y="469645"/>
                </a:lnTo>
                <a:lnTo>
                  <a:pt x="38735" y="365887"/>
                </a:lnTo>
                <a:lnTo>
                  <a:pt x="0" y="386333"/>
                </a:lnTo>
                <a:lnTo>
                  <a:pt x="4317" y="394207"/>
                </a:lnTo>
                <a:lnTo>
                  <a:pt x="24764" y="383539"/>
                </a:lnTo>
                <a:lnTo>
                  <a:pt x="93599" y="510158"/>
                </a:lnTo>
                <a:lnTo>
                  <a:pt x="104012" y="510158"/>
                </a:lnTo>
                <a:lnTo>
                  <a:pt x="153669" y="15112"/>
                </a:lnTo>
                <a:lnTo>
                  <a:pt x="942466" y="15239"/>
                </a:lnTo>
                <a:lnTo>
                  <a:pt x="9424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00171" y="3482085"/>
            <a:ext cx="863600" cy="336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1520"/>
              </a:lnSpc>
              <a:spcBef>
                <a:spcPts val="100"/>
              </a:spcBef>
            </a:pPr>
            <a:r>
              <a:rPr sz="1800" spc="35" dirty="0">
                <a:latin typeface="Cambria Math"/>
                <a:cs typeface="Cambria Math"/>
              </a:rPr>
              <a:t>𝑔</a:t>
            </a:r>
            <a:r>
              <a:rPr sz="1950" spc="52" baseline="27777" dirty="0">
                <a:latin typeface="Cambria Math"/>
                <a:cs typeface="Cambria Math"/>
              </a:rPr>
              <a:t>2 </a:t>
            </a:r>
            <a:r>
              <a:rPr sz="1800" dirty="0">
                <a:latin typeface="Cambria Math"/>
                <a:cs typeface="Cambria Math"/>
              </a:rPr>
              <a:t>+</a:t>
            </a:r>
            <a:r>
              <a:rPr sz="1800" spc="60" dirty="0">
                <a:latin typeface="Cambria Math"/>
                <a:cs typeface="Cambria Math"/>
              </a:rPr>
              <a:t> </a:t>
            </a:r>
            <a:r>
              <a:rPr sz="1800" spc="35" dirty="0">
                <a:latin typeface="Cambria Math"/>
                <a:cs typeface="Cambria Math"/>
              </a:rPr>
              <a:t>𝑔</a:t>
            </a:r>
            <a:r>
              <a:rPr sz="1950" spc="52" baseline="27777" dirty="0">
                <a:latin typeface="Cambria Math"/>
                <a:cs typeface="Cambria Math"/>
              </a:rPr>
              <a:t>2</a:t>
            </a:r>
            <a:endParaRPr sz="1950" baseline="27777">
              <a:latin typeface="Cambria Math"/>
              <a:cs typeface="Cambria Math"/>
            </a:endParaRPr>
          </a:p>
          <a:p>
            <a:pPr marL="182880">
              <a:lnSpc>
                <a:spcPts val="919"/>
              </a:lnSpc>
              <a:tabLst>
                <a:tab pos="705485" algn="l"/>
              </a:tabLst>
            </a:pPr>
            <a:r>
              <a:rPr sz="1300" spc="85" dirty="0">
                <a:latin typeface="Cambria Math"/>
                <a:cs typeface="Cambria Math"/>
              </a:rPr>
              <a:t>𝑥	</a:t>
            </a:r>
            <a:r>
              <a:rPr sz="1300" spc="105" dirty="0">
                <a:latin typeface="Cambria Math"/>
                <a:cs typeface="Cambria Math"/>
              </a:rPr>
              <a:t>𝑦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36590" y="3498215"/>
            <a:ext cx="496570" cy="212090"/>
          </a:xfrm>
          <a:custGeom>
            <a:avLst/>
            <a:gdLst/>
            <a:ahLst/>
            <a:cxnLst/>
            <a:rect l="l" t="t" r="r" b="b"/>
            <a:pathLst>
              <a:path w="496570" h="212089">
                <a:moveTo>
                  <a:pt x="429133" y="0"/>
                </a:moveTo>
                <a:lnTo>
                  <a:pt x="426085" y="8636"/>
                </a:lnTo>
                <a:lnTo>
                  <a:pt x="438352" y="13946"/>
                </a:lnTo>
                <a:lnTo>
                  <a:pt x="448881" y="21304"/>
                </a:lnTo>
                <a:lnTo>
                  <a:pt x="470300" y="55449"/>
                </a:lnTo>
                <a:lnTo>
                  <a:pt x="477266" y="104901"/>
                </a:lnTo>
                <a:lnTo>
                  <a:pt x="476480" y="123570"/>
                </a:lnTo>
                <a:lnTo>
                  <a:pt x="464693" y="169291"/>
                </a:lnTo>
                <a:lnTo>
                  <a:pt x="438511" y="197866"/>
                </a:lnTo>
                <a:lnTo>
                  <a:pt x="426466" y="203200"/>
                </a:lnTo>
                <a:lnTo>
                  <a:pt x="429133" y="211836"/>
                </a:lnTo>
                <a:lnTo>
                  <a:pt x="469530" y="187707"/>
                </a:lnTo>
                <a:lnTo>
                  <a:pt x="492252" y="143383"/>
                </a:lnTo>
                <a:lnTo>
                  <a:pt x="496570" y="105918"/>
                </a:lnTo>
                <a:lnTo>
                  <a:pt x="495494" y="86538"/>
                </a:lnTo>
                <a:lnTo>
                  <a:pt x="479171" y="37211"/>
                </a:lnTo>
                <a:lnTo>
                  <a:pt x="444470" y="5546"/>
                </a:lnTo>
                <a:lnTo>
                  <a:pt x="429133" y="0"/>
                </a:lnTo>
                <a:close/>
              </a:path>
              <a:path w="496570" h="212089">
                <a:moveTo>
                  <a:pt x="67437" y="0"/>
                </a:moveTo>
                <a:lnTo>
                  <a:pt x="27092" y="24163"/>
                </a:lnTo>
                <a:lnTo>
                  <a:pt x="4365" y="68611"/>
                </a:lnTo>
                <a:lnTo>
                  <a:pt x="0" y="105918"/>
                </a:lnTo>
                <a:lnTo>
                  <a:pt x="1075" y="125424"/>
                </a:lnTo>
                <a:lnTo>
                  <a:pt x="17399" y="174752"/>
                </a:lnTo>
                <a:lnTo>
                  <a:pt x="52081" y="206238"/>
                </a:lnTo>
                <a:lnTo>
                  <a:pt x="67437" y="211836"/>
                </a:lnTo>
                <a:lnTo>
                  <a:pt x="70231" y="203200"/>
                </a:lnTo>
                <a:lnTo>
                  <a:pt x="58130" y="197865"/>
                </a:lnTo>
                <a:lnTo>
                  <a:pt x="47720" y="190436"/>
                </a:lnTo>
                <a:lnTo>
                  <a:pt x="26376" y="155765"/>
                </a:lnTo>
                <a:lnTo>
                  <a:pt x="19304" y="104901"/>
                </a:lnTo>
                <a:lnTo>
                  <a:pt x="20089" y="86830"/>
                </a:lnTo>
                <a:lnTo>
                  <a:pt x="31876" y="42163"/>
                </a:lnTo>
                <a:lnTo>
                  <a:pt x="58291" y="13946"/>
                </a:lnTo>
                <a:lnTo>
                  <a:pt x="70485" y="8636"/>
                </a:lnTo>
                <a:lnTo>
                  <a:pt x="674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32320" y="3595496"/>
            <a:ext cx="251460" cy="15240"/>
          </a:xfrm>
          <a:custGeom>
            <a:avLst/>
            <a:gdLst/>
            <a:ahLst/>
            <a:cxnLst/>
            <a:rect l="l" t="t" r="r" b="b"/>
            <a:pathLst>
              <a:path w="251459" h="15239">
                <a:moveTo>
                  <a:pt x="251459" y="0"/>
                </a:moveTo>
                <a:lnTo>
                  <a:pt x="0" y="0"/>
                </a:lnTo>
                <a:lnTo>
                  <a:pt x="0" y="15239"/>
                </a:lnTo>
                <a:lnTo>
                  <a:pt x="251459" y="15239"/>
                </a:lnTo>
                <a:lnTo>
                  <a:pt x="2514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035930" y="3246882"/>
            <a:ext cx="1874520" cy="481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97025">
              <a:lnSpc>
                <a:spcPts val="1795"/>
              </a:lnSpc>
              <a:spcBef>
                <a:spcPts val="100"/>
              </a:spcBef>
            </a:pPr>
            <a:r>
              <a:rPr sz="1800" spc="20" dirty="0">
                <a:latin typeface="Cambria Math"/>
                <a:cs typeface="Cambria Math"/>
              </a:rPr>
              <a:t>𝑔</a:t>
            </a:r>
            <a:r>
              <a:rPr sz="1950" spc="30" baseline="-14957" dirty="0">
                <a:latin typeface="Cambria Math"/>
                <a:cs typeface="Cambria Math"/>
              </a:rPr>
              <a:t>𝑦</a:t>
            </a:r>
            <a:endParaRPr sz="1950" baseline="-14957">
              <a:latin typeface="Cambria Math"/>
              <a:cs typeface="Cambria Math"/>
            </a:endParaRPr>
          </a:p>
          <a:p>
            <a:pPr marL="38100">
              <a:lnSpc>
                <a:spcPts val="1795"/>
              </a:lnSpc>
              <a:tabLst>
                <a:tab pos="781685" algn="l"/>
              </a:tabLst>
            </a:pPr>
            <a:r>
              <a:rPr sz="1800" dirty="0">
                <a:latin typeface="Cambria Math"/>
                <a:cs typeface="Cambria Math"/>
              </a:rPr>
              <a:t>𝛼</a:t>
            </a:r>
            <a:r>
              <a:rPr sz="1800" spc="390" dirty="0">
                <a:latin typeface="Cambria Math"/>
                <a:cs typeface="Cambria Math"/>
              </a:rPr>
              <a:t> </a:t>
            </a:r>
            <a:r>
              <a:rPr sz="1800" spc="30" dirty="0">
                <a:latin typeface="Cambria Math"/>
                <a:cs typeface="Cambria Math"/>
              </a:rPr>
              <a:t>𝑥,</a:t>
            </a:r>
            <a:r>
              <a:rPr sz="1800" spc="-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𝑦	=</a:t>
            </a:r>
            <a:r>
              <a:rPr sz="1800" spc="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tan</a:t>
            </a:r>
            <a:r>
              <a:rPr sz="1950" baseline="27777" dirty="0">
                <a:latin typeface="Cambria Math"/>
                <a:cs typeface="Cambria Math"/>
              </a:rPr>
              <a:t>−1</a:t>
            </a:r>
            <a:endParaRPr sz="1950" baseline="27777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6599808" y="3580892"/>
            <a:ext cx="307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latin typeface="Cambria Math"/>
                <a:cs typeface="Cambria Math"/>
              </a:rPr>
              <a:t>𝑔</a:t>
            </a:r>
            <a:r>
              <a:rPr sz="1950" spc="15" baseline="-14957" dirty="0">
                <a:latin typeface="Cambria Math"/>
                <a:cs typeface="Cambria Math"/>
              </a:rPr>
              <a:t>𝑥</a:t>
            </a:r>
            <a:endParaRPr sz="1950" baseline="-14957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223734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0" dirty="0"/>
              <a:t>Canny </a:t>
            </a:r>
            <a:r>
              <a:rPr sz="3600" spc="-15" dirty="0"/>
              <a:t>Edge </a:t>
            </a:r>
            <a:r>
              <a:rPr sz="3600" spc="-10" dirty="0"/>
              <a:t>Detection</a:t>
            </a:r>
            <a:r>
              <a:rPr sz="3600" spc="5" dirty="0"/>
              <a:t> </a:t>
            </a:r>
            <a:r>
              <a:rPr sz="3600" dirty="0"/>
              <a:t>(3)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42017" y="2462783"/>
            <a:ext cx="3288752" cy="2474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03960" y="2436876"/>
            <a:ext cx="3313176" cy="2513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66873" y="5023230"/>
            <a:ext cx="1374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Original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871209" y="4969509"/>
            <a:ext cx="19621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Canny Edge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Detector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04085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0" dirty="0"/>
              <a:t>Canny </a:t>
            </a:r>
            <a:r>
              <a:rPr sz="3600" spc="-15" dirty="0"/>
              <a:t>Edge </a:t>
            </a:r>
            <a:r>
              <a:rPr sz="3600" spc="-10" dirty="0"/>
              <a:t>Detection</a:t>
            </a:r>
            <a:r>
              <a:rPr sz="3600" spc="5" dirty="0"/>
              <a:t> </a:t>
            </a:r>
            <a:r>
              <a:rPr sz="3600" dirty="0"/>
              <a:t>(3)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19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52877" y="6097320"/>
            <a:ext cx="1373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Original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20590" y="6107074"/>
            <a:ext cx="2586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Canny Edge Detector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43327" y="1959863"/>
            <a:ext cx="4981955" cy="404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3308341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0" dirty="0"/>
              <a:t>Region-based Image</a:t>
            </a:r>
            <a:r>
              <a:rPr sz="3600" dirty="0"/>
              <a:t> </a:t>
            </a:r>
            <a:r>
              <a:rPr sz="3600" spc="-15" dirty="0"/>
              <a:t>Segmentation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64279" y="2252472"/>
            <a:ext cx="2463165" cy="53657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116839" rIns="0" bIns="0" rtlCol="0">
            <a:spAutoFit/>
          </a:bodyPr>
          <a:lstStyle/>
          <a:p>
            <a:pPr marL="273050">
              <a:lnSpc>
                <a:spcPct val="100000"/>
              </a:lnSpc>
              <a:spcBef>
                <a:spcPts val="919"/>
              </a:spcBef>
            </a:pPr>
            <a:r>
              <a:rPr sz="1800" spc="-5" dirty="0">
                <a:latin typeface="Calibri"/>
                <a:cs typeface="Calibri"/>
              </a:rPr>
              <a:t>Image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Segmentation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89532" y="3212592"/>
            <a:ext cx="2463165" cy="536575"/>
          </a:xfrm>
          <a:custGeom>
            <a:avLst/>
            <a:gdLst/>
            <a:ahLst/>
            <a:cxnLst/>
            <a:rect l="l" t="t" r="r" b="b"/>
            <a:pathLst>
              <a:path w="2463165" h="536575">
                <a:moveTo>
                  <a:pt x="0" y="536448"/>
                </a:moveTo>
                <a:lnTo>
                  <a:pt x="2462784" y="536448"/>
                </a:lnTo>
                <a:lnTo>
                  <a:pt x="2462784" y="0"/>
                </a:lnTo>
                <a:lnTo>
                  <a:pt x="0" y="0"/>
                </a:lnTo>
                <a:lnTo>
                  <a:pt x="0" y="536448"/>
                </a:lnTo>
                <a:close/>
              </a:path>
            </a:pathLst>
          </a:custGeom>
          <a:ln w="12191">
            <a:solidFill>
              <a:srgbClr val="444D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35810" y="3178886"/>
            <a:ext cx="15697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General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Purpose</a:t>
            </a:r>
            <a:endParaRPr sz="1800">
              <a:latin typeface="Calibri"/>
              <a:cs typeface="Calibri"/>
            </a:endParaRPr>
          </a:p>
          <a:p>
            <a:pPr marL="2540" algn="ctr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(bottom-up)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23203" y="3218688"/>
            <a:ext cx="2463165" cy="536575"/>
          </a:xfrm>
          <a:prstGeom prst="rect">
            <a:avLst/>
          </a:prstGeom>
          <a:ln w="12192">
            <a:solidFill>
              <a:srgbClr val="444D2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sz="1800" spc="-10" dirty="0">
                <a:latin typeface="Calibri"/>
                <a:cs typeface="Calibri"/>
              </a:rPr>
              <a:t>Knowledge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Guided</a:t>
            </a:r>
            <a:endParaRPr sz="1800">
              <a:latin typeface="Calibri"/>
              <a:cs typeface="Calibri"/>
            </a:endParaRPr>
          </a:p>
          <a:p>
            <a:pPr marL="3175" algn="ctr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(top-down)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87095" y="2782697"/>
            <a:ext cx="6668134" cy="2033270"/>
            <a:chOff x="387095" y="2782697"/>
            <a:chExt cx="6668134" cy="2033270"/>
          </a:xfrm>
        </p:grpSpPr>
        <p:sp>
          <p:nvSpPr>
            <p:cNvPr id="9" name="object 9"/>
            <p:cNvSpPr/>
            <p:nvPr/>
          </p:nvSpPr>
          <p:spPr>
            <a:xfrm>
              <a:off x="3653028" y="2782696"/>
              <a:ext cx="3402329" cy="1200785"/>
            </a:xfrm>
            <a:custGeom>
              <a:avLst/>
              <a:gdLst/>
              <a:ahLst/>
              <a:cxnLst/>
              <a:rect l="l" t="t" r="r" b="b"/>
              <a:pathLst>
                <a:path w="3402329" h="1200785">
                  <a:moveTo>
                    <a:pt x="2175510" y="760730"/>
                  </a:moveTo>
                  <a:lnTo>
                    <a:pt x="2173097" y="748284"/>
                  </a:lnTo>
                  <a:lnTo>
                    <a:pt x="73596" y="1156703"/>
                  </a:lnTo>
                  <a:lnTo>
                    <a:pt x="67564" y="1125474"/>
                  </a:lnTo>
                  <a:lnTo>
                    <a:pt x="0" y="1177544"/>
                  </a:lnTo>
                  <a:lnTo>
                    <a:pt x="82042" y="1200277"/>
                  </a:lnTo>
                  <a:lnTo>
                    <a:pt x="76479" y="1171575"/>
                  </a:lnTo>
                  <a:lnTo>
                    <a:pt x="76009" y="1169149"/>
                  </a:lnTo>
                  <a:lnTo>
                    <a:pt x="2175510" y="760730"/>
                  </a:lnTo>
                  <a:close/>
                </a:path>
                <a:path w="3402329" h="1200785">
                  <a:moveTo>
                    <a:pt x="3402076" y="435483"/>
                  </a:moveTo>
                  <a:lnTo>
                    <a:pt x="3393414" y="428625"/>
                  </a:lnTo>
                  <a:lnTo>
                    <a:pt x="3335274" y="382524"/>
                  </a:lnTo>
                  <a:lnTo>
                    <a:pt x="3328746" y="413727"/>
                  </a:lnTo>
                  <a:lnTo>
                    <a:pt x="1343914" y="0"/>
                  </a:lnTo>
                  <a:lnTo>
                    <a:pt x="1341374" y="12446"/>
                  </a:lnTo>
                  <a:lnTo>
                    <a:pt x="3326168" y="426046"/>
                  </a:lnTo>
                  <a:lnTo>
                    <a:pt x="3319653" y="457200"/>
                  </a:lnTo>
                  <a:lnTo>
                    <a:pt x="3402076" y="435483"/>
                  </a:lnTo>
                  <a:close/>
                </a:path>
              </a:pathLst>
            </a:custGeom>
            <a:solidFill>
              <a:srgbClr val="A4B5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7095" y="4361688"/>
              <a:ext cx="1312163" cy="4541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87095" y="4361688"/>
            <a:ext cx="1312545" cy="454659"/>
          </a:xfrm>
          <a:prstGeom prst="rect">
            <a:avLst/>
          </a:prstGeom>
          <a:ln w="6096">
            <a:solidFill>
              <a:srgbClr val="D092A7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595"/>
              </a:spcBef>
            </a:pPr>
            <a:r>
              <a:rPr sz="1800" spc="-15" dirty="0">
                <a:latin typeface="Calibri"/>
                <a:cs typeface="Calibri"/>
              </a:rPr>
              <a:t>Histogram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979548" y="4358513"/>
            <a:ext cx="1393190" cy="461009"/>
            <a:chOff x="1979548" y="4358513"/>
            <a:chExt cx="1393190" cy="461009"/>
          </a:xfrm>
        </p:grpSpPr>
        <p:sp>
          <p:nvSpPr>
            <p:cNvPr id="13" name="object 13"/>
            <p:cNvSpPr/>
            <p:nvPr/>
          </p:nvSpPr>
          <p:spPr>
            <a:xfrm>
              <a:off x="1982723" y="4361688"/>
              <a:ext cx="1386839" cy="45415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82723" y="4361688"/>
              <a:ext cx="1386840" cy="454659"/>
            </a:xfrm>
            <a:custGeom>
              <a:avLst/>
              <a:gdLst/>
              <a:ahLst/>
              <a:cxnLst/>
              <a:rect l="l" t="t" r="r" b="b"/>
              <a:pathLst>
                <a:path w="1386839" h="454660">
                  <a:moveTo>
                    <a:pt x="0" y="454151"/>
                  </a:moveTo>
                  <a:lnTo>
                    <a:pt x="1386839" y="454151"/>
                  </a:lnTo>
                  <a:lnTo>
                    <a:pt x="1386839" y="0"/>
                  </a:lnTo>
                  <a:lnTo>
                    <a:pt x="0" y="0"/>
                  </a:lnTo>
                  <a:lnTo>
                    <a:pt x="0" y="454151"/>
                  </a:lnTo>
                  <a:close/>
                </a:path>
              </a:pathLst>
            </a:custGeom>
            <a:ln w="6096">
              <a:solidFill>
                <a:srgbClr val="D09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271522" y="4287773"/>
            <a:ext cx="8083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G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5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653028" y="4361688"/>
            <a:ext cx="1220724" cy="4541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653028" y="4361688"/>
            <a:ext cx="1221105" cy="454659"/>
          </a:xfrm>
          <a:prstGeom prst="rect">
            <a:avLst/>
          </a:prstGeom>
          <a:ln w="6096">
            <a:solidFill>
              <a:srgbClr val="D092A7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595"/>
              </a:spcBef>
            </a:pPr>
            <a:r>
              <a:rPr sz="1800" spc="-10" dirty="0">
                <a:latin typeface="Calibri"/>
                <a:cs typeface="Calibri"/>
              </a:rPr>
              <a:t>Clustering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42416" y="3743071"/>
            <a:ext cx="5881370" cy="1088390"/>
            <a:chOff x="1042416" y="3743071"/>
            <a:chExt cx="5881370" cy="1088390"/>
          </a:xfrm>
        </p:grpSpPr>
        <p:sp>
          <p:nvSpPr>
            <p:cNvPr id="19" name="object 19"/>
            <p:cNvSpPr/>
            <p:nvPr/>
          </p:nvSpPr>
          <p:spPr>
            <a:xfrm>
              <a:off x="1042416" y="3743070"/>
              <a:ext cx="3220720" cy="629920"/>
            </a:xfrm>
            <a:custGeom>
              <a:avLst/>
              <a:gdLst/>
              <a:ahLst/>
              <a:cxnLst/>
              <a:rect l="l" t="t" r="r" b="b"/>
              <a:pathLst>
                <a:path w="3220720" h="629920">
                  <a:moveTo>
                    <a:pt x="3220593" y="618490"/>
                  </a:moveTo>
                  <a:lnTo>
                    <a:pt x="3204375" y="599440"/>
                  </a:lnTo>
                  <a:lnTo>
                    <a:pt x="3165348" y="553593"/>
                  </a:lnTo>
                  <a:lnTo>
                    <a:pt x="3152902" y="582803"/>
                  </a:lnTo>
                  <a:lnTo>
                    <a:pt x="1781048" y="127"/>
                  </a:lnTo>
                  <a:lnTo>
                    <a:pt x="1778533" y="5918"/>
                  </a:lnTo>
                  <a:lnTo>
                    <a:pt x="1777847" y="5740"/>
                  </a:lnTo>
                  <a:lnTo>
                    <a:pt x="1775841" y="0"/>
                  </a:lnTo>
                  <a:lnTo>
                    <a:pt x="69977" y="587679"/>
                  </a:lnTo>
                  <a:lnTo>
                    <a:pt x="59639" y="557657"/>
                  </a:lnTo>
                  <a:lnTo>
                    <a:pt x="0" y="618490"/>
                  </a:lnTo>
                  <a:lnTo>
                    <a:pt x="84455" y="629666"/>
                  </a:lnTo>
                  <a:lnTo>
                    <a:pt x="75514" y="603758"/>
                  </a:lnTo>
                  <a:lnTo>
                    <a:pt x="74091" y="599630"/>
                  </a:lnTo>
                  <a:lnTo>
                    <a:pt x="1770075" y="15367"/>
                  </a:lnTo>
                  <a:lnTo>
                    <a:pt x="1645158" y="542886"/>
                  </a:lnTo>
                  <a:lnTo>
                    <a:pt x="1614170" y="535559"/>
                  </a:lnTo>
                  <a:lnTo>
                    <a:pt x="1633728" y="618490"/>
                  </a:lnTo>
                  <a:lnTo>
                    <a:pt x="1684096" y="558165"/>
                  </a:lnTo>
                  <a:lnTo>
                    <a:pt x="1688338" y="553085"/>
                  </a:lnTo>
                  <a:lnTo>
                    <a:pt x="1657477" y="545795"/>
                  </a:lnTo>
                  <a:lnTo>
                    <a:pt x="1783219" y="14897"/>
                  </a:lnTo>
                  <a:lnTo>
                    <a:pt x="3147936" y="594487"/>
                  </a:lnTo>
                  <a:lnTo>
                    <a:pt x="3135503" y="623697"/>
                  </a:lnTo>
                  <a:lnTo>
                    <a:pt x="3220593" y="618490"/>
                  </a:lnTo>
                  <a:close/>
                </a:path>
              </a:pathLst>
            </a:custGeom>
            <a:solidFill>
              <a:srgbClr val="D092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32119" y="4373880"/>
              <a:ext cx="1388364" cy="4541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32119" y="4373880"/>
              <a:ext cx="1388745" cy="454659"/>
            </a:xfrm>
            <a:custGeom>
              <a:avLst/>
              <a:gdLst/>
              <a:ahLst/>
              <a:cxnLst/>
              <a:rect l="l" t="t" r="r" b="b"/>
              <a:pathLst>
                <a:path w="1388745" h="454660">
                  <a:moveTo>
                    <a:pt x="0" y="454152"/>
                  </a:moveTo>
                  <a:lnTo>
                    <a:pt x="1388364" y="454152"/>
                  </a:lnTo>
                  <a:lnTo>
                    <a:pt x="1388364" y="0"/>
                  </a:lnTo>
                  <a:lnTo>
                    <a:pt x="0" y="0"/>
                  </a:lnTo>
                  <a:lnTo>
                    <a:pt x="0" y="454152"/>
                  </a:lnTo>
                  <a:close/>
                </a:path>
              </a:pathLst>
            </a:custGeom>
            <a:ln w="6096">
              <a:solidFill>
                <a:srgbClr val="D09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834888" y="4299280"/>
            <a:ext cx="78295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Splitting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199248" y="4358513"/>
            <a:ext cx="1781810" cy="461009"/>
            <a:chOff x="7199248" y="4358513"/>
            <a:chExt cx="1781810" cy="461009"/>
          </a:xfrm>
        </p:grpSpPr>
        <p:sp>
          <p:nvSpPr>
            <p:cNvPr id="24" name="object 24"/>
            <p:cNvSpPr/>
            <p:nvPr/>
          </p:nvSpPr>
          <p:spPr>
            <a:xfrm>
              <a:off x="7202423" y="4361688"/>
              <a:ext cx="1775460" cy="45415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202423" y="4361688"/>
              <a:ext cx="1775460" cy="454659"/>
            </a:xfrm>
            <a:custGeom>
              <a:avLst/>
              <a:gdLst/>
              <a:ahLst/>
              <a:cxnLst/>
              <a:rect l="l" t="t" r="r" b="b"/>
              <a:pathLst>
                <a:path w="1775459" h="454660">
                  <a:moveTo>
                    <a:pt x="0" y="454151"/>
                  </a:moveTo>
                  <a:lnTo>
                    <a:pt x="1775460" y="454151"/>
                  </a:lnTo>
                  <a:lnTo>
                    <a:pt x="1775460" y="0"/>
                  </a:lnTo>
                  <a:lnTo>
                    <a:pt x="0" y="0"/>
                  </a:lnTo>
                  <a:lnTo>
                    <a:pt x="0" y="454151"/>
                  </a:lnTo>
                  <a:close/>
                </a:path>
              </a:pathLst>
            </a:custGeom>
            <a:ln w="6096">
              <a:solidFill>
                <a:srgbClr val="D09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678293" y="4287773"/>
            <a:ext cx="82676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Rules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tu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227064" y="3749675"/>
            <a:ext cx="1863725" cy="624205"/>
          </a:xfrm>
          <a:custGeom>
            <a:avLst/>
            <a:gdLst/>
            <a:ahLst/>
            <a:cxnLst/>
            <a:rect l="l" t="t" r="r" b="b"/>
            <a:pathLst>
              <a:path w="1863725" h="624204">
                <a:moveTo>
                  <a:pt x="1863344" y="611759"/>
                </a:moveTo>
                <a:lnTo>
                  <a:pt x="1846046" y="585216"/>
                </a:lnTo>
                <a:lnTo>
                  <a:pt x="1816862" y="540385"/>
                </a:lnTo>
                <a:lnTo>
                  <a:pt x="1800834" y="567778"/>
                </a:lnTo>
                <a:lnTo>
                  <a:pt x="830707" y="0"/>
                </a:lnTo>
                <a:lnTo>
                  <a:pt x="827747" y="5080"/>
                </a:lnTo>
                <a:lnTo>
                  <a:pt x="824230" y="381"/>
                </a:lnTo>
                <a:lnTo>
                  <a:pt x="57251" y="573074"/>
                </a:lnTo>
                <a:lnTo>
                  <a:pt x="38227" y="547624"/>
                </a:lnTo>
                <a:lnTo>
                  <a:pt x="0" y="623697"/>
                </a:lnTo>
                <a:lnTo>
                  <a:pt x="83820" y="608584"/>
                </a:lnTo>
                <a:lnTo>
                  <a:pt x="70510" y="590804"/>
                </a:lnTo>
                <a:lnTo>
                  <a:pt x="64858" y="583247"/>
                </a:lnTo>
                <a:lnTo>
                  <a:pt x="828268" y="13220"/>
                </a:lnTo>
                <a:lnTo>
                  <a:pt x="1794370" y="578827"/>
                </a:lnTo>
                <a:lnTo>
                  <a:pt x="1778381" y="606171"/>
                </a:lnTo>
                <a:lnTo>
                  <a:pt x="1863344" y="611759"/>
                </a:lnTo>
                <a:close/>
              </a:path>
            </a:pathLst>
          </a:custGeom>
          <a:solidFill>
            <a:srgbClr val="D092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29" name="object 2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3855576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0" dirty="0"/>
              <a:t>Region-based Image</a:t>
            </a:r>
            <a:r>
              <a:rPr sz="3600" dirty="0"/>
              <a:t> </a:t>
            </a:r>
            <a:r>
              <a:rPr sz="3600" spc="-15" dirty="0"/>
              <a:t>Segmentation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64279" y="2252472"/>
            <a:ext cx="2463165" cy="53657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116839" rIns="0" bIns="0" rtlCol="0">
            <a:spAutoFit/>
          </a:bodyPr>
          <a:lstStyle/>
          <a:p>
            <a:pPr marL="273050">
              <a:lnSpc>
                <a:spcPct val="100000"/>
              </a:lnSpc>
              <a:spcBef>
                <a:spcPts val="919"/>
              </a:spcBef>
            </a:pPr>
            <a:r>
              <a:rPr sz="1800" spc="-5" dirty="0">
                <a:latin typeface="Calibri"/>
                <a:cs typeface="Calibri"/>
              </a:rPr>
              <a:t>Image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Segmentation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89532" y="3212592"/>
            <a:ext cx="2463165" cy="536575"/>
          </a:xfrm>
          <a:prstGeom prst="rect">
            <a:avLst/>
          </a:prstGeom>
          <a:ln w="12192">
            <a:solidFill>
              <a:srgbClr val="444D2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95"/>
              </a:lnSpc>
            </a:pPr>
            <a:r>
              <a:rPr sz="1800" spc="-10" dirty="0">
                <a:latin typeface="Calibri"/>
                <a:cs typeface="Calibri"/>
              </a:rPr>
              <a:t>General</a:t>
            </a:r>
            <a:r>
              <a:rPr sz="1800" spc="-5" dirty="0">
                <a:latin typeface="Calibri"/>
                <a:cs typeface="Calibri"/>
              </a:rPr>
              <a:t> Purpose</a:t>
            </a:r>
            <a:endParaRPr sz="18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(bottom-up)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23203" y="3218688"/>
            <a:ext cx="2463165" cy="536575"/>
          </a:xfrm>
          <a:prstGeom prst="rect">
            <a:avLst/>
          </a:prstGeom>
          <a:ln w="12192">
            <a:solidFill>
              <a:srgbClr val="444D2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sz="1800" spc="-10" dirty="0">
                <a:latin typeface="Calibri"/>
                <a:cs typeface="Calibri"/>
              </a:rPr>
              <a:t>Knowledge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Guided</a:t>
            </a:r>
            <a:endParaRPr sz="1800">
              <a:latin typeface="Calibri"/>
              <a:cs typeface="Calibri"/>
            </a:endParaRPr>
          </a:p>
          <a:p>
            <a:pPr marL="3175" algn="ctr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(top-down)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7095" y="4361688"/>
            <a:ext cx="1312545" cy="454659"/>
          </a:xfrm>
          <a:prstGeom prst="rect">
            <a:avLst/>
          </a:prstGeom>
          <a:solidFill>
            <a:srgbClr val="B55375"/>
          </a:solidFill>
          <a:ln w="12191">
            <a:solidFill>
              <a:srgbClr val="7B354D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595"/>
              </a:spcBef>
            </a:pPr>
            <a:r>
              <a:rPr sz="1800" spc="-15" dirty="0">
                <a:latin typeface="Calibri"/>
                <a:cs typeface="Calibri"/>
              </a:rPr>
              <a:t>Histogram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79548" y="4358513"/>
            <a:ext cx="1393190" cy="461009"/>
            <a:chOff x="1979548" y="4358513"/>
            <a:chExt cx="1393190" cy="461009"/>
          </a:xfrm>
        </p:grpSpPr>
        <p:sp>
          <p:nvSpPr>
            <p:cNvPr id="9" name="object 9"/>
            <p:cNvSpPr/>
            <p:nvPr/>
          </p:nvSpPr>
          <p:spPr>
            <a:xfrm>
              <a:off x="1982723" y="4361688"/>
              <a:ext cx="1386839" cy="4541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82723" y="4361688"/>
              <a:ext cx="1386840" cy="454659"/>
            </a:xfrm>
            <a:custGeom>
              <a:avLst/>
              <a:gdLst/>
              <a:ahLst/>
              <a:cxnLst/>
              <a:rect l="l" t="t" r="r" b="b"/>
              <a:pathLst>
                <a:path w="1386839" h="454660">
                  <a:moveTo>
                    <a:pt x="0" y="454151"/>
                  </a:moveTo>
                  <a:lnTo>
                    <a:pt x="1386839" y="454151"/>
                  </a:lnTo>
                  <a:lnTo>
                    <a:pt x="1386839" y="0"/>
                  </a:lnTo>
                  <a:lnTo>
                    <a:pt x="0" y="0"/>
                  </a:lnTo>
                  <a:lnTo>
                    <a:pt x="0" y="454151"/>
                  </a:lnTo>
                  <a:close/>
                </a:path>
              </a:pathLst>
            </a:custGeom>
            <a:ln w="6096">
              <a:solidFill>
                <a:srgbClr val="D09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271522" y="4287773"/>
            <a:ext cx="8083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G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5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53028" y="4361688"/>
            <a:ext cx="1220724" cy="454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653028" y="4361688"/>
            <a:ext cx="1221105" cy="454659"/>
          </a:xfrm>
          <a:prstGeom prst="rect">
            <a:avLst/>
          </a:prstGeom>
          <a:ln w="6096">
            <a:solidFill>
              <a:srgbClr val="D092A7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595"/>
              </a:spcBef>
            </a:pPr>
            <a:r>
              <a:rPr sz="1800" spc="-10" dirty="0">
                <a:latin typeface="Calibri"/>
                <a:cs typeface="Calibri"/>
              </a:rPr>
              <a:t>Clustering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528945" y="4370704"/>
            <a:ext cx="1395095" cy="461009"/>
            <a:chOff x="5528945" y="4370704"/>
            <a:chExt cx="1395095" cy="461009"/>
          </a:xfrm>
        </p:grpSpPr>
        <p:sp>
          <p:nvSpPr>
            <p:cNvPr id="15" name="object 15"/>
            <p:cNvSpPr/>
            <p:nvPr/>
          </p:nvSpPr>
          <p:spPr>
            <a:xfrm>
              <a:off x="5532120" y="4373879"/>
              <a:ext cx="1388364" cy="4541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32120" y="4373879"/>
              <a:ext cx="1388745" cy="454659"/>
            </a:xfrm>
            <a:custGeom>
              <a:avLst/>
              <a:gdLst/>
              <a:ahLst/>
              <a:cxnLst/>
              <a:rect l="l" t="t" r="r" b="b"/>
              <a:pathLst>
                <a:path w="1388745" h="454660">
                  <a:moveTo>
                    <a:pt x="0" y="454152"/>
                  </a:moveTo>
                  <a:lnTo>
                    <a:pt x="1388364" y="454152"/>
                  </a:lnTo>
                  <a:lnTo>
                    <a:pt x="1388364" y="0"/>
                  </a:lnTo>
                  <a:lnTo>
                    <a:pt x="0" y="0"/>
                  </a:lnTo>
                  <a:lnTo>
                    <a:pt x="0" y="454152"/>
                  </a:lnTo>
                  <a:close/>
                </a:path>
              </a:pathLst>
            </a:custGeom>
            <a:ln w="6096">
              <a:solidFill>
                <a:srgbClr val="D09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834888" y="4299280"/>
            <a:ext cx="78295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Splitting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199248" y="4358513"/>
            <a:ext cx="1781810" cy="461009"/>
            <a:chOff x="7199248" y="4358513"/>
            <a:chExt cx="1781810" cy="461009"/>
          </a:xfrm>
        </p:grpSpPr>
        <p:sp>
          <p:nvSpPr>
            <p:cNvPr id="19" name="object 19"/>
            <p:cNvSpPr/>
            <p:nvPr/>
          </p:nvSpPr>
          <p:spPr>
            <a:xfrm>
              <a:off x="7202423" y="4361688"/>
              <a:ext cx="1775460" cy="4541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202423" y="4361688"/>
              <a:ext cx="1775460" cy="454659"/>
            </a:xfrm>
            <a:custGeom>
              <a:avLst/>
              <a:gdLst/>
              <a:ahLst/>
              <a:cxnLst/>
              <a:rect l="l" t="t" r="r" b="b"/>
              <a:pathLst>
                <a:path w="1775459" h="454660">
                  <a:moveTo>
                    <a:pt x="0" y="454151"/>
                  </a:moveTo>
                  <a:lnTo>
                    <a:pt x="1775460" y="454151"/>
                  </a:lnTo>
                  <a:lnTo>
                    <a:pt x="1775460" y="0"/>
                  </a:lnTo>
                  <a:lnTo>
                    <a:pt x="0" y="0"/>
                  </a:lnTo>
                  <a:lnTo>
                    <a:pt x="0" y="454151"/>
                  </a:lnTo>
                  <a:close/>
                </a:path>
              </a:pathLst>
            </a:custGeom>
            <a:ln w="6096">
              <a:solidFill>
                <a:srgbClr val="D09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678293" y="4287773"/>
            <a:ext cx="82676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Rules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tu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820924" y="2782696"/>
            <a:ext cx="4234180" cy="457200"/>
          </a:xfrm>
          <a:custGeom>
            <a:avLst/>
            <a:gdLst/>
            <a:ahLst/>
            <a:cxnLst/>
            <a:rect l="l" t="t" r="r" b="b"/>
            <a:pathLst>
              <a:path w="4234180" h="457200">
                <a:moveTo>
                  <a:pt x="4234180" y="435483"/>
                </a:moveTo>
                <a:lnTo>
                  <a:pt x="4225518" y="428625"/>
                </a:lnTo>
                <a:lnTo>
                  <a:pt x="4167378" y="382524"/>
                </a:lnTo>
                <a:lnTo>
                  <a:pt x="4160850" y="413727"/>
                </a:lnTo>
                <a:lnTo>
                  <a:pt x="2176018" y="0"/>
                </a:lnTo>
                <a:lnTo>
                  <a:pt x="2174519" y="7340"/>
                </a:lnTo>
                <a:lnTo>
                  <a:pt x="2173097" y="0"/>
                </a:lnTo>
                <a:lnTo>
                  <a:pt x="73596" y="408419"/>
                </a:lnTo>
                <a:lnTo>
                  <a:pt x="67564" y="377190"/>
                </a:lnTo>
                <a:lnTo>
                  <a:pt x="0" y="429260"/>
                </a:lnTo>
                <a:lnTo>
                  <a:pt x="82042" y="451993"/>
                </a:lnTo>
                <a:lnTo>
                  <a:pt x="76479" y="423291"/>
                </a:lnTo>
                <a:lnTo>
                  <a:pt x="76009" y="420865"/>
                </a:lnTo>
                <a:lnTo>
                  <a:pt x="2174456" y="12661"/>
                </a:lnTo>
                <a:lnTo>
                  <a:pt x="4158272" y="426046"/>
                </a:lnTo>
                <a:lnTo>
                  <a:pt x="4151757" y="457200"/>
                </a:lnTo>
                <a:lnTo>
                  <a:pt x="4234180" y="435483"/>
                </a:lnTo>
                <a:close/>
              </a:path>
            </a:pathLst>
          </a:custGeom>
          <a:solidFill>
            <a:srgbClr val="A4B5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42416" y="3743070"/>
            <a:ext cx="3220720" cy="629920"/>
          </a:xfrm>
          <a:custGeom>
            <a:avLst/>
            <a:gdLst/>
            <a:ahLst/>
            <a:cxnLst/>
            <a:rect l="l" t="t" r="r" b="b"/>
            <a:pathLst>
              <a:path w="3220720" h="629920">
                <a:moveTo>
                  <a:pt x="3220593" y="618490"/>
                </a:moveTo>
                <a:lnTo>
                  <a:pt x="3204375" y="599440"/>
                </a:lnTo>
                <a:lnTo>
                  <a:pt x="3165348" y="553593"/>
                </a:lnTo>
                <a:lnTo>
                  <a:pt x="3152902" y="582803"/>
                </a:lnTo>
                <a:lnTo>
                  <a:pt x="1781048" y="127"/>
                </a:lnTo>
                <a:lnTo>
                  <a:pt x="1778533" y="5918"/>
                </a:lnTo>
                <a:lnTo>
                  <a:pt x="1777847" y="5740"/>
                </a:lnTo>
                <a:lnTo>
                  <a:pt x="1775841" y="0"/>
                </a:lnTo>
                <a:lnTo>
                  <a:pt x="69977" y="587679"/>
                </a:lnTo>
                <a:lnTo>
                  <a:pt x="59639" y="557657"/>
                </a:lnTo>
                <a:lnTo>
                  <a:pt x="0" y="618490"/>
                </a:lnTo>
                <a:lnTo>
                  <a:pt x="84455" y="629666"/>
                </a:lnTo>
                <a:lnTo>
                  <a:pt x="75514" y="603758"/>
                </a:lnTo>
                <a:lnTo>
                  <a:pt x="74091" y="599630"/>
                </a:lnTo>
                <a:lnTo>
                  <a:pt x="1770075" y="15367"/>
                </a:lnTo>
                <a:lnTo>
                  <a:pt x="1645158" y="542886"/>
                </a:lnTo>
                <a:lnTo>
                  <a:pt x="1614170" y="535559"/>
                </a:lnTo>
                <a:lnTo>
                  <a:pt x="1633728" y="618490"/>
                </a:lnTo>
                <a:lnTo>
                  <a:pt x="1684096" y="558165"/>
                </a:lnTo>
                <a:lnTo>
                  <a:pt x="1688338" y="553085"/>
                </a:lnTo>
                <a:lnTo>
                  <a:pt x="1657477" y="545795"/>
                </a:lnTo>
                <a:lnTo>
                  <a:pt x="1783219" y="14897"/>
                </a:lnTo>
                <a:lnTo>
                  <a:pt x="3147936" y="594487"/>
                </a:lnTo>
                <a:lnTo>
                  <a:pt x="3135503" y="623697"/>
                </a:lnTo>
                <a:lnTo>
                  <a:pt x="3220593" y="618490"/>
                </a:lnTo>
                <a:close/>
              </a:path>
            </a:pathLst>
          </a:custGeom>
          <a:solidFill>
            <a:srgbClr val="D092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27064" y="3749675"/>
            <a:ext cx="1863725" cy="624205"/>
          </a:xfrm>
          <a:custGeom>
            <a:avLst/>
            <a:gdLst/>
            <a:ahLst/>
            <a:cxnLst/>
            <a:rect l="l" t="t" r="r" b="b"/>
            <a:pathLst>
              <a:path w="1863725" h="624204">
                <a:moveTo>
                  <a:pt x="1863344" y="611759"/>
                </a:moveTo>
                <a:lnTo>
                  <a:pt x="1846046" y="585216"/>
                </a:lnTo>
                <a:lnTo>
                  <a:pt x="1816862" y="540385"/>
                </a:lnTo>
                <a:lnTo>
                  <a:pt x="1800834" y="567778"/>
                </a:lnTo>
                <a:lnTo>
                  <a:pt x="830707" y="0"/>
                </a:lnTo>
                <a:lnTo>
                  <a:pt x="827747" y="5080"/>
                </a:lnTo>
                <a:lnTo>
                  <a:pt x="824230" y="381"/>
                </a:lnTo>
                <a:lnTo>
                  <a:pt x="57251" y="573074"/>
                </a:lnTo>
                <a:lnTo>
                  <a:pt x="38227" y="547624"/>
                </a:lnTo>
                <a:lnTo>
                  <a:pt x="0" y="623697"/>
                </a:lnTo>
                <a:lnTo>
                  <a:pt x="83820" y="608584"/>
                </a:lnTo>
                <a:lnTo>
                  <a:pt x="70510" y="590804"/>
                </a:lnTo>
                <a:lnTo>
                  <a:pt x="64858" y="583247"/>
                </a:lnTo>
                <a:lnTo>
                  <a:pt x="828268" y="13220"/>
                </a:lnTo>
                <a:lnTo>
                  <a:pt x="1794370" y="578827"/>
                </a:lnTo>
                <a:lnTo>
                  <a:pt x="1778381" y="606171"/>
                </a:lnTo>
                <a:lnTo>
                  <a:pt x="1863344" y="611759"/>
                </a:lnTo>
                <a:close/>
              </a:path>
            </a:pathLst>
          </a:custGeom>
          <a:solidFill>
            <a:srgbClr val="D092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26" name="object 2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4730867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5" dirty="0"/>
              <a:t>Histogram</a:t>
            </a:r>
            <a:r>
              <a:rPr sz="3600" spc="-5" dirty="0"/>
              <a:t> </a:t>
            </a:r>
            <a:r>
              <a:rPr sz="3600" spc="-10" dirty="0"/>
              <a:t>Thresholding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51606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Suppose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10" dirty="0">
                <a:latin typeface="Calibri"/>
                <a:cs typeface="Calibri"/>
              </a:rPr>
              <a:t>intensity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histogram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76600" y="2177795"/>
            <a:ext cx="2839212" cy="20010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35883" y="5348732"/>
            <a:ext cx="548640" cy="236220"/>
          </a:xfrm>
          <a:custGeom>
            <a:avLst/>
            <a:gdLst/>
            <a:ahLst/>
            <a:cxnLst/>
            <a:rect l="l" t="t" r="r" b="b"/>
            <a:pathLst>
              <a:path w="548639" h="236220">
                <a:moveTo>
                  <a:pt x="473456" y="0"/>
                </a:moveTo>
                <a:lnTo>
                  <a:pt x="470027" y="9525"/>
                </a:lnTo>
                <a:lnTo>
                  <a:pt x="483721" y="15430"/>
                </a:lnTo>
                <a:lnTo>
                  <a:pt x="495474" y="23622"/>
                </a:lnTo>
                <a:lnTo>
                  <a:pt x="519281" y="61650"/>
                </a:lnTo>
                <a:lnTo>
                  <a:pt x="527050" y="116586"/>
                </a:lnTo>
                <a:lnTo>
                  <a:pt x="526188" y="137423"/>
                </a:lnTo>
                <a:lnTo>
                  <a:pt x="513080" y="188341"/>
                </a:lnTo>
                <a:lnTo>
                  <a:pt x="483862" y="220130"/>
                </a:lnTo>
                <a:lnTo>
                  <a:pt x="470407" y="226060"/>
                </a:lnTo>
                <a:lnTo>
                  <a:pt x="473456" y="235712"/>
                </a:lnTo>
                <a:lnTo>
                  <a:pt x="518443" y="208887"/>
                </a:lnTo>
                <a:lnTo>
                  <a:pt x="543782" y="159480"/>
                </a:lnTo>
                <a:lnTo>
                  <a:pt x="548640" y="117856"/>
                </a:lnTo>
                <a:lnTo>
                  <a:pt x="547425" y="96281"/>
                </a:lnTo>
                <a:lnTo>
                  <a:pt x="537710" y="57991"/>
                </a:lnTo>
                <a:lnTo>
                  <a:pt x="505475" y="15065"/>
                </a:lnTo>
                <a:lnTo>
                  <a:pt x="490507" y="6145"/>
                </a:lnTo>
                <a:lnTo>
                  <a:pt x="473456" y="0"/>
                </a:lnTo>
                <a:close/>
              </a:path>
              <a:path w="548639" h="236220">
                <a:moveTo>
                  <a:pt x="75184" y="0"/>
                </a:moveTo>
                <a:lnTo>
                  <a:pt x="30214" y="26771"/>
                </a:lnTo>
                <a:lnTo>
                  <a:pt x="4857" y="76327"/>
                </a:lnTo>
                <a:lnTo>
                  <a:pt x="0" y="117856"/>
                </a:lnTo>
                <a:lnTo>
                  <a:pt x="1214" y="139501"/>
                </a:lnTo>
                <a:lnTo>
                  <a:pt x="10929" y="177792"/>
                </a:lnTo>
                <a:lnTo>
                  <a:pt x="43068" y="220599"/>
                </a:lnTo>
                <a:lnTo>
                  <a:pt x="75184" y="235712"/>
                </a:lnTo>
                <a:lnTo>
                  <a:pt x="78232" y="226060"/>
                </a:lnTo>
                <a:lnTo>
                  <a:pt x="64777" y="220130"/>
                </a:lnTo>
                <a:lnTo>
                  <a:pt x="53181" y="211867"/>
                </a:lnTo>
                <a:lnTo>
                  <a:pt x="29392" y="173289"/>
                </a:lnTo>
                <a:lnTo>
                  <a:pt x="21463" y="116586"/>
                </a:lnTo>
                <a:lnTo>
                  <a:pt x="22344" y="96512"/>
                </a:lnTo>
                <a:lnTo>
                  <a:pt x="35560" y="46863"/>
                </a:lnTo>
                <a:lnTo>
                  <a:pt x="64992" y="15430"/>
                </a:lnTo>
                <a:lnTo>
                  <a:pt x="78613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76164" y="5179567"/>
            <a:ext cx="550545" cy="236220"/>
          </a:xfrm>
          <a:custGeom>
            <a:avLst/>
            <a:gdLst/>
            <a:ahLst/>
            <a:cxnLst/>
            <a:rect l="l" t="t" r="r" b="b"/>
            <a:pathLst>
              <a:path w="550545" h="236220">
                <a:moveTo>
                  <a:pt x="474980" y="0"/>
                </a:moveTo>
                <a:lnTo>
                  <a:pt x="471550" y="9524"/>
                </a:lnTo>
                <a:lnTo>
                  <a:pt x="485245" y="15430"/>
                </a:lnTo>
                <a:lnTo>
                  <a:pt x="496998" y="23621"/>
                </a:lnTo>
                <a:lnTo>
                  <a:pt x="520805" y="61650"/>
                </a:lnTo>
                <a:lnTo>
                  <a:pt x="528574" y="116585"/>
                </a:lnTo>
                <a:lnTo>
                  <a:pt x="527712" y="137423"/>
                </a:lnTo>
                <a:lnTo>
                  <a:pt x="514603" y="188340"/>
                </a:lnTo>
                <a:lnTo>
                  <a:pt x="485386" y="220130"/>
                </a:lnTo>
                <a:lnTo>
                  <a:pt x="471932" y="226059"/>
                </a:lnTo>
                <a:lnTo>
                  <a:pt x="474980" y="235711"/>
                </a:lnTo>
                <a:lnTo>
                  <a:pt x="519967" y="208887"/>
                </a:lnTo>
                <a:lnTo>
                  <a:pt x="545306" y="159480"/>
                </a:lnTo>
                <a:lnTo>
                  <a:pt x="550163" y="117855"/>
                </a:lnTo>
                <a:lnTo>
                  <a:pt x="548949" y="96281"/>
                </a:lnTo>
                <a:lnTo>
                  <a:pt x="539234" y="57991"/>
                </a:lnTo>
                <a:lnTo>
                  <a:pt x="506999" y="15065"/>
                </a:lnTo>
                <a:lnTo>
                  <a:pt x="492031" y="6145"/>
                </a:lnTo>
                <a:lnTo>
                  <a:pt x="474980" y="0"/>
                </a:lnTo>
                <a:close/>
              </a:path>
              <a:path w="550545" h="236220">
                <a:moveTo>
                  <a:pt x="75184" y="0"/>
                </a:moveTo>
                <a:lnTo>
                  <a:pt x="30214" y="26771"/>
                </a:lnTo>
                <a:lnTo>
                  <a:pt x="4857" y="76326"/>
                </a:lnTo>
                <a:lnTo>
                  <a:pt x="0" y="117855"/>
                </a:lnTo>
                <a:lnTo>
                  <a:pt x="1214" y="139501"/>
                </a:lnTo>
                <a:lnTo>
                  <a:pt x="10929" y="177792"/>
                </a:lnTo>
                <a:lnTo>
                  <a:pt x="43068" y="220598"/>
                </a:lnTo>
                <a:lnTo>
                  <a:pt x="75184" y="235711"/>
                </a:lnTo>
                <a:lnTo>
                  <a:pt x="78232" y="226059"/>
                </a:lnTo>
                <a:lnTo>
                  <a:pt x="64777" y="220130"/>
                </a:lnTo>
                <a:lnTo>
                  <a:pt x="53181" y="211867"/>
                </a:lnTo>
                <a:lnTo>
                  <a:pt x="29392" y="173289"/>
                </a:lnTo>
                <a:lnTo>
                  <a:pt x="21462" y="116585"/>
                </a:lnTo>
                <a:lnTo>
                  <a:pt x="22344" y="96512"/>
                </a:lnTo>
                <a:lnTo>
                  <a:pt x="35560" y="46862"/>
                </a:lnTo>
                <a:lnTo>
                  <a:pt x="64992" y="15430"/>
                </a:lnTo>
                <a:lnTo>
                  <a:pt x="78612" y="9524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76164" y="5507228"/>
            <a:ext cx="550545" cy="236220"/>
          </a:xfrm>
          <a:custGeom>
            <a:avLst/>
            <a:gdLst/>
            <a:ahLst/>
            <a:cxnLst/>
            <a:rect l="l" t="t" r="r" b="b"/>
            <a:pathLst>
              <a:path w="550545" h="236220">
                <a:moveTo>
                  <a:pt x="474980" y="0"/>
                </a:moveTo>
                <a:lnTo>
                  <a:pt x="471550" y="9525"/>
                </a:lnTo>
                <a:lnTo>
                  <a:pt x="485245" y="15430"/>
                </a:lnTo>
                <a:lnTo>
                  <a:pt x="496998" y="23622"/>
                </a:lnTo>
                <a:lnTo>
                  <a:pt x="520805" y="61649"/>
                </a:lnTo>
                <a:lnTo>
                  <a:pt x="528574" y="116636"/>
                </a:lnTo>
                <a:lnTo>
                  <a:pt x="527712" y="137427"/>
                </a:lnTo>
                <a:lnTo>
                  <a:pt x="514603" y="188341"/>
                </a:lnTo>
                <a:lnTo>
                  <a:pt x="485386" y="220164"/>
                </a:lnTo>
                <a:lnTo>
                  <a:pt x="471932" y="226110"/>
                </a:lnTo>
                <a:lnTo>
                  <a:pt x="474980" y="235686"/>
                </a:lnTo>
                <a:lnTo>
                  <a:pt x="519967" y="208922"/>
                </a:lnTo>
                <a:lnTo>
                  <a:pt x="545306" y="159523"/>
                </a:lnTo>
                <a:lnTo>
                  <a:pt x="550163" y="117881"/>
                </a:lnTo>
                <a:lnTo>
                  <a:pt x="548949" y="96276"/>
                </a:lnTo>
                <a:lnTo>
                  <a:pt x="539234" y="57986"/>
                </a:lnTo>
                <a:lnTo>
                  <a:pt x="506999" y="15065"/>
                </a:lnTo>
                <a:lnTo>
                  <a:pt x="492031" y="6145"/>
                </a:lnTo>
                <a:lnTo>
                  <a:pt x="474980" y="0"/>
                </a:lnTo>
                <a:close/>
              </a:path>
              <a:path w="550545" h="236220">
                <a:moveTo>
                  <a:pt x="75184" y="0"/>
                </a:moveTo>
                <a:lnTo>
                  <a:pt x="30214" y="26771"/>
                </a:lnTo>
                <a:lnTo>
                  <a:pt x="4857" y="76315"/>
                </a:lnTo>
                <a:lnTo>
                  <a:pt x="0" y="117881"/>
                </a:lnTo>
                <a:lnTo>
                  <a:pt x="1214" y="139536"/>
                </a:lnTo>
                <a:lnTo>
                  <a:pt x="10929" y="177840"/>
                </a:lnTo>
                <a:lnTo>
                  <a:pt x="43068" y="220602"/>
                </a:lnTo>
                <a:lnTo>
                  <a:pt x="75184" y="235686"/>
                </a:lnTo>
                <a:lnTo>
                  <a:pt x="78232" y="226110"/>
                </a:lnTo>
                <a:lnTo>
                  <a:pt x="64777" y="220164"/>
                </a:lnTo>
                <a:lnTo>
                  <a:pt x="53181" y="211888"/>
                </a:lnTo>
                <a:lnTo>
                  <a:pt x="29392" y="173279"/>
                </a:lnTo>
                <a:lnTo>
                  <a:pt x="21462" y="116636"/>
                </a:lnTo>
                <a:lnTo>
                  <a:pt x="22344" y="96528"/>
                </a:lnTo>
                <a:lnTo>
                  <a:pt x="35560" y="46863"/>
                </a:lnTo>
                <a:lnTo>
                  <a:pt x="64992" y="15430"/>
                </a:lnTo>
                <a:lnTo>
                  <a:pt x="78612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135501" y="5172997"/>
          <a:ext cx="2329815" cy="582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7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53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1195">
                <a:tc>
                  <a:txBody>
                    <a:bodyPr/>
                    <a:lstStyle/>
                    <a:p>
                      <a:pPr marL="31750">
                        <a:lnSpc>
                          <a:spcPts val="1960"/>
                        </a:lnSpc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1,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ts val="1960"/>
                        </a:lnSpc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𝑖𝑓 𝑓 </a:t>
                      </a:r>
                      <a:r>
                        <a:rPr sz="2000" spc="30" dirty="0">
                          <a:latin typeface="Cambria Math"/>
                          <a:cs typeface="Cambria Math"/>
                        </a:rPr>
                        <a:t>𝑥,</a:t>
                      </a:r>
                      <a:r>
                        <a:rPr sz="2000" spc="-15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𝑦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960"/>
                        </a:lnSpc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&gt;</a:t>
                      </a:r>
                      <a:r>
                        <a:rPr sz="2000" spc="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𝑇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195">
                <a:tc>
                  <a:txBody>
                    <a:bodyPr/>
                    <a:lstStyle/>
                    <a:p>
                      <a:pPr marL="31750">
                        <a:lnSpc>
                          <a:spcPts val="2195"/>
                        </a:lnSpc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0,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ts val="2195"/>
                        </a:lnSpc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𝑖𝑓 𝑓 </a:t>
                      </a:r>
                      <a:r>
                        <a:rPr sz="2000" spc="30" dirty="0">
                          <a:latin typeface="Cambria Math"/>
                          <a:cs typeface="Cambria Math"/>
                        </a:rPr>
                        <a:t>𝑥,</a:t>
                      </a:r>
                      <a:r>
                        <a:rPr sz="2000" spc="-15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𝑦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95"/>
                        </a:lnSpc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≤</a:t>
                      </a:r>
                      <a:r>
                        <a:rPr sz="2000" spc="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𝑇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50442" y="4179887"/>
            <a:ext cx="6913245" cy="142430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955675" algn="ctr">
              <a:lnSpc>
                <a:spcPct val="100000"/>
              </a:lnSpc>
              <a:spcBef>
                <a:spcPts val="229"/>
              </a:spcBef>
            </a:pPr>
            <a:r>
              <a:rPr sz="1800" dirty="0">
                <a:solidFill>
                  <a:srgbClr val="C00000"/>
                </a:solidFill>
                <a:latin typeface="Cambria Math"/>
                <a:cs typeface="Cambria Math"/>
              </a:rPr>
              <a:t>𝑇</a:t>
            </a:r>
            <a:endParaRPr sz="1800">
              <a:latin typeface="Cambria Math"/>
              <a:cs typeface="Cambria Math"/>
            </a:endParaRPr>
          </a:p>
          <a:p>
            <a:pPr marL="184785" indent="-172720">
              <a:lnSpc>
                <a:spcPts val="2515"/>
              </a:lnSpc>
              <a:spcBef>
                <a:spcPts val="160"/>
              </a:spcBef>
              <a:buFont typeface="Arial"/>
              <a:buChar char="•"/>
              <a:tabLst>
                <a:tab pos="185420" algn="l"/>
              </a:tabLst>
            </a:pPr>
            <a:r>
              <a:rPr sz="2200" spc="-45" dirty="0">
                <a:latin typeface="Calibri"/>
                <a:cs typeface="Calibri"/>
              </a:rPr>
              <a:t>We </a:t>
            </a:r>
            <a:r>
              <a:rPr sz="2200" spc="-15" dirty="0">
                <a:latin typeface="Calibri"/>
                <a:cs typeface="Calibri"/>
              </a:rPr>
              <a:t>can </a:t>
            </a:r>
            <a:r>
              <a:rPr sz="2200" spc="-20" dirty="0">
                <a:latin typeface="Calibri"/>
                <a:cs typeface="Calibri"/>
              </a:rPr>
              <a:t>separate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image </a:t>
            </a:r>
            <a:r>
              <a:rPr sz="2200" spc="-20" dirty="0">
                <a:latin typeface="Calibri"/>
                <a:cs typeface="Calibri"/>
              </a:rPr>
              <a:t>into </a:t>
            </a:r>
            <a:r>
              <a:rPr sz="2200" dirty="0">
                <a:latin typeface="Calibri"/>
                <a:cs typeface="Calibri"/>
              </a:rPr>
              <a:t>‘light’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25" dirty="0">
                <a:latin typeface="Calibri"/>
                <a:cs typeface="Calibri"/>
              </a:rPr>
              <a:t>‘dark’ </a:t>
            </a:r>
            <a:r>
              <a:rPr sz="2200" spc="-5" dirty="0">
                <a:latin typeface="Calibri"/>
                <a:cs typeface="Calibri"/>
              </a:rPr>
              <a:t>areas</a:t>
            </a:r>
            <a:r>
              <a:rPr sz="2200" spc="2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</a:t>
            </a:r>
            <a:endParaRPr sz="2200">
              <a:latin typeface="Calibri"/>
              <a:cs typeface="Calibri"/>
            </a:endParaRPr>
          </a:p>
          <a:p>
            <a:pPr marL="184785">
              <a:lnSpc>
                <a:spcPts val="2515"/>
              </a:lnSpc>
            </a:pPr>
            <a:r>
              <a:rPr sz="2200" spc="-5" dirty="0">
                <a:latin typeface="Calibri"/>
                <a:cs typeface="Calibri"/>
              </a:rPr>
              <a:t>threshold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mbria Math"/>
                <a:cs typeface="Cambria Math"/>
              </a:rPr>
              <a:t>𝑇</a:t>
            </a:r>
            <a:endParaRPr sz="2200">
              <a:latin typeface="Cambria Math"/>
              <a:cs typeface="Cambria Math"/>
            </a:endParaRPr>
          </a:p>
          <a:p>
            <a:pPr marL="1903095">
              <a:lnSpc>
                <a:spcPct val="100000"/>
              </a:lnSpc>
              <a:spcBef>
                <a:spcPts val="1130"/>
              </a:spcBef>
              <a:tabLst>
                <a:tab pos="2729230" algn="l"/>
              </a:tabLst>
            </a:pPr>
            <a:r>
              <a:rPr sz="2000" dirty="0">
                <a:latin typeface="Cambria Math"/>
                <a:cs typeface="Cambria Math"/>
              </a:rPr>
              <a:t>𝑔</a:t>
            </a:r>
            <a:r>
              <a:rPr sz="2000" spc="425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𝑥,</a:t>
            </a:r>
            <a:r>
              <a:rPr sz="2000" spc="-110" dirty="0">
                <a:latin typeface="Cambria Math"/>
                <a:cs typeface="Cambria Math"/>
              </a:rPr>
              <a:t> </a:t>
            </a:r>
            <a:r>
              <a:rPr sz="2000" dirty="0">
                <a:latin typeface="Cambria Math"/>
                <a:cs typeface="Cambria Math"/>
              </a:rPr>
              <a:t>𝑦	=</a:t>
            </a:r>
            <a:r>
              <a:rPr sz="2000" spc="110" dirty="0">
                <a:latin typeface="Cambria Math"/>
                <a:cs typeface="Cambria Math"/>
              </a:rPr>
              <a:t> </a:t>
            </a:r>
            <a:r>
              <a:rPr sz="2000" spc="555" dirty="0">
                <a:latin typeface="Cambria Math"/>
                <a:cs typeface="Cambria Math"/>
              </a:rPr>
              <a:t> </a:t>
            </a:r>
            <a:endParaRPr sz="2000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8372694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5" dirty="0"/>
              <a:t>Histogram </a:t>
            </a:r>
            <a:r>
              <a:rPr sz="3600" spc="-10" dirty="0"/>
              <a:t>Thresholding</a:t>
            </a:r>
            <a:r>
              <a:rPr sz="3600" spc="20" dirty="0"/>
              <a:t> </a:t>
            </a:r>
            <a:r>
              <a:rPr sz="3600" dirty="0"/>
              <a:t>(2)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51606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Suppose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10" dirty="0">
                <a:latin typeface="Calibri"/>
                <a:cs typeface="Calibri"/>
              </a:rPr>
              <a:t>intensity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histogram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38777" y="4605273"/>
            <a:ext cx="605155" cy="258445"/>
          </a:xfrm>
          <a:custGeom>
            <a:avLst/>
            <a:gdLst/>
            <a:ahLst/>
            <a:cxnLst/>
            <a:rect l="l" t="t" r="r" b="b"/>
            <a:pathLst>
              <a:path w="605154" h="258445">
                <a:moveTo>
                  <a:pt x="522350" y="0"/>
                </a:moveTo>
                <a:lnTo>
                  <a:pt x="518668" y="10413"/>
                </a:lnTo>
                <a:lnTo>
                  <a:pt x="533622" y="16910"/>
                </a:lnTo>
                <a:lnTo>
                  <a:pt x="546480" y="25907"/>
                </a:lnTo>
                <a:lnTo>
                  <a:pt x="572579" y="67522"/>
                </a:lnTo>
                <a:lnTo>
                  <a:pt x="580199" y="105761"/>
                </a:lnTo>
                <a:lnTo>
                  <a:pt x="581151" y="127762"/>
                </a:lnTo>
                <a:lnTo>
                  <a:pt x="580197" y="150600"/>
                </a:lnTo>
                <a:lnTo>
                  <a:pt x="572525" y="189894"/>
                </a:lnTo>
                <a:lnTo>
                  <a:pt x="546465" y="232171"/>
                </a:lnTo>
                <a:lnTo>
                  <a:pt x="519049" y="247776"/>
                </a:lnTo>
                <a:lnTo>
                  <a:pt x="522350" y="258318"/>
                </a:lnTo>
                <a:lnTo>
                  <a:pt x="557561" y="241760"/>
                </a:lnTo>
                <a:lnTo>
                  <a:pt x="583438" y="213106"/>
                </a:lnTo>
                <a:lnTo>
                  <a:pt x="599376" y="174799"/>
                </a:lnTo>
                <a:lnTo>
                  <a:pt x="604647" y="129158"/>
                </a:lnTo>
                <a:lnTo>
                  <a:pt x="603315" y="105487"/>
                </a:lnTo>
                <a:lnTo>
                  <a:pt x="592699" y="63525"/>
                </a:lnTo>
                <a:lnTo>
                  <a:pt x="571607" y="29325"/>
                </a:lnTo>
                <a:lnTo>
                  <a:pt x="541039" y="6742"/>
                </a:lnTo>
                <a:lnTo>
                  <a:pt x="522350" y="0"/>
                </a:lnTo>
                <a:close/>
              </a:path>
              <a:path w="605154" h="258445">
                <a:moveTo>
                  <a:pt x="82423" y="0"/>
                </a:moveTo>
                <a:lnTo>
                  <a:pt x="47259" y="16509"/>
                </a:lnTo>
                <a:lnTo>
                  <a:pt x="21336" y="45212"/>
                </a:lnTo>
                <a:lnTo>
                  <a:pt x="5334" y="83613"/>
                </a:lnTo>
                <a:lnTo>
                  <a:pt x="0" y="129158"/>
                </a:lnTo>
                <a:lnTo>
                  <a:pt x="1331" y="152902"/>
                </a:lnTo>
                <a:lnTo>
                  <a:pt x="11947" y="194863"/>
                </a:lnTo>
                <a:lnTo>
                  <a:pt x="33023" y="228939"/>
                </a:lnTo>
                <a:lnTo>
                  <a:pt x="82423" y="258318"/>
                </a:lnTo>
                <a:lnTo>
                  <a:pt x="85598" y="247776"/>
                </a:lnTo>
                <a:lnTo>
                  <a:pt x="70901" y="241254"/>
                </a:lnTo>
                <a:lnTo>
                  <a:pt x="58229" y="232171"/>
                </a:lnTo>
                <a:lnTo>
                  <a:pt x="32194" y="189894"/>
                </a:lnTo>
                <a:lnTo>
                  <a:pt x="24574" y="150600"/>
                </a:lnTo>
                <a:lnTo>
                  <a:pt x="23622" y="127762"/>
                </a:lnTo>
                <a:lnTo>
                  <a:pt x="24574" y="105761"/>
                </a:lnTo>
                <a:lnTo>
                  <a:pt x="32194" y="67522"/>
                </a:lnTo>
                <a:lnTo>
                  <a:pt x="58340" y="25907"/>
                </a:lnTo>
                <a:lnTo>
                  <a:pt x="86106" y="10413"/>
                </a:lnTo>
                <a:lnTo>
                  <a:pt x="824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76600" y="2177795"/>
            <a:ext cx="2839212" cy="20010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50442" y="4154324"/>
            <a:ext cx="6610984" cy="140779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58570" algn="ctr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solidFill>
                  <a:srgbClr val="C00000"/>
                </a:solidFill>
                <a:latin typeface="Cambria Math"/>
                <a:cs typeface="Cambria Math"/>
              </a:rPr>
              <a:t>𝑇</a:t>
            </a:r>
            <a:endParaRPr sz="1800">
              <a:latin typeface="Cambria Math"/>
              <a:cs typeface="Cambria Math"/>
            </a:endParaRPr>
          </a:p>
          <a:p>
            <a:pPr marL="184785" indent="-172720">
              <a:lnSpc>
                <a:spcPct val="100000"/>
              </a:lnSpc>
              <a:spcBef>
                <a:spcPts val="405"/>
              </a:spcBef>
              <a:buFont typeface="Arial"/>
              <a:buChar char="•"/>
              <a:tabLst>
                <a:tab pos="185420" algn="l"/>
                <a:tab pos="4081779" algn="l"/>
              </a:tabLst>
            </a:pPr>
            <a:r>
              <a:rPr sz="2200" spc="-5" dirty="0">
                <a:latin typeface="Calibri"/>
                <a:cs typeface="Calibri"/>
              </a:rPr>
              <a:t>If T is </a:t>
            </a:r>
            <a:r>
              <a:rPr sz="2200" spc="-20" dirty="0">
                <a:latin typeface="Calibri"/>
                <a:cs typeface="Calibri"/>
              </a:rPr>
              <a:t>constant </a:t>
            </a:r>
            <a:r>
              <a:rPr sz="2200" spc="-10" dirty="0">
                <a:latin typeface="Calibri"/>
                <a:cs typeface="Calibri"/>
              </a:rPr>
              <a:t>over image </a:t>
            </a:r>
            <a:r>
              <a:rPr sz="2200" spc="-5" dirty="0">
                <a:latin typeface="Cambria Math"/>
                <a:cs typeface="Cambria Math"/>
              </a:rPr>
              <a:t>𝑓 </a:t>
            </a:r>
            <a:r>
              <a:rPr sz="2200" spc="145" dirty="0">
                <a:latin typeface="Cambria Math"/>
                <a:cs typeface="Cambria Math"/>
              </a:rPr>
              <a:t> </a:t>
            </a:r>
            <a:r>
              <a:rPr sz="2200" spc="30" dirty="0">
                <a:latin typeface="Cambria Math"/>
                <a:cs typeface="Cambria Math"/>
              </a:rPr>
              <a:t>𝑥,</a:t>
            </a:r>
            <a:r>
              <a:rPr sz="2200" spc="-105" dirty="0">
                <a:latin typeface="Cambria Math"/>
                <a:cs typeface="Cambria Math"/>
              </a:rPr>
              <a:t> </a:t>
            </a:r>
            <a:r>
              <a:rPr sz="2200" spc="-5" dirty="0">
                <a:latin typeface="Cambria Math"/>
                <a:cs typeface="Cambria Math"/>
              </a:rPr>
              <a:t>𝑦	</a:t>
            </a:r>
            <a:r>
              <a:rPr sz="2200" spc="-5" dirty="0">
                <a:latin typeface="Wingdings"/>
                <a:cs typeface="Wingdings"/>
              </a:rPr>
              <a:t>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Calibri"/>
                <a:cs typeface="Calibri"/>
              </a:rPr>
              <a:t>global</a:t>
            </a:r>
            <a:r>
              <a:rPr sz="2200" spc="-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thresholding</a:t>
            </a:r>
            <a:endParaRPr sz="22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130"/>
              </a:spcBef>
              <a:buFont typeface="Arial"/>
              <a:buChar char="•"/>
              <a:tabLst>
                <a:tab pos="185420" algn="l"/>
              </a:tabLst>
            </a:pPr>
            <a:r>
              <a:rPr sz="2200" spc="-5" dirty="0">
                <a:latin typeface="Calibri"/>
                <a:cs typeface="Calibri"/>
              </a:rPr>
              <a:t>If T </a:t>
            </a:r>
            <a:r>
              <a:rPr sz="2200" spc="-10" dirty="0">
                <a:latin typeface="Calibri"/>
                <a:cs typeface="Calibri"/>
              </a:rPr>
              <a:t>varies over image </a:t>
            </a:r>
            <a:r>
              <a:rPr sz="2200" spc="-5" dirty="0">
                <a:latin typeface="Wingdings"/>
                <a:cs typeface="Wingdings"/>
              </a:rPr>
              <a:t></a:t>
            </a:r>
            <a:r>
              <a:rPr sz="2200" spc="-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Calibri"/>
                <a:cs typeface="Calibri"/>
              </a:rPr>
              <a:t>variable </a:t>
            </a:r>
            <a:r>
              <a:rPr sz="2200" spc="-5" dirty="0">
                <a:latin typeface="Calibri"/>
                <a:cs typeface="Calibri"/>
              </a:rPr>
              <a:t>thresholding</a:t>
            </a:r>
            <a:endParaRPr sz="2200">
              <a:latin typeface="Calibri"/>
              <a:cs typeface="Calibri"/>
            </a:endParaRPr>
          </a:p>
          <a:p>
            <a:pPr marL="527685" lvl="1" indent="-173355">
              <a:lnSpc>
                <a:spcPct val="100000"/>
              </a:lnSpc>
              <a:spcBef>
                <a:spcPts val="175"/>
              </a:spcBef>
              <a:buFont typeface="Arial"/>
              <a:buChar char="•"/>
              <a:tabLst>
                <a:tab pos="528320" algn="l"/>
              </a:tabLst>
            </a:pPr>
            <a:r>
              <a:rPr sz="2000" dirty="0">
                <a:latin typeface="Calibri"/>
                <a:cs typeface="Calibri"/>
              </a:rPr>
              <a:t>If T </a:t>
            </a:r>
            <a:r>
              <a:rPr sz="2000" spc="-10" dirty="0">
                <a:latin typeface="Calibri"/>
                <a:cs typeface="Calibri"/>
              </a:rPr>
              <a:t>varies </a:t>
            </a:r>
            <a:r>
              <a:rPr sz="2000" spc="-5" dirty="0">
                <a:latin typeface="Calibri"/>
                <a:cs typeface="Calibri"/>
              </a:rPr>
              <a:t>based on location</a:t>
            </a:r>
            <a:r>
              <a:rPr sz="2000" spc="-5" dirty="0">
                <a:latin typeface="Wingdings"/>
                <a:cs typeface="Wingdings"/>
              </a:rPr>
              <a:t>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Calibri"/>
                <a:cs typeface="Calibri"/>
              </a:rPr>
              <a:t>local/regional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thresholding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9998723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4433" y="2189901"/>
            <a:ext cx="2812535" cy="1938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5" dirty="0"/>
              <a:t>Histogram </a:t>
            </a:r>
            <a:r>
              <a:rPr sz="3600" spc="-10" dirty="0"/>
              <a:t>Thresholding</a:t>
            </a:r>
            <a:r>
              <a:rPr sz="3600" spc="20" dirty="0"/>
              <a:t> </a:t>
            </a:r>
            <a:r>
              <a:rPr sz="3600" dirty="0"/>
              <a:t>(3)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707542" y="1802333"/>
            <a:ext cx="61417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Suppose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20" dirty="0">
                <a:latin typeface="Calibri"/>
                <a:cs typeface="Calibri"/>
              </a:rPr>
              <a:t>have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20" dirty="0">
                <a:latin typeface="Calibri"/>
                <a:cs typeface="Calibri"/>
              </a:rPr>
              <a:t>different </a:t>
            </a:r>
            <a:r>
              <a:rPr sz="2400" spc="-10" dirty="0">
                <a:latin typeface="Calibri"/>
                <a:cs typeface="Calibri"/>
              </a:rPr>
              <a:t>intensity</a:t>
            </a:r>
            <a:r>
              <a:rPr sz="2400" spc="4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histogram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2342" y="4048540"/>
            <a:ext cx="7089140" cy="83248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842644" algn="ctr">
              <a:lnSpc>
                <a:spcPct val="100000"/>
              </a:lnSpc>
              <a:spcBef>
                <a:spcPts val="800"/>
              </a:spcBef>
              <a:tabLst>
                <a:tab pos="1600835" algn="l"/>
              </a:tabLst>
            </a:pPr>
            <a:r>
              <a:rPr sz="1800" spc="-100" dirty="0">
                <a:solidFill>
                  <a:srgbClr val="C00000"/>
                </a:solidFill>
                <a:latin typeface="Cambria Math"/>
                <a:cs typeface="Cambria Math"/>
              </a:rPr>
              <a:t>𝑇</a:t>
            </a:r>
            <a:r>
              <a:rPr sz="1950" spc="-150" baseline="-14957" dirty="0">
                <a:solidFill>
                  <a:srgbClr val="C00000"/>
                </a:solidFill>
                <a:latin typeface="Cambria Math"/>
                <a:cs typeface="Cambria Math"/>
              </a:rPr>
              <a:t>1	</a:t>
            </a:r>
            <a:r>
              <a:rPr sz="1800" spc="-80" dirty="0">
                <a:solidFill>
                  <a:srgbClr val="C00000"/>
                </a:solidFill>
                <a:latin typeface="Cambria Math"/>
                <a:cs typeface="Cambria Math"/>
              </a:rPr>
              <a:t>𝑇</a:t>
            </a:r>
            <a:r>
              <a:rPr sz="1950" spc="-120" baseline="-14957" dirty="0">
                <a:solidFill>
                  <a:srgbClr val="C00000"/>
                </a:solidFill>
                <a:latin typeface="Cambria Math"/>
                <a:cs typeface="Cambria Math"/>
              </a:rPr>
              <a:t>2</a:t>
            </a:r>
            <a:endParaRPr sz="1950" baseline="-14957">
              <a:latin typeface="Cambria Math"/>
              <a:cs typeface="Cambria Math"/>
            </a:endParaRPr>
          </a:p>
          <a:p>
            <a:pPr marL="222885" indent="-172720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223520" algn="l"/>
              </a:tabLst>
            </a:pPr>
            <a:r>
              <a:rPr sz="2200" spc="-45" dirty="0">
                <a:latin typeface="Calibri"/>
                <a:cs typeface="Calibri"/>
              </a:rPr>
              <a:t>We </a:t>
            </a:r>
            <a:r>
              <a:rPr sz="2200" spc="-15" dirty="0">
                <a:latin typeface="Calibri"/>
                <a:cs typeface="Calibri"/>
              </a:rPr>
              <a:t>can </a:t>
            </a:r>
            <a:r>
              <a:rPr sz="2200" spc="-20" dirty="0">
                <a:latin typeface="Calibri"/>
                <a:cs typeface="Calibri"/>
              </a:rPr>
              <a:t>separate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image </a:t>
            </a:r>
            <a:r>
              <a:rPr sz="2200" spc="-15" dirty="0">
                <a:latin typeface="Calibri"/>
                <a:cs typeface="Calibri"/>
              </a:rPr>
              <a:t>uniform </a:t>
            </a:r>
            <a:r>
              <a:rPr sz="2200" spc="-5" dirty="0">
                <a:latin typeface="Calibri"/>
                <a:cs typeface="Calibri"/>
              </a:rPr>
              <a:t>areas with thresholds</a:t>
            </a:r>
            <a:r>
              <a:rPr sz="2200" spc="165" dirty="0">
                <a:latin typeface="Calibri"/>
                <a:cs typeface="Calibri"/>
              </a:rPr>
              <a:t> </a:t>
            </a:r>
            <a:r>
              <a:rPr sz="2200" spc="-95" dirty="0">
                <a:latin typeface="Cambria Math"/>
                <a:cs typeface="Cambria Math"/>
              </a:rPr>
              <a:t>𝑇</a:t>
            </a:r>
            <a:r>
              <a:rPr sz="2400" spc="-142" baseline="-15625" dirty="0">
                <a:latin typeface="Cambria Math"/>
                <a:cs typeface="Cambria Math"/>
              </a:rPr>
              <a:t>𝑖</a:t>
            </a:r>
            <a:endParaRPr sz="2400" baseline="-15625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683129" y="5456935"/>
            <a:ext cx="550545" cy="236220"/>
          </a:xfrm>
          <a:custGeom>
            <a:avLst/>
            <a:gdLst/>
            <a:ahLst/>
            <a:cxnLst/>
            <a:rect l="l" t="t" r="r" b="b"/>
            <a:pathLst>
              <a:path w="550544" h="236220">
                <a:moveTo>
                  <a:pt x="474852" y="0"/>
                </a:moveTo>
                <a:lnTo>
                  <a:pt x="471550" y="9525"/>
                </a:lnTo>
                <a:lnTo>
                  <a:pt x="485191" y="15501"/>
                </a:lnTo>
                <a:lnTo>
                  <a:pt x="496950" y="23717"/>
                </a:lnTo>
                <a:lnTo>
                  <a:pt x="520805" y="61652"/>
                </a:lnTo>
                <a:lnTo>
                  <a:pt x="528573" y="116712"/>
                </a:lnTo>
                <a:lnTo>
                  <a:pt x="527694" y="137503"/>
                </a:lnTo>
                <a:lnTo>
                  <a:pt x="514603" y="188404"/>
                </a:lnTo>
                <a:lnTo>
                  <a:pt x="485386" y="220238"/>
                </a:lnTo>
                <a:lnTo>
                  <a:pt x="471931" y="226186"/>
                </a:lnTo>
                <a:lnTo>
                  <a:pt x="474852" y="235750"/>
                </a:lnTo>
                <a:lnTo>
                  <a:pt x="519965" y="208996"/>
                </a:lnTo>
                <a:lnTo>
                  <a:pt x="545242" y="159602"/>
                </a:lnTo>
                <a:lnTo>
                  <a:pt x="550037" y="117982"/>
                </a:lnTo>
                <a:lnTo>
                  <a:pt x="548822" y="96335"/>
                </a:lnTo>
                <a:lnTo>
                  <a:pt x="539107" y="57993"/>
                </a:lnTo>
                <a:lnTo>
                  <a:pt x="506968" y="15112"/>
                </a:lnTo>
                <a:lnTo>
                  <a:pt x="491976" y="6163"/>
                </a:lnTo>
                <a:lnTo>
                  <a:pt x="474852" y="0"/>
                </a:lnTo>
                <a:close/>
              </a:path>
              <a:path w="550544" h="236220">
                <a:moveTo>
                  <a:pt x="75183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2"/>
                </a:lnTo>
                <a:lnTo>
                  <a:pt x="1214" y="139623"/>
                </a:lnTo>
                <a:lnTo>
                  <a:pt x="10929" y="177917"/>
                </a:lnTo>
                <a:lnTo>
                  <a:pt x="43021" y="220672"/>
                </a:lnTo>
                <a:lnTo>
                  <a:pt x="75183" y="235750"/>
                </a:lnTo>
                <a:lnTo>
                  <a:pt x="78104" y="226186"/>
                </a:lnTo>
                <a:lnTo>
                  <a:pt x="64722" y="220238"/>
                </a:lnTo>
                <a:lnTo>
                  <a:pt x="53149" y="211958"/>
                </a:lnTo>
                <a:lnTo>
                  <a:pt x="29338" y="173350"/>
                </a:lnTo>
                <a:lnTo>
                  <a:pt x="21462" y="116712"/>
                </a:lnTo>
                <a:lnTo>
                  <a:pt x="22342" y="96565"/>
                </a:lnTo>
                <a:lnTo>
                  <a:pt x="35432" y="46862"/>
                </a:lnTo>
                <a:lnTo>
                  <a:pt x="64936" y="15501"/>
                </a:lnTo>
                <a:lnTo>
                  <a:pt x="78485" y="9525"/>
                </a:lnTo>
                <a:lnTo>
                  <a:pt x="751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82716" y="5124703"/>
            <a:ext cx="550545" cy="236220"/>
          </a:xfrm>
          <a:custGeom>
            <a:avLst/>
            <a:gdLst/>
            <a:ahLst/>
            <a:cxnLst/>
            <a:rect l="l" t="t" r="r" b="b"/>
            <a:pathLst>
              <a:path w="550545" h="236220">
                <a:moveTo>
                  <a:pt x="474853" y="0"/>
                </a:moveTo>
                <a:lnTo>
                  <a:pt x="471550" y="9525"/>
                </a:lnTo>
                <a:lnTo>
                  <a:pt x="485191" y="15501"/>
                </a:lnTo>
                <a:lnTo>
                  <a:pt x="496950" y="23717"/>
                </a:lnTo>
                <a:lnTo>
                  <a:pt x="520805" y="61652"/>
                </a:lnTo>
                <a:lnTo>
                  <a:pt x="528574" y="116713"/>
                </a:lnTo>
                <a:lnTo>
                  <a:pt x="527694" y="137479"/>
                </a:lnTo>
                <a:lnTo>
                  <a:pt x="514604" y="188468"/>
                </a:lnTo>
                <a:lnTo>
                  <a:pt x="485386" y="220257"/>
                </a:lnTo>
                <a:lnTo>
                  <a:pt x="471932" y="226187"/>
                </a:lnTo>
                <a:lnTo>
                  <a:pt x="474853" y="235712"/>
                </a:lnTo>
                <a:lnTo>
                  <a:pt x="519965" y="208994"/>
                </a:lnTo>
                <a:lnTo>
                  <a:pt x="545242" y="159607"/>
                </a:lnTo>
                <a:lnTo>
                  <a:pt x="550037" y="117983"/>
                </a:lnTo>
                <a:lnTo>
                  <a:pt x="548822" y="96335"/>
                </a:lnTo>
                <a:lnTo>
                  <a:pt x="539107" y="57993"/>
                </a:lnTo>
                <a:lnTo>
                  <a:pt x="506968" y="15113"/>
                </a:lnTo>
                <a:lnTo>
                  <a:pt x="491976" y="6163"/>
                </a:lnTo>
                <a:lnTo>
                  <a:pt x="474853" y="0"/>
                </a:lnTo>
                <a:close/>
              </a:path>
              <a:path w="550545" h="236220">
                <a:moveTo>
                  <a:pt x="75184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3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21" y="220662"/>
                </a:lnTo>
                <a:lnTo>
                  <a:pt x="75184" y="235712"/>
                </a:lnTo>
                <a:lnTo>
                  <a:pt x="78105" y="226187"/>
                </a:lnTo>
                <a:lnTo>
                  <a:pt x="64722" y="220257"/>
                </a:lnTo>
                <a:lnTo>
                  <a:pt x="53149" y="211994"/>
                </a:lnTo>
                <a:lnTo>
                  <a:pt x="29338" y="173345"/>
                </a:lnTo>
                <a:lnTo>
                  <a:pt x="21462" y="116713"/>
                </a:lnTo>
                <a:lnTo>
                  <a:pt x="22342" y="96565"/>
                </a:lnTo>
                <a:lnTo>
                  <a:pt x="35433" y="46863"/>
                </a:lnTo>
                <a:lnTo>
                  <a:pt x="64936" y="15501"/>
                </a:lnTo>
                <a:lnTo>
                  <a:pt x="78486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85765" y="5452364"/>
            <a:ext cx="550545" cy="236220"/>
          </a:xfrm>
          <a:custGeom>
            <a:avLst/>
            <a:gdLst/>
            <a:ahLst/>
            <a:cxnLst/>
            <a:rect l="l" t="t" r="r" b="b"/>
            <a:pathLst>
              <a:path w="550545" h="236220">
                <a:moveTo>
                  <a:pt x="474852" y="0"/>
                </a:moveTo>
                <a:lnTo>
                  <a:pt x="471550" y="9525"/>
                </a:lnTo>
                <a:lnTo>
                  <a:pt x="485191" y="15501"/>
                </a:lnTo>
                <a:lnTo>
                  <a:pt x="496950" y="23717"/>
                </a:lnTo>
                <a:lnTo>
                  <a:pt x="520805" y="61652"/>
                </a:lnTo>
                <a:lnTo>
                  <a:pt x="528574" y="116713"/>
                </a:lnTo>
                <a:lnTo>
                  <a:pt x="527694" y="137503"/>
                </a:lnTo>
                <a:lnTo>
                  <a:pt x="514604" y="188404"/>
                </a:lnTo>
                <a:lnTo>
                  <a:pt x="485386" y="220238"/>
                </a:lnTo>
                <a:lnTo>
                  <a:pt x="471932" y="226187"/>
                </a:lnTo>
                <a:lnTo>
                  <a:pt x="474852" y="235750"/>
                </a:lnTo>
                <a:lnTo>
                  <a:pt x="519965" y="208996"/>
                </a:lnTo>
                <a:lnTo>
                  <a:pt x="545242" y="159597"/>
                </a:lnTo>
                <a:lnTo>
                  <a:pt x="550037" y="117983"/>
                </a:lnTo>
                <a:lnTo>
                  <a:pt x="548822" y="96335"/>
                </a:lnTo>
                <a:lnTo>
                  <a:pt x="539107" y="57993"/>
                </a:lnTo>
                <a:lnTo>
                  <a:pt x="506968" y="15113"/>
                </a:lnTo>
                <a:lnTo>
                  <a:pt x="491976" y="6163"/>
                </a:lnTo>
                <a:lnTo>
                  <a:pt x="474852" y="0"/>
                </a:lnTo>
                <a:close/>
              </a:path>
              <a:path w="550545" h="236220">
                <a:moveTo>
                  <a:pt x="75184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3"/>
                </a:lnTo>
                <a:lnTo>
                  <a:pt x="1214" y="139621"/>
                </a:lnTo>
                <a:lnTo>
                  <a:pt x="10929" y="177911"/>
                </a:lnTo>
                <a:lnTo>
                  <a:pt x="43021" y="220672"/>
                </a:lnTo>
                <a:lnTo>
                  <a:pt x="75184" y="235750"/>
                </a:lnTo>
                <a:lnTo>
                  <a:pt x="78105" y="226187"/>
                </a:lnTo>
                <a:lnTo>
                  <a:pt x="64722" y="220238"/>
                </a:lnTo>
                <a:lnTo>
                  <a:pt x="53149" y="211958"/>
                </a:lnTo>
                <a:lnTo>
                  <a:pt x="29338" y="173350"/>
                </a:lnTo>
                <a:lnTo>
                  <a:pt x="21462" y="116713"/>
                </a:lnTo>
                <a:lnTo>
                  <a:pt x="22342" y="96565"/>
                </a:lnTo>
                <a:lnTo>
                  <a:pt x="35433" y="46863"/>
                </a:lnTo>
                <a:lnTo>
                  <a:pt x="64936" y="15501"/>
                </a:lnTo>
                <a:lnTo>
                  <a:pt x="78486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02528" y="5778512"/>
            <a:ext cx="548640" cy="236220"/>
          </a:xfrm>
          <a:custGeom>
            <a:avLst/>
            <a:gdLst/>
            <a:ahLst/>
            <a:cxnLst/>
            <a:rect l="l" t="t" r="r" b="b"/>
            <a:pathLst>
              <a:path w="548639" h="236220">
                <a:moveTo>
                  <a:pt x="473329" y="0"/>
                </a:moveTo>
                <a:lnTo>
                  <a:pt x="470026" y="9575"/>
                </a:lnTo>
                <a:lnTo>
                  <a:pt x="483667" y="15495"/>
                </a:lnTo>
                <a:lnTo>
                  <a:pt x="495426" y="23691"/>
                </a:lnTo>
                <a:lnTo>
                  <a:pt x="519281" y="61689"/>
                </a:lnTo>
                <a:lnTo>
                  <a:pt x="527050" y="116687"/>
                </a:lnTo>
                <a:lnTo>
                  <a:pt x="526170" y="137485"/>
                </a:lnTo>
                <a:lnTo>
                  <a:pt x="513080" y="188391"/>
                </a:lnTo>
                <a:lnTo>
                  <a:pt x="483862" y="220226"/>
                </a:lnTo>
                <a:lnTo>
                  <a:pt x="470408" y="226174"/>
                </a:lnTo>
                <a:lnTo>
                  <a:pt x="473329" y="235750"/>
                </a:lnTo>
                <a:lnTo>
                  <a:pt x="518441" y="208984"/>
                </a:lnTo>
                <a:lnTo>
                  <a:pt x="543718" y="159585"/>
                </a:lnTo>
                <a:lnTo>
                  <a:pt x="548513" y="117932"/>
                </a:lnTo>
                <a:lnTo>
                  <a:pt x="547298" y="96320"/>
                </a:lnTo>
                <a:lnTo>
                  <a:pt x="537583" y="58015"/>
                </a:lnTo>
                <a:lnTo>
                  <a:pt x="505444" y="15114"/>
                </a:lnTo>
                <a:lnTo>
                  <a:pt x="490452" y="6169"/>
                </a:lnTo>
                <a:lnTo>
                  <a:pt x="473329" y="0"/>
                </a:lnTo>
                <a:close/>
              </a:path>
              <a:path w="548639" h="236220">
                <a:moveTo>
                  <a:pt x="75184" y="0"/>
                </a:moveTo>
                <a:lnTo>
                  <a:pt x="30214" y="26833"/>
                </a:lnTo>
                <a:lnTo>
                  <a:pt x="4857" y="76347"/>
                </a:lnTo>
                <a:lnTo>
                  <a:pt x="0" y="117932"/>
                </a:lnTo>
                <a:lnTo>
                  <a:pt x="1214" y="139594"/>
                </a:lnTo>
                <a:lnTo>
                  <a:pt x="10929" y="177903"/>
                </a:lnTo>
                <a:lnTo>
                  <a:pt x="43021" y="220660"/>
                </a:lnTo>
                <a:lnTo>
                  <a:pt x="75184" y="235750"/>
                </a:lnTo>
                <a:lnTo>
                  <a:pt x="78105" y="226174"/>
                </a:lnTo>
                <a:lnTo>
                  <a:pt x="64722" y="220226"/>
                </a:lnTo>
                <a:lnTo>
                  <a:pt x="53149" y="211945"/>
                </a:lnTo>
                <a:lnTo>
                  <a:pt x="29338" y="173337"/>
                </a:lnTo>
                <a:lnTo>
                  <a:pt x="21462" y="116687"/>
                </a:lnTo>
                <a:lnTo>
                  <a:pt x="22342" y="96575"/>
                </a:lnTo>
                <a:lnTo>
                  <a:pt x="35433" y="46913"/>
                </a:lnTo>
                <a:lnTo>
                  <a:pt x="64936" y="15495"/>
                </a:lnTo>
                <a:lnTo>
                  <a:pt x="78486" y="9575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469388" y="5118134"/>
          <a:ext cx="4197984" cy="9451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7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6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28955">
                        <a:lnSpc>
                          <a:spcPts val="1960"/>
                        </a:lnSpc>
                      </a:pPr>
                      <a:r>
                        <a:rPr sz="2000" spc="25" dirty="0">
                          <a:latin typeface="Cambria Math"/>
                          <a:cs typeface="Cambria Math"/>
                        </a:rPr>
                        <a:t>𝑎,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4705">
                        <a:lnSpc>
                          <a:spcPts val="1960"/>
                        </a:lnSpc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𝑖𝑓 𝑓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ts val="1960"/>
                        </a:lnSpc>
                      </a:pPr>
                      <a:r>
                        <a:rPr sz="2000" spc="20" dirty="0">
                          <a:latin typeface="Cambria Math"/>
                          <a:cs typeface="Cambria Math"/>
                        </a:rPr>
                        <a:t>𝑥,</a:t>
                      </a:r>
                      <a:r>
                        <a:rPr sz="2000" spc="-12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𝑦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1960"/>
                        </a:lnSpc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&gt;</a:t>
                      </a:r>
                      <a:r>
                        <a:rPr sz="2000" spc="5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spc="-90" dirty="0">
                          <a:latin typeface="Cambria Math"/>
                          <a:cs typeface="Cambria Math"/>
                        </a:rPr>
                        <a:t>𝑇</a:t>
                      </a:r>
                      <a:r>
                        <a:rPr sz="2175" spc="-135" baseline="-15325" dirty="0">
                          <a:latin typeface="Cambria Math"/>
                          <a:cs typeface="Cambria Math"/>
                        </a:rPr>
                        <a:t>2</a:t>
                      </a:r>
                      <a:endParaRPr sz="2175" baseline="-15325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689">
                <a:tc>
                  <a:txBody>
                    <a:bodyPr/>
                    <a:lstStyle/>
                    <a:p>
                      <a:pPr marL="31750">
                        <a:lnSpc>
                          <a:spcPts val="2140"/>
                        </a:lnSpc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𝑔 </a:t>
                      </a:r>
                      <a:r>
                        <a:rPr sz="2000" spc="30" dirty="0">
                          <a:latin typeface="Cambria Math"/>
                          <a:cs typeface="Cambria Math"/>
                        </a:rPr>
                        <a:t>𝑥,</a:t>
                      </a:r>
                      <a:r>
                        <a:rPr sz="2000" spc="-19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𝑦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50825" algn="r">
                        <a:lnSpc>
                          <a:spcPts val="2140"/>
                        </a:lnSpc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000" spc="7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3000" spc="22" baseline="1388" dirty="0">
                          <a:latin typeface="Cambria Math"/>
                          <a:cs typeface="Cambria Math"/>
                        </a:rPr>
                        <a:t>𝑏,</a:t>
                      </a:r>
                      <a:endParaRPr sz="3000" baseline="1388">
                        <a:latin typeface="Cambria Math"/>
                        <a:cs typeface="Cambria Math"/>
                      </a:endParaRPr>
                    </a:p>
                    <a:p>
                      <a:pPr marR="278130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000" spc="60" dirty="0">
                          <a:latin typeface="Cambria Math"/>
                          <a:cs typeface="Cambria Math"/>
                        </a:rPr>
                        <a:t>𝑐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,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6515" algn="r">
                        <a:lnSpc>
                          <a:spcPts val="2105"/>
                        </a:lnSpc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𝑖𝑓 </a:t>
                      </a:r>
                      <a:r>
                        <a:rPr sz="2000" spc="-114" dirty="0">
                          <a:latin typeface="Cambria Math"/>
                          <a:cs typeface="Cambria Math"/>
                        </a:rPr>
                        <a:t>𝑇</a:t>
                      </a:r>
                      <a:r>
                        <a:rPr sz="2175" spc="-172" baseline="-15325" dirty="0">
                          <a:latin typeface="Cambria Math"/>
                          <a:cs typeface="Cambria Math"/>
                        </a:rPr>
                        <a:t>1  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&lt;</a:t>
                      </a:r>
                      <a:r>
                        <a:rPr sz="2000" spc="10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𝑓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  <a:p>
                      <a:pPr marR="38100" algn="r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𝑖𝑓</a:t>
                      </a:r>
                      <a:r>
                        <a:rPr sz="2000" spc="-45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𝑓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8260">
                        <a:lnSpc>
                          <a:spcPts val="2105"/>
                        </a:lnSpc>
                      </a:pPr>
                      <a:r>
                        <a:rPr sz="2000" spc="30" dirty="0">
                          <a:latin typeface="Cambria Math"/>
                          <a:cs typeface="Cambria Math"/>
                        </a:rPr>
                        <a:t>𝑥,</a:t>
                      </a:r>
                      <a:r>
                        <a:rPr sz="2000" spc="-204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𝑦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  <a:p>
                      <a:pPr marL="65405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spc="20" dirty="0">
                          <a:latin typeface="Cambria Math"/>
                          <a:cs typeface="Cambria Math"/>
                        </a:rPr>
                        <a:t>𝑥,</a:t>
                      </a:r>
                      <a:r>
                        <a:rPr sz="2000" spc="-20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dirty="0">
                          <a:latin typeface="Cambria Math"/>
                          <a:cs typeface="Cambria Math"/>
                        </a:rPr>
                        <a:t>𝑦</a:t>
                      </a:r>
                      <a:endParaRPr sz="2000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ts val="2105"/>
                        </a:lnSpc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≤</a:t>
                      </a:r>
                      <a:r>
                        <a:rPr sz="2000" spc="1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spc="-90" dirty="0">
                          <a:latin typeface="Cambria Math"/>
                          <a:cs typeface="Cambria Math"/>
                        </a:rPr>
                        <a:t>𝑇</a:t>
                      </a:r>
                      <a:r>
                        <a:rPr sz="2175" spc="-135" baseline="-15325" dirty="0">
                          <a:latin typeface="Cambria Math"/>
                          <a:cs typeface="Cambria Math"/>
                        </a:rPr>
                        <a:t>2</a:t>
                      </a:r>
                      <a:endParaRPr sz="2175" baseline="-15325">
                        <a:latin typeface="Cambria Math"/>
                        <a:cs typeface="Cambria Math"/>
                      </a:endParaRPr>
                    </a:p>
                    <a:p>
                      <a:pPr marL="100330">
                        <a:lnSpc>
                          <a:spcPct val="100000"/>
                        </a:lnSpc>
                        <a:spcBef>
                          <a:spcPts val="165"/>
                        </a:spcBef>
                      </a:pPr>
                      <a:r>
                        <a:rPr sz="2000" dirty="0">
                          <a:latin typeface="Cambria Math"/>
                          <a:cs typeface="Cambria Math"/>
                        </a:rPr>
                        <a:t>≤</a:t>
                      </a:r>
                      <a:r>
                        <a:rPr sz="2000" spc="10" dirty="0"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000" spc="-114" dirty="0">
                          <a:latin typeface="Cambria Math"/>
                          <a:cs typeface="Cambria Math"/>
                        </a:rPr>
                        <a:t>𝑇</a:t>
                      </a:r>
                      <a:r>
                        <a:rPr sz="2175" spc="-172" baseline="-15325" dirty="0">
                          <a:latin typeface="Cambria Math"/>
                          <a:cs typeface="Cambria Math"/>
                        </a:rPr>
                        <a:t>1</a:t>
                      </a:r>
                      <a:endParaRPr sz="2175" baseline="-15325">
                        <a:latin typeface="Cambria Math"/>
                        <a:cs typeface="Cambria Math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8465185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25" dirty="0"/>
              <a:t>Potential</a:t>
            </a:r>
            <a:r>
              <a:rPr sz="3600" spc="20" dirty="0"/>
              <a:t> </a:t>
            </a:r>
            <a:r>
              <a:rPr sz="3600" spc="-25" dirty="0"/>
              <a:t>Problems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21424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Noise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3958208"/>
            <a:ext cx="2330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20" dirty="0">
                <a:latin typeface="Calibri"/>
                <a:cs typeface="Calibri"/>
              </a:rPr>
              <a:t>Poor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Illumination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25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84803" y="4099559"/>
            <a:ext cx="2226564" cy="1781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81755" y="1830323"/>
            <a:ext cx="2226564" cy="1780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48171" y="1825751"/>
            <a:ext cx="2228087" cy="1780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46647" y="4085844"/>
            <a:ext cx="2226563" cy="1781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06392" y="3548633"/>
            <a:ext cx="1167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Clean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334505" y="3555872"/>
            <a:ext cx="143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Gaussian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Noise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46957" y="5814161"/>
            <a:ext cx="1167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Clean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71209" y="5826963"/>
            <a:ext cx="2390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Non-uniform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Illumination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0267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i="1" spc="-250" dirty="0">
                <a:latin typeface="Trebuchet MS"/>
                <a:cs typeface="Trebuchet MS"/>
              </a:rPr>
              <a:t>Clustering </a:t>
            </a:r>
            <a:r>
              <a:rPr spc="-229" dirty="0"/>
              <a:t>Citra </a:t>
            </a:r>
            <a:r>
              <a:rPr spc="-250" dirty="0"/>
              <a:t>Dijital</a:t>
            </a:r>
            <a:r>
              <a:rPr spc="-110" dirty="0"/>
              <a:t> </a:t>
            </a:r>
            <a:r>
              <a:rPr spc="-185" dirty="0"/>
              <a:t>(2)</a:t>
            </a:r>
          </a:p>
        </p:txBody>
      </p:sp>
      <p:sp>
        <p:nvSpPr>
          <p:cNvPr id="3" name="object 3"/>
          <p:cNvSpPr/>
          <p:nvPr/>
        </p:nvSpPr>
        <p:spPr>
          <a:xfrm>
            <a:off x="4770120" y="1943100"/>
            <a:ext cx="1427988" cy="952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43427" y="1943100"/>
            <a:ext cx="1429512" cy="95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96811" y="1943100"/>
            <a:ext cx="1427988" cy="952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18260" y="1943100"/>
            <a:ext cx="1427988" cy="952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95288" y="3153155"/>
            <a:ext cx="1429512" cy="952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8927" y="3147060"/>
            <a:ext cx="1429511" cy="952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70120" y="3153155"/>
            <a:ext cx="1427988" cy="952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43427" y="3147060"/>
            <a:ext cx="1429512" cy="952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95288" y="4378452"/>
            <a:ext cx="1429512" cy="952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43427" y="4352544"/>
            <a:ext cx="1429512" cy="9525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70120" y="4352544"/>
            <a:ext cx="1427988" cy="952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18260" y="4378452"/>
            <a:ext cx="1427988" cy="9525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202436" y="5939028"/>
            <a:ext cx="6741159" cy="706120"/>
            <a:chOff x="1202436" y="5939028"/>
            <a:chExt cx="6741159" cy="706120"/>
          </a:xfrm>
        </p:grpSpPr>
        <p:sp>
          <p:nvSpPr>
            <p:cNvPr id="16" name="object 16"/>
            <p:cNvSpPr/>
            <p:nvPr/>
          </p:nvSpPr>
          <p:spPr>
            <a:xfrm>
              <a:off x="1208532" y="5945124"/>
              <a:ext cx="6728459" cy="693420"/>
            </a:xfrm>
            <a:custGeom>
              <a:avLst/>
              <a:gdLst/>
              <a:ahLst/>
              <a:cxnLst/>
              <a:rect l="l" t="t" r="r" b="b"/>
              <a:pathLst>
                <a:path w="6728459" h="693420">
                  <a:moveTo>
                    <a:pt x="6612890" y="0"/>
                  </a:moveTo>
                  <a:lnTo>
                    <a:pt x="115570" y="0"/>
                  </a:lnTo>
                  <a:lnTo>
                    <a:pt x="70583" y="9081"/>
                  </a:lnTo>
                  <a:lnTo>
                    <a:pt x="33848" y="33848"/>
                  </a:lnTo>
                  <a:lnTo>
                    <a:pt x="9081" y="70583"/>
                  </a:lnTo>
                  <a:lnTo>
                    <a:pt x="0" y="115569"/>
                  </a:lnTo>
                  <a:lnTo>
                    <a:pt x="0" y="577850"/>
                  </a:lnTo>
                  <a:lnTo>
                    <a:pt x="9081" y="622836"/>
                  </a:lnTo>
                  <a:lnTo>
                    <a:pt x="33848" y="659571"/>
                  </a:lnTo>
                  <a:lnTo>
                    <a:pt x="70583" y="684338"/>
                  </a:lnTo>
                  <a:lnTo>
                    <a:pt x="115570" y="693419"/>
                  </a:lnTo>
                  <a:lnTo>
                    <a:pt x="6612890" y="693419"/>
                  </a:lnTo>
                  <a:lnTo>
                    <a:pt x="6657897" y="684338"/>
                  </a:lnTo>
                  <a:lnTo>
                    <a:pt x="6694630" y="659571"/>
                  </a:lnTo>
                  <a:lnTo>
                    <a:pt x="6719385" y="622836"/>
                  </a:lnTo>
                  <a:lnTo>
                    <a:pt x="6728460" y="577850"/>
                  </a:lnTo>
                  <a:lnTo>
                    <a:pt x="6728460" y="115569"/>
                  </a:lnTo>
                  <a:lnTo>
                    <a:pt x="6719385" y="70583"/>
                  </a:lnTo>
                  <a:lnTo>
                    <a:pt x="6694630" y="33848"/>
                  </a:lnTo>
                  <a:lnTo>
                    <a:pt x="6657897" y="9081"/>
                  </a:lnTo>
                  <a:lnTo>
                    <a:pt x="6612890" y="0"/>
                  </a:lnTo>
                  <a:close/>
                </a:path>
              </a:pathLst>
            </a:custGeom>
            <a:solidFill>
              <a:srgbClr val="9C85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08532" y="5945124"/>
              <a:ext cx="6728459" cy="693420"/>
            </a:xfrm>
            <a:custGeom>
              <a:avLst/>
              <a:gdLst/>
              <a:ahLst/>
              <a:cxnLst/>
              <a:rect l="l" t="t" r="r" b="b"/>
              <a:pathLst>
                <a:path w="6728459" h="693420">
                  <a:moveTo>
                    <a:pt x="0" y="115569"/>
                  </a:moveTo>
                  <a:lnTo>
                    <a:pt x="9081" y="70583"/>
                  </a:lnTo>
                  <a:lnTo>
                    <a:pt x="33848" y="33848"/>
                  </a:lnTo>
                  <a:lnTo>
                    <a:pt x="70583" y="9081"/>
                  </a:lnTo>
                  <a:lnTo>
                    <a:pt x="115570" y="0"/>
                  </a:lnTo>
                  <a:lnTo>
                    <a:pt x="6612890" y="0"/>
                  </a:lnTo>
                  <a:lnTo>
                    <a:pt x="6657897" y="9081"/>
                  </a:lnTo>
                  <a:lnTo>
                    <a:pt x="6694630" y="33848"/>
                  </a:lnTo>
                  <a:lnTo>
                    <a:pt x="6719385" y="70583"/>
                  </a:lnTo>
                  <a:lnTo>
                    <a:pt x="6728460" y="115569"/>
                  </a:lnTo>
                  <a:lnTo>
                    <a:pt x="6728460" y="577850"/>
                  </a:lnTo>
                  <a:lnTo>
                    <a:pt x="6719385" y="622836"/>
                  </a:lnTo>
                  <a:lnTo>
                    <a:pt x="6694630" y="659571"/>
                  </a:lnTo>
                  <a:lnTo>
                    <a:pt x="6657897" y="684338"/>
                  </a:lnTo>
                  <a:lnTo>
                    <a:pt x="6612890" y="693419"/>
                  </a:lnTo>
                  <a:lnTo>
                    <a:pt x="115570" y="693419"/>
                  </a:lnTo>
                  <a:lnTo>
                    <a:pt x="70583" y="684338"/>
                  </a:lnTo>
                  <a:lnTo>
                    <a:pt x="33848" y="659571"/>
                  </a:lnTo>
                  <a:lnTo>
                    <a:pt x="9081" y="622836"/>
                  </a:lnTo>
                  <a:lnTo>
                    <a:pt x="0" y="577850"/>
                  </a:lnTo>
                  <a:lnTo>
                    <a:pt x="0" y="115569"/>
                  </a:lnTo>
                  <a:close/>
                </a:path>
              </a:pathLst>
            </a:custGeom>
            <a:ln w="12192">
              <a:solidFill>
                <a:srgbClr val="705F8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453765" y="6111341"/>
            <a:ext cx="22364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rlito"/>
                <a:cs typeface="Carlito"/>
              </a:rPr>
              <a:t>How did </a:t>
            </a:r>
            <a:r>
              <a:rPr sz="2000" spc="-10" dirty="0">
                <a:latin typeface="Carlito"/>
                <a:cs typeface="Carlito"/>
              </a:rPr>
              <a:t>you </a:t>
            </a:r>
            <a:r>
              <a:rPr sz="2000" spc="-5" dirty="0">
                <a:latin typeface="Carlito"/>
                <a:cs typeface="Carlito"/>
              </a:rPr>
              <a:t>do</a:t>
            </a:r>
            <a:r>
              <a:rPr sz="2000" spc="-95" dirty="0">
                <a:latin typeface="Carlito"/>
                <a:cs typeface="Carlito"/>
              </a:rPr>
              <a:t> </a:t>
            </a:r>
            <a:r>
              <a:rPr sz="2000" spc="-5" dirty="0">
                <a:latin typeface="Carlito"/>
                <a:cs typeface="Carlito"/>
              </a:rPr>
              <a:t>that?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50"/>
              </a:lnSpc>
            </a:pPr>
            <a:r>
              <a:rPr spc="-5" dirty="0"/>
              <a:t>Pengolahan </a:t>
            </a:r>
            <a:r>
              <a:rPr dirty="0"/>
              <a:t>Citra -</a:t>
            </a:r>
            <a:r>
              <a:rPr spc="-90" dirty="0"/>
              <a:t> </a:t>
            </a:r>
            <a:r>
              <a:rPr dirty="0"/>
              <a:t>Pengantar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5" dirty="0"/>
              <a:t>Basic Global</a:t>
            </a:r>
            <a:r>
              <a:rPr sz="3600" spc="10" dirty="0"/>
              <a:t> </a:t>
            </a:r>
            <a:r>
              <a:rPr sz="3600" spc="-10" dirty="0"/>
              <a:t>Thresholding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26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66683" y="2242930"/>
            <a:ext cx="2996750" cy="24101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0916" y="2212848"/>
            <a:ext cx="2162556" cy="2590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96456" y="2188464"/>
            <a:ext cx="2104644" cy="26487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82192" y="4813757"/>
            <a:ext cx="13735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Original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02734" y="4717542"/>
            <a:ext cx="9759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Histogram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35902" y="4831842"/>
            <a:ext cx="1809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Thresholded </a:t>
            </a: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42282" y="3863466"/>
            <a:ext cx="23685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0000"/>
                </a:solidFill>
                <a:latin typeface="Cambria Math"/>
                <a:cs typeface="Cambria Math"/>
              </a:rPr>
              <a:t>𝑇</a:t>
            </a:r>
            <a:endParaRPr sz="2800">
              <a:latin typeface="Cambria Math"/>
              <a:cs typeface="Cambria Math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81327" y="5515355"/>
            <a:ext cx="6367780" cy="547370"/>
            <a:chOff x="1481327" y="5515355"/>
            <a:chExt cx="6367780" cy="547370"/>
          </a:xfrm>
        </p:grpSpPr>
        <p:sp>
          <p:nvSpPr>
            <p:cNvPr id="12" name="object 12"/>
            <p:cNvSpPr/>
            <p:nvPr/>
          </p:nvSpPr>
          <p:spPr>
            <a:xfrm>
              <a:off x="1484375" y="5518403"/>
              <a:ext cx="6361176" cy="5410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84375" y="5518403"/>
              <a:ext cx="6361430" cy="541020"/>
            </a:xfrm>
            <a:custGeom>
              <a:avLst/>
              <a:gdLst/>
              <a:ahLst/>
              <a:cxnLst/>
              <a:rect l="l" t="t" r="r" b="b"/>
              <a:pathLst>
                <a:path w="6361430" h="541020">
                  <a:moveTo>
                    <a:pt x="0" y="90170"/>
                  </a:moveTo>
                  <a:lnTo>
                    <a:pt x="7088" y="55078"/>
                  </a:lnTo>
                  <a:lnTo>
                    <a:pt x="26416" y="26416"/>
                  </a:lnTo>
                  <a:lnTo>
                    <a:pt x="55078" y="7088"/>
                  </a:lnTo>
                  <a:lnTo>
                    <a:pt x="90170" y="0"/>
                  </a:lnTo>
                  <a:lnTo>
                    <a:pt x="6271006" y="0"/>
                  </a:lnTo>
                  <a:lnTo>
                    <a:pt x="6306097" y="7088"/>
                  </a:lnTo>
                  <a:lnTo>
                    <a:pt x="6334760" y="26416"/>
                  </a:lnTo>
                  <a:lnTo>
                    <a:pt x="6354087" y="55078"/>
                  </a:lnTo>
                  <a:lnTo>
                    <a:pt x="6361176" y="90170"/>
                  </a:lnTo>
                  <a:lnTo>
                    <a:pt x="6361176" y="450850"/>
                  </a:lnTo>
                  <a:lnTo>
                    <a:pt x="6354087" y="485947"/>
                  </a:lnTo>
                  <a:lnTo>
                    <a:pt x="6334759" y="514608"/>
                  </a:lnTo>
                  <a:lnTo>
                    <a:pt x="6306097" y="533933"/>
                  </a:lnTo>
                  <a:lnTo>
                    <a:pt x="6271006" y="541020"/>
                  </a:lnTo>
                  <a:lnTo>
                    <a:pt x="90170" y="541020"/>
                  </a:lnTo>
                  <a:lnTo>
                    <a:pt x="55078" y="533933"/>
                  </a:lnTo>
                  <a:lnTo>
                    <a:pt x="26415" y="514608"/>
                  </a:lnTo>
                  <a:lnTo>
                    <a:pt x="7088" y="485947"/>
                  </a:lnTo>
                  <a:lnTo>
                    <a:pt x="0" y="450850"/>
                  </a:lnTo>
                  <a:lnTo>
                    <a:pt x="0" y="90170"/>
                  </a:lnTo>
                  <a:close/>
                </a:path>
              </a:pathLst>
            </a:custGeom>
            <a:ln w="6096">
              <a:solidFill>
                <a:srgbClr val="D09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586608" y="5575198"/>
            <a:ext cx="415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Which </a:t>
            </a:r>
            <a:r>
              <a:rPr sz="2400" spc="-10" dirty="0">
                <a:latin typeface="Calibri"/>
                <a:cs typeface="Calibri"/>
              </a:rPr>
              <a:t>value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dirty="0">
                <a:latin typeface="Calibri"/>
                <a:cs typeface="Calibri"/>
              </a:rPr>
              <a:t>T </a:t>
            </a:r>
            <a:r>
              <a:rPr sz="2400" spc="-5" dirty="0">
                <a:latin typeface="Calibri"/>
                <a:cs typeface="Calibri"/>
              </a:rPr>
              <a:t>should </a:t>
            </a:r>
            <a:r>
              <a:rPr sz="2400" spc="-15" dirty="0">
                <a:latin typeface="Calibri"/>
                <a:cs typeface="Calibri"/>
              </a:rPr>
              <a:t>we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take?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599300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45" dirty="0"/>
              <a:t>Otsu’s </a:t>
            </a:r>
            <a:r>
              <a:rPr sz="3600" spc="-10" dirty="0"/>
              <a:t>Thresholding</a:t>
            </a:r>
            <a:r>
              <a:rPr sz="3600" spc="55" dirty="0"/>
              <a:t> </a:t>
            </a:r>
            <a:r>
              <a:rPr sz="3600" spc="-5" dirty="0"/>
              <a:t>Method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27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1802333"/>
            <a:ext cx="67500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30" dirty="0">
                <a:latin typeface="Calibri"/>
                <a:cs typeface="Calibri"/>
              </a:rPr>
              <a:t>Otsu’s </a:t>
            </a:r>
            <a:r>
              <a:rPr sz="2400" spc="-5" dirty="0">
                <a:latin typeface="Calibri"/>
                <a:cs typeface="Calibri"/>
              </a:rPr>
              <a:t>thresholding method </a:t>
            </a:r>
            <a:r>
              <a:rPr sz="2400" dirty="0">
                <a:latin typeface="Calibri"/>
                <a:cs typeface="Calibri"/>
              </a:rPr>
              <a:t>is a </a:t>
            </a:r>
            <a:r>
              <a:rPr sz="2400" spc="-10" dirty="0">
                <a:latin typeface="Calibri"/>
                <a:cs typeface="Calibri"/>
              </a:rPr>
              <a:t>binarization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problem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4387672"/>
            <a:ext cx="7049770" cy="721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ts val="274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The </a:t>
            </a:r>
            <a:r>
              <a:rPr sz="2400" dirty="0">
                <a:latin typeface="Calibri"/>
                <a:cs typeface="Calibri"/>
              </a:rPr>
              <a:t>idea is </a:t>
            </a:r>
            <a:r>
              <a:rPr sz="2400" spc="-15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find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i="1" dirty="0">
                <a:latin typeface="Calibri"/>
                <a:cs typeface="Calibri"/>
              </a:rPr>
              <a:t>ideal </a:t>
            </a:r>
            <a:r>
              <a:rPr sz="2400" spc="-5" dirty="0">
                <a:latin typeface="Calibri"/>
                <a:cs typeface="Calibri"/>
              </a:rPr>
              <a:t>threshold </a:t>
            </a:r>
            <a:r>
              <a:rPr sz="2400" spc="-10" dirty="0">
                <a:latin typeface="Calibri"/>
                <a:cs typeface="Calibri"/>
              </a:rPr>
              <a:t>value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minimize</a:t>
            </a:r>
            <a:endParaRPr sz="2400">
              <a:latin typeface="Calibri"/>
              <a:cs typeface="Calibri"/>
            </a:endParaRPr>
          </a:p>
          <a:p>
            <a:pPr marL="184785">
              <a:lnSpc>
                <a:spcPts val="2740"/>
              </a:lnSpc>
            </a:pPr>
            <a:r>
              <a:rPr sz="2400" spc="-10" dirty="0">
                <a:latin typeface="Calibri"/>
                <a:cs typeface="Calibri"/>
              </a:rPr>
              <a:t>intra-class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variance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09939" y="2349643"/>
            <a:ext cx="2326190" cy="18721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30792198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b="0" spc="-45" dirty="0">
                <a:latin typeface="Calibri Light"/>
                <a:cs typeface="Calibri Light"/>
              </a:rPr>
              <a:t>Otsu’s </a:t>
            </a:r>
            <a:r>
              <a:rPr sz="3600" b="0" spc="-5" dirty="0">
                <a:latin typeface="Calibri Light"/>
                <a:cs typeface="Calibri Light"/>
              </a:rPr>
              <a:t>Method</a:t>
            </a:r>
            <a:r>
              <a:rPr sz="3600" b="0" spc="40" dirty="0">
                <a:latin typeface="Calibri Light"/>
                <a:cs typeface="Calibri Light"/>
              </a:rPr>
              <a:t> </a:t>
            </a:r>
            <a:r>
              <a:rPr sz="3600" b="0" dirty="0">
                <a:latin typeface="Calibri Light"/>
                <a:cs typeface="Calibri Light"/>
              </a:rPr>
              <a:t>(2)</a:t>
            </a:r>
            <a:endParaRPr sz="3600">
              <a:latin typeface="Calibri Light"/>
              <a:cs typeface="Calibri Light"/>
            </a:endParaRPr>
          </a:p>
          <a:p>
            <a:pPr marL="2299335">
              <a:lnSpc>
                <a:spcPct val="100000"/>
              </a:lnSpc>
              <a:spcBef>
                <a:spcPts val="1270"/>
              </a:spcBef>
            </a:pPr>
            <a:r>
              <a:rPr sz="1800" spc="-10" dirty="0">
                <a:latin typeface="Calibri"/>
                <a:cs typeface="Calibri"/>
                <a:hlinkClick r:id="rId2"/>
              </a:rPr>
              <a:t>http://www.labbookpages.co.uk/software/imgProc/otsuThreshold.html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37858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If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had </a:t>
            </a:r>
            <a:r>
              <a:rPr sz="2400" dirty="0">
                <a:latin typeface="Calibri"/>
                <a:cs typeface="Calibri"/>
              </a:rPr>
              <a:t>6 </a:t>
            </a:r>
            <a:r>
              <a:rPr sz="2400" spc="-10" dirty="0">
                <a:latin typeface="Calibri"/>
                <a:cs typeface="Calibri"/>
              </a:rPr>
              <a:t>levels of intensity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28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34202" y="2407067"/>
            <a:ext cx="1085040" cy="1095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7542" y="3431232"/>
            <a:ext cx="4837430" cy="918210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3189605">
              <a:lnSpc>
                <a:spcPct val="100000"/>
              </a:lnSpc>
              <a:spcBef>
                <a:spcPts val="955"/>
              </a:spcBef>
            </a:pPr>
            <a:r>
              <a:rPr sz="1800" spc="-5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  <a:p>
            <a:pPr marL="184785" indent="-172720">
              <a:lnSpc>
                <a:spcPct val="100000"/>
              </a:lnSpc>
              <a:spcBef>
                <a:spcPts val="1135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Suppose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25" dirty="0">
                <a:latin typeface="Calibri"/>
                <a:cs typeface="Calibri"/>
              </a:rPr>
              <a:t>take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threshold </a:t>
            </a:r>
            <a:r>
              <a:rPr sz="2400" dirty="0">
                <a:latin typeface="Cambria Math"/>
                <a:cs typeface="Cambria Math"/>
              </a:rPr>
              <a:t>𝑇 =</a:t>
            </a:r>
            <a:r>
              <a:rPr sz="2400" spc="25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3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45299" y="1921701"/>
            <a:ext cx="1149558" cy="16135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622163" y="3525392"/>
            <a:ext cx="9759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Histogram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86119" y="4393138"/>
            <a:ext cx="1265137" cy="17669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07620" y="4445846"/>
            <a:ext cx="1264238" cy="17828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94054" y="4910785"/>
            <a:ext cx="11252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Bac</a:t>
            </a:r>
            <a:r>
              <a:rPr sz="1800" spc="-10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ound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209034" y="4910785"/>
            <a:ext cx="11042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Foreground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7451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b="0" spc="-45" dirty="0">
                <a:latin typeface="Calibri Light"/>
                <a:cs typeface="Calibri Light"/>
              </a:rPr>
              <a:t>Otsu’s </a:t>
            </a:r>
            <a:r>
              <a:rPr sz="3600" b="0" spc="-5" dirty="0">
                <a:latin typeface="Calibri Light"/>
                <a:cs typeface="Calibri Light"/>
              </a:rPr>
              <a:t>Method</a:t>
            </a:r>
            <a:r>
              <a:rPr sz="3600" b="0" spc="40" dirty="0">
                <a:latin typeface="Calibri Light"/>
                <a:cs typeface="Calibri Light"/>
              </a:rPr>
              <a:t> </a:t>
            </a:r>
            <a:r>
              <a:rPr sz="3600" b="0" dirty="0">
                <a:latin typeface="Calibri Light"/>
                <a:cs typeface="Calibri Light"/>
              </a:rPr>
              <a:t>(3)</a:t>
            </a:r>
            <a:endParaRPr sz="3600" dirty="0">
              <a:latin typeface="Calibri Light"/>
              <a:cs typeface="Calibri Light"/>
            </a:endParaRPr>
          </a:p>
          <a:p>
            <a:pPr marL="2299335">
              <a:lnSpc>
                <a:spcPct val="100000"/>
              </a:lnSpc>
              <a:spcBef>
                <a:spcPts val="1270"/>
              </a:spcBef>
            </a:pPr>
            <a:r>
              <a:rPr sz="1800" spc="-10" dirty="0">
                <a:latin typeface="Calibri"/>
                <a:cs typeface="Calibri"/>
                <a:hlinkClick r:id="rId2"/>
              </a:rPr>
              <a:t>http://www.labbookpages.co.uk/software/imgProc/otsuThreshold.html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2821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these </a:t>
            </a:r>
            <a:r>
              <a:rPr sz="2400" spc="-10" dirty="0">
                <a:latin typeface="Calibri"/>
                <a:cs typeface="Calibri"/>
              </a:rPr>
              <a:t>two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classes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3505264"/>
            <a:ext cx="3654425" cy="76771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L-1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bins</a:t>
            </a:r>
            <a:endParaRPr sz="2400">
              <a:latin typeface="Calibri"/>
              <a:cs typeface="Calibri"/>
            </a:endParaRPr>
          </a:p>
          <a:p>
            <a:pPr marL="527685" lvl="1" indent="-172720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528320" algn="l"/>
              </a:tabLst>
            </a:pPr>
            <a:r>
              <a:rPr sz="2200" spc="-10" dirty="0">
                <a:latin typeface="Calibri"/>
                <a:cs typeface="Calibri"/>
              </a:rPr>
              <a:t>Probability (weight) </a:t>
            </a: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class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0442" y="5322519"/>
            <a:ext cx="20643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85420" algn="l"/>
              </a:tabLst>
            </a:pPr>
            <a:r>
              <a:rPr sz="2200" spc="-20" dirty="0">
                <a:latin typeface="Calibri"/>
                <a:cs typeface="Calibri"/>
              </a:rPr>
              <a:t>Variance </a:t>
            </a:r>
            <a:r>
              <a:rPr sz="2200" spc="-5" dirty="0">
                <a:latin typeface="Calibri"/>
                <a:cs typeface="Calibri"/>
              </a:rPr>
              <a:t>of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class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29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26315" y="1841046"/>
            <a:ext cx="1192965" cy="1667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95603" y="1857941"/>
            <a:ext cx="1192915" cy="16822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08323" y="2315032"/>
            <a:ext cx="11252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Bac</a:t>
            </a:r>
            <a:r>
              <a:rPr sz="1800" spc="-10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ound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58280" y="2290317"/>
            <a:ext cx="1102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Foreground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44592" y="3861308"/>
            <a:ext cx="2139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mbria Math"/>
                <a:cs typeface="Cambria Math"/>
              </a:rPr>
              <a:t>𝑤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22901" y="3981703"/>
            <a:ext cx="137160" cy="248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50" spc="175" dirty="0">
                <a:latin typeface="Cambria Math"/>
                <a:cs typeface="Cambria Math"/>
              </a:rPr>
              <a:t>𝑏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94096" y="3731767"/>
            <a:ext cx="13315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79425" algn="l"/>
                <a:tab pos="1292860" algn="l"/>
              </a:tabLst>
            </a:pPr>
            <a:r>
              <a:rPr sz="3000" baseline="-27777" dirty="0">
                <a:latin typeface="Cambria Math"/>
                <a:cs typeface="Cambria Math"/>
              </a:rPr>
              <a:t>=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1450" u="heavy" spc="4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𝑖=0	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56225" y="3669284"/>
            <a:ext cx="107124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1455" baseline="2777" dirty="0">
                <a:latin typeface="Cambria Math"/>
                <a:cs typeface="Cambria Math"/>
              </a:rPr>
              <a:t> </a:t>
            </a:r>
            <a:r>
              <a:rPr sz="2175" spc="60" baseline="30651" dirty="0">
                <a:latin typeface="Cambria Math"/>
                <a:cs typeface="Cambria Math"/>
              </a:rPr>
              <a:t>𝑡−1</a:t>
            </a:r>
            <a:r>
              <a:rPr sz="2175" spc="-67" baseline="30651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𝑝(𝑖)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83221" y="3720846"/>
            <a:ext cx="17119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39469" algn="l"/>
                <a:tab pos="1673225" algn="l"/>
              </a:tabLst>
            </a:pPr>
            <a:r>
              <a:rPr sz="3000" spc="-89" baseline="-27777" dirty="0">
                <a:latin typeface="Cambria Math"/>
                <a:cs typeface="Cambria Math"/>
              </a:rPr>
              <a:t>𝑤</a:t>
            </a:r>
            <a:r>
              <a:rPr sz="2175" spc="-89" baseline="-55555" dirty="0">
                <a:latin typeface="Cambria Math"/>
                <a:cs typeface="Cambria Math"/>
              </a:rPr>
              <a:t>𝑓 </a:t>
            </a:r>
            <a:r>
              <a:rPr sz="2175" spc="150" baseline="-55555" dirty="0">
                <a:latin typeface="Cambria Math"/>
                <a:cs typeface="Cambria Math"/>
              </a:rPr>
              <a:t> </a:t>
            </a:r>
            <a:r>
              <a:rPr sz="3000" baseline="-27777" dirty="0">
                <a:latin typeface="Cambria Math"/>
                <a:cs typeface="Cambria Math"/>
              </a:rPr>
              <a:t>=</a:t>
            </a:r>
            <a:r>
              <a:rPr sz="2000" u="heavy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	</a:t>
            </a:r>
            <a:r>
              <a:rPr sz="1450" u="heavy" spc="50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𝑖=𝑡	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05014" y="3658361"/>
            <a:ext cx="10922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00" spc="1455" baseline="2777" dirty="0">
                <a:latin typeface="Cambria Math"/>
                <a:cs typeface="Cambria Math"/>
              </a:rPr>
              <a:t> </a:t>
            </a:r>
            <a:r>
              <a:rPr sz="2175" spc="44" baseline="30651" dirty="0">
                <a:latin typeface="Cambria Math"/>
                <a:cs typeface="Cambria Math"/>
              </a:rPr>
              <a:t>𝐿−1</a:t>
            </a:r>
            <a:r>
              <a:rPr sz="2175" spc="-67" baseline="30651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𝑝(𝑖)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82436" y="4031996"/>
            <a:ext cx="24720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72030" algn="l"/>
              </a:tabLst>
            </a:pPr>
            <a:r>
              <a:rPr sz="2000" dirty="0">
                <a:latin typeface="Cambria Math"/>
                <a:cs typeface="Cambria Math"/>
              </a:rPr>
              <a:t>𝑁	</a:t>
            </a:r>
            <a:r>
              <a:rPr sz="3000" baseline="2777" dirty="0">
                <a:latin typeface="Cambria Math"/>
                <a:cs typeface="Cambria Math"/>
              </a:rPr>
              <a:t>𝑁</a:t>
            </a:r>
            <a:endParaRPr sz="3000" baseline="2777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13275" y="4338784"/>
            <a:ext cx="3649345" cy="1111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ts val="2240"/>
              </a:lnSpc>
              <a:spcBef>
                <a:spcPts val="95"/>
              </a:spcBef>
            </a:pPr>
            <a:r>
              <a:rPr sz="1800" dirty="0">
                <a:latin typeface="Cambria Math"/>
                <a:cs typeface="Cambria Math"/>
              </a:rPr>
              <a:t>𝑁</a:t>
            </a:r>
            <a:r>
              <a:rPr sz="1900" i="1" dirty="0">
                <a:latin typeface="Cambria Math"/>
                <a:cs typeface="Cambria Math"/>
              </a:rPr>
              <a:t>: </a:t>
            </a:r>
            <a:r>
              <a:rPr sz="1800" spc="-5" dirty="0">
                <a:latin typeface="Cambria Math"/>
                <a:cs typeface="Cambria Math"/>
              </a:rPr>
              <a:t>total number </a:t>
            </a:r>
            <a:r>
              <a:rPr sz="1800" dirty="0">
                <a:latin typeface="Cambria Math"/>
                <a:cs typeface="Cambria Math"/>
              </a:rPr>
              <a:t>of</a:t>
            </a:r>
            <a:r>
              <a:rPr sz="1800" spc="-25" dirty="0">
                <a:latin typeface="Cambria Math"/>
                <a:cs typeface="Cambria Math"/>
              </a:rPr>
              <a:t> </a:t>
            </a:r>
            <a:r>
              <a:rPr sz="1800" spc="-10" dirty="0">
                <a:latin typeface="Cambria Math"/>
                <a:cs typeface="Cambria Math"/>
              </a:rPr>
              <a:t>pixels</a:t>
            </a:r>
            <a:endParaRPr sz="1800">
              <a:latin typeface="Cambria Math"/>
              <a:cs typeface="Cambria Math"/>
            </a:endParaRPr>
          </a:p>
          <a:p>
            <a:pPr marL="50800">
              <a:lnSpc>
                <a:spcPts val="2120"/>
              </a:lnSpc>
            </a:pPr>
            <a:r>
              <a:rPr sz="1800" spc="15" dirty="0">
                <a:latin typeface="Cambria Math"/>
                <a:cs typeface="Cambria Math"/>
              </a:rPr>
              <a:t>𝑝(𝑖)</a:t>
            </a:r>
            <a:r>
              <a:rPr sz="1800" spc="15" dirty="0">
                <a:latin typeface="Calibri"/>
                <a:cs typeface="Calibri"/>
              </a:rPr>
              <a:t>: </a:t>
            </a:r>
            <a:r>
              <a:rPr sz="1800" spc="-5" dirty="0">
                <a:latin typeface="Calibri"/>
                <a:cs typeface="Calibri"/>
              </a:rPr>
              <a:t>frequency of </a:t>
            </a:r>
            <a:r>
              <a:rPr sz="1800" spc="-10" dirty="0">
                <a:latin typeface="Calibri"/>
                <a:cs typeface="Calibri"/>
              </a:rPr>
              <a:t>intensity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mbria Math"/>
                <a:cs typeface="Cambria Math"/>
              </a:rPr>
              <a:t>𝑖</a:t>
            </a:r>
            <a:endParaRPr sz="180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sz="1800" spc="10" dirty="0">
                <a:latin typeface="Cambria Math"/>
                <a:cs typeface="Cambria Math"/>
              </a:rPr>
              <a:t>𝑤</a:t>
            </a:r>
            <a:r>
              <a:rPr sz="1950" spc="15" baseline="-14957" dirty="0">
                <a:latin typeface="Cambria Math"/>
                <a:cs typeface="Cambria Math"/>
              </a:rPr>
              <a:t>𝑘 </a:t>
            </a:r>
            <a:r>
              <a:rPr sz="1800" dirty="0">
                <a:latin typeface="Calibri"/>
                <a:cs typeface="Calibri"/>
              </a:rPr>
              <a:t>: </a:t>
            </a:r>
            <a:r>
              <a:rPr sz="1800" spc="-15" dirty="0">
                <a:latin typeface="Calibri"/>
                <a:cs typeface="Calibri"/>
              </a:rPr>
              <a:t>Weight </a:t>
            </a:r>
            <a:r>
              <a:rPr sz="1800" spc="-5" dirty="0">
                <a:latin typeface="Calibri"/>
                <a:cs typeface="Calibri"/>
              </a:rPr>
              <a:t>of class </a:t>
            </a:r>
            <a:r>
              <a:rPr sz="1800" dirty="0">
                <a:latin typeface="Calibri"/>
                <a:cs typeface="Calibri"/>
              </a:rPr>
              <a:t>k </a:t>
            </a:r>
            <a:r>
              <a:rPr sz="1800" spc="-5" dirty="0">
                <a:latin typeface="Calibri"/>
                <a:cs typeface="Calibri"/>
              </a:rPr>
              <a:t>with threshold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mbria Math"/>
                <a:cs typeface="Cambria Math"/>
              </a:rPr>
              <a:t>𝑡</a:t>
            </a:r>
            <a:endParaRPr sz="1800">
              <a:latin typeface="Cambria Math"/>
              <a:cs typeface="Cambria Math"/>
            </a:endParaRPr>
          </a:p>
          <a:p>
            <a:pPr marL="84455">
              <a:lnSpc>
                <a:spcPct val="100000"/>
              </a:lnSpc>
              <a:spcBef>
                <a:spcPts val="285"/>
              </a:spcBef>
              <a:tabLst>
                <a:tab pos="2724150" algn="l"/>
              </a:tabLst>
            </a:pPr>
            <a:r>
              <a:rPr sz="1450" spc="40" dirty="0">
                <a:latin typeface="Cambria Math"/>
                <a:cs typeface="Cambria Math"/>
              </a:rPr>
              <a:t>𝑡−1	</a:t>
            </a:r>
            <a:r>
              <a:rPr sz="2175" spc="44" baseline="3831" dirty="0">
                <a:latin typeface="Cambria Math"/>
                <a:cs typeface="Cambria Math"/>
              </a:rPr>
              <a:t>𝐿−1</a:t>
            </a:r>
            <a:endParaRPr sz="2175" baseline="3831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200525" y="5639206"/>
            <a:ext cx="2764790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1467485" algn="l"/>
                <a:tab pos="2640330" algn="l"/>
              </a:tabLst>
            </a:pPr>
            <a:r>
              <a:rPr sz="1450" spc="175" dirty="0">
                <a:latin typeface="Cambria Math"/>
                <a:cs typeface="Cambria Math"/>
              </a:rPr>
              <a:t>𝑏	</a:t>
            </a:r>
            <a:r>
              <a:rPr sz="2175" spc="262" baseline="1915" dirty="0">
                <a:latin typeface="Cambria Math"/>
                <a:cs typeface="Cambria Math"/>
              </a:rPr>
              <a:t>𝑏	</a:t>
            </a:r>
            <a:r>
              <a:rPr sz="2175" spc="217" baseline="1915" dirty="0">
                <a:latin typeface="Cambria Math"/>
                <a:cs typeface="Cambria Math"/>
              </a:rPr>
              <a:t>𝑓</a:t>
            </a:r>
            <a:endParaRPr sz="2175" baseline="1915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06797" y="5904382"/>
            <a:ext cx="3088005" cy="49085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98425">
              <a:lnSpc>
                <a:spcPts val="1614"/>
              </a:lnSpc>
              <a:spcBef>
                <a:spcPts val="115"/>
              </a:spcBef>
              <a:tabLst>
                <a:tab pos="2757805" algn="l"/>
              </a:tabLst>
            </a:pPr>
            <a:r>
              <a:rPr sz="1450" spc="40" dirty="0">
                <a:latin typeface="Cambria Math"/>
                <a:cs typeface="Cambria Math"/>
              </a:rPr>
              <a:t>𝑖=0	</a:t>
            </a:r>
            <a:r>
              <a:rPr sz="2175" spc="82" baseline="3831" dirty="0">
                <a:latin typeface="Cambria Math"/>
                <a:cs typeface="Cambria Math"/>
              </a:rPr>
              <a:t>𝑖=𝑡</a:t>
            </a:r>
            <a:endParaRPr sz="2175" baseline="3831">
              <a:latin typeface="Cambria Math"/>
              <a:cs typeface="Cambria Math"/>
            </a:endParaRPr>
          </a:p>
          <a:p>
            <a:pPr marL="50800">
              <a:lnSpc>
                <a:spcPts val="2035"/>
              </a:lnSpc>
            </a:pPr>
            <a:r>
              <a:rPr sz="1800" spc="60" dirty="0">
                <a:latin typeface="Cambria Math"/>
                <a:cs typeface="Cambria Math"/>
              </a:rPr>
              <a:t>𝜇</a:t>
            </a:r>
            <a:r>
              <a:rPr sz="1950" spc="89" baseline="-14957" dirty="0">
                <a:latin typeface="Cambria Math"/>
                <a:cs typeface="Cambria Math"/>
              </a:rPr>
              <a:t>𝑘</a:t>
            </a:r>
            <a:r>
              <a:rPr sz="1800" spc="60" dirty="0">
                <a:latin typeface="Calibri"/>
                <a:cs typeface="Calibri"/>
              </a:rPr>
              <a:t>: </a:t>
            </a:r>
            <a:r>
              <a:rPr sz="1800" dirty="0">
                <a:latin typeface="Calibri"/>
                <a:cs typeface="Calibri"/>
              </a:rPr>
              <a:t>Mean </a:t>
            </a:r>
            <a:r>
              <a:rPr sz="1800" spc="-5" dirty="0">
                <a:latin typeface="Calibri"/>
                <a:cs typeface="Calibri"/>
              </a:rPr>
              <a:t>of class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11388" y="5620613"/>
            <a:ext cx="137160" cy="2489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450" spc="145" dirty="0">
                <a:latin typeface="Cambria Math"/>
                <a:cs typeface="Cambria Math"/>
              </a:rPr>
              <a:t>𝑓</a:t>
            </a:r>
            <a:endParaRPr sz="145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29836" y="5510580"/>
            <a:ext cx="51809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2693670" algn="l"/>
                <a:tab pos="4420235" algn="l"/>
              </a:tabLst>
            </a:pPr>
            <a:r>
              <a:rPr sz="2000" spc="80" dirty="0">
                <a:latin typeface="Cambria Math"/>
                <a:cs typeface="Cambria Math"/>
              </a:rPr>
              <a:t>𝜎</a:t>
            </a:r>
            <a:r>
              <a:rPr sz="2175" spc="120" baseline="30651" dirty="0">
                <a:latin typeface="Cambria Math"/>
                <a:cs typeface="Cambria Math"/>
              </a:rPr>
              <a:t>2  </a:t>
            </a:r>
            <a:r>
              <a:rPr sz="2000" dirty="0">
                <a:latin typeface="Cambria Math"/>
                <a:cs typeface="Cambria Math"/>
              </a:rPr>
              <a:t>=       </a:t>
            </a:r>
            <a:r>
              <a:rPr sz="2000" spc="-5" dirty="0">
                <a:latin typeface="Cambria Math"/>
                <a:cs typeface="Cambria Math"/>
              </a:rPr>
              <a:t>(𝑖 </a:t>
            </a:r>
            <a:r>
              <a:rPr sz="2000" dirty="0">
                <a:latin typeface="Cambria Math"/>
                <a:cs typeface="Cambria Math"/>
              </a:rPr>
              <a:t>− 𝜇 </a:t>
            </a:r>
            <a:r>
              <a:rPr sz="2000" spc="145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)</a:t>
            </a:r>
            <a:r>
              <a:rPr sz="2175" spc="30" baseline="28735" dirty="0">
                <a:latin typeface="Cambria Math"/>
                <a:cs typeface="Cambria Math"/>
              </a:rPr>
              <a:t>2</a:t>
            </a:r>
            <a:r>
              <a:rPr sz="2175" spc="135" baseline="28735" dirty="0">
                <a:latin typeface="Cambria Math"/>
                <a:cs typeface="Cambria Math"/>
              </a:rPr>
              <a:t> </a:t>
            </a:r>
            <a:r>
              <a:rPr sz="2000" spc="20" dirty="0">
                <a:latin typeface="Cambria Math"/>
                <a:cs typeface="Cambria Math"/>
              </a:rPr>
              <a:t>𝑝(𝑖)	</a:t>
            </a:r>
            <a:r>
              <a:rPr sz="3000" spc="120" baseline="2777" dirty="0">
                <a:latin typeface="Cambria Math"/>
                <a:cs typeface="Cambria Math"/>
              </a:rPr>
              <a:t>𝜎</a:t>
            </a:r>
            <a:r>
              <a:rPr sz="2175" spc="120" baseline="34482" dirty="0">
                <a:latin typeface="Cambria Math"/>
                <a:cs typeface="Cambria Math"/>
              </a:rPr>
              <a:t>2  </a:t>
            </a:r>
            <a:r>
              <a:rPr sz="3000" baseline="2777" dirty="0">
                <a:latin typeface="Cambria Math"/>
                <a:cs typeface="Cambria Math"/>
              </a:rPr>
              <a:t>=       </a:t>
            </a:r>
            <a:r>
              <a:rPr sz="3000" spc="-7" baseline="2777" dirty="0">
                <a:latin typeface="Cambria Math"/>
                <a:cs typeface="Cambria Math"/>
              </a:rPr>
              <a:t>(𝑖</a:t>
            </a:r>
            <a:r>
              <a:rPr sz="3000" spc="187" baseline="2777" dirty="0">
                <a:latin typeface="Cambria Math"/>
                <a:cs typeface="Cambria Math"/>
              </a:rPr>
              <a:t> </a:t>
            </a:r>
            <a:r>
              <a:rPr sz="3000" baseline="2777" dirty="0">
                <a:latin typeface="Cambria Math"/>
                <a:cs typeface="Cambria Math"/>
              </a:rPr>
              <a:t>−</a:t>
            </a:r>
            <a:r>
              <a:rPr sz="3000" spc="7" baseline="2777" dirty="0">
                <a:latin typeface="Cambria Math"/>
                <a:cs typeface="Cambria Math"/>
              </a:rPr>
              <a:t> </a:t>
            </a:r>
            <a:r>
              <a:rPr sz="3000" baseline="2777" dirty="0">
                <a:latin typeface="Cambria Math"/>
                <a:cs typeface="Cambria Math"/>
              </a:rPr>
              <a:t>𝜇	</a:t>
            </a:r>
            <a:r>
              <a:rPr sz="3000" spc="30" baseline="2777" dirty="0">
                <a:latin typeface="Cambria Math"/>
                <a:cs typeface="Cambria Math"/>
              </a:rPr>
              <a:t>)</a:t>
            </a:r>
            <a:r>
              <a:rPr sz="2175" spc="30" baseline="30651" dirty="0">
                <a:latin typeface="Cambria Math"/>
                <a:cs typeface="Cambria Math"/>
              </a:rPr>
              <a:t>2</a:t>
            </a:r>
            <a:r>
              <a:rPr sz="2175" spc="89" baseline="30651" dirty="0">
                <a:latin typeface="Cambria Math"/>
                <a:cs typeface="Cambria Math"/>
              </a:rPr>
              <a:t> </a:t>
            </a:r>
            <a:r>
              <a:rPr sz="3000" spc="22" baseline="2777" dirty="0">
                <a:latin typeface="Cambria Math"/>
                <a:cs typeface="Cambria Math"/>
              </a:rPr>
              <a:t>𝑝(𝑖)</a:t>
            </a:r>
            <a:endParaRPr sz="3000" baseline="2777">
              <a:latin typeface="Cambria Math"/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10282345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b="0" spc="-45" dirty="0">
                <a:latin typeface="Calibri Light"/>
                <a:cs typeface="Calibri Light"/>
              </a:rPr>
              <a:t>Otsu’s </a:t>
            </a:r>
            <a:r>
              <a:rPr sz="3600" b="0" spc="-5" dirty="0">
                <a:latin typeface="Calibri Light"/>
                <a:cs typeface="Calibri Light"/>
              </a:rPr>
              <a:t>Method</a:t>
            </a:r>
            <a:r>
              <a:rPr sz="3600" b="0" spc="40" dirty="0">
                <a:latin typeface="Calibri Light"/>
                <a:cs typeface="Calibri Light"/>
              </a:rPr>
              <a:t> </a:t>
            </a:r>
            <a:r>
              <a:rPr sz="3600" b="0" dirty="0">
                <a:latin typeface="Calibri Light"/>
                <a:cs typeface="Calibri Light"/>
              </a:rPr>
              <a:t>(4)</a:t>
            </a:r>
            <a:endParaRPr sz="3600">
              <a:latin typeface="Calibri Light"/>
              <a:cs typeface="Calibri Light"/>
            </a:endParaRPr>
          </a:p>
          <a:p>
            <a:pPr marL="2299335">
              <a:lnSpc>
                <a:spcPct val="100000"/>
              </a:lnSpc>
              <a:spcBef>
                <a:spcPts val="1270"/>
              </a:spcBef>
            </a:pPr>
            <a:r>
              <a:rPr sz="1800" spc="-10" dirty="0">
                <a:latin typeface="Calibri"/>
                <a:cs typeface="Calibri"/>
                <a:hlinkClick r:id="rId2"/>
              </a:rPr>
              <a:t>http://www.labbookpages.co.uk/software/imgProc/otsuThreshold.html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4319" y="1783460"/>
            <a:ext cx="2821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dirty="0">
                <a:latin typeface="Calibri"/>
                <a:cs typeface="Calibri"/>
              </a:rPr>
              <a:t>these </a:t>
            </a:r>
            <a:r>
              <a:rPr sz="2400" spc="-10" dirty="0">
                <a:latin typeface="Calibri"/>
                <a:cs typeface="Calibri"/>
              </a:rPr>
              <a:t>two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classes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4319" y="3485295"/>
            <a:ext cx="2778760" cy="76835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72720" marR="5080" indent="-172720" algn="r">
              <a:lnSpc>
                <a:spcPct val="100000"/>
              </a:lnSpc>
              <a:spcBef>
                <a:spcPts val="275"/>
              </a:spcBef>
              <a:buFont typeface="Arial"/>
              <a:buChar char="•"/>
              <a:tabLst>
                <a:tab pos="172720" algn="l"/>
              </a:tabLst>
            </a:pPr>
            <a:r>
              <a:rPr sz="2400" spc="-10" dirty="0">
                <a:latin typeface="Calibri"/>
                <a:cs typeface="Calibri"/>
              </a:rPr>
              <a:t>Compute </a:t>
            </a:r>
            <a:r>
              <a:rPr sz="2400" spc="-20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L-1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bins</a:t>
            </a:r>
            <a:endParaRPr sz="2400">
              <a:latin typeface="Calibri"/>
              <a:cs typeface="Calibri"/>
            </a:endParaRPr>
          </a:p>
          <a:p>
            <a:pPr marL="172720" marR="65405" lvl="1" indent="-172720" algn="r">
              <a:lnSpc>
                <a:spcPct val="100000"/>
              </a:lnSpc>
              <a:spcBef>
                <a:spcPts val="150"/>
              </a:spcBef>
              <a:buFont typeface="Arial"/>
              <a:buChar char="•"/>
              <a:tabLst>
                <a:tab pos="172720" algn="l"/>
              </a:tabLst>
            </a:pPr>
            <a:r>
              <a:rPr sz="2200" spc="-10" dirty="0">
                <a:latin typeface="Calibri"/>
                <a:cs typeface="Calibri"/>
              </a:rPr>
              <a:t>Inter-class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variance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4319" y="5350561"/>
            <a:ext cx="6989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5" dirty="0">
                <a:latin typeface="Calibri"/>
                <a:cs typeface="Calibri"/>
              </a:rPr>
              <a:t>Find threshold </a:t>
            </a:r>
            <a:r>
              <a:rPr sz="2400" dirty="0">
                <a:latin typeface="Cambria Math"/>
                <a:cs typeface="Cambria Math"/>
              </a:rPr>
              <a:t>𝑡 </a:t>
            </a:r>
            <a:r>
              <a:rPr sz="2400" spc="-10" dirty="0">
                <a:latin typeface="Calibri"/>
                <a:cs typeface="Calibri"/>
              </a:rPr>
              <a:t>where </a:t>
            </a:r>
            <a:r>
              <a:rPr sz="2400" spc="-5" dirty="0">
                <a:latin typeface="Calibri"/>
                <a:cs typeface="Calibri"/>
              </a:rPr>
              <a:t>inter-class </a:t>
            </a:r>
            <a:r>
              <a:rPr sz="2400" spc="-10" dirty="0">
                <a:latin typeface="Calibri"/>
                <a:cs typeface="Calibri"/>
              </a:rPr>
              <a:t>variance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minimum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30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26315" y="1841046"/>
            <a:ext cx="1192965" cy="1667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95603" y="1857941"/>
            <a:ext cx="1192915" cy="16822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08323" y="2315032"/>
            <a:ext cx="11252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Bac</a:t>
            </a:r>
            <a:r>
              <a:rPr sz="1800" spc="-10" dirty="0">
                <a:latin typeface="Calibri"/>
                <a:cs typeface="Calibri"/>
              </a:rPr>
              <a:t>k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25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ound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058280" y="2290317"/>
            <a:ext cx="1102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Foreground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0" y="4105732"/>
            <a:ext cx="24447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60" dirty="0">
                <a:latin typeface="Cambria Math"/>
                <a:cs typeface="Cambria Math"/>
              </a:rPr>
              <a:t>𝑊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77028" y="3839032"/>
            <a:ext cx="401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135" baseline="-20833" dirty="0">
                <a:latin typeface="Cambria Math"/>
                <a:cs typeface="Cambria Math"/>
              </a:rPr>
              <a:t>𝜎</a:t>
            </a:r>
            <a:r>
              <a:rPr sz="1750" spc="90" dirty="0">
                <a:latin typeface="Cambria Math"/>
                <a:cs typeface="Cambria Math"/>
              </a:rPr>
              <a:t>2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39815" y="3954856"/>
            <a:ext cx="2155825" cy="450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060"/>
              </a:lnSpc>
              <a:spcBef>
                <a:spcPts val="100"/>
              </a:spcBef>
            </a:pPr>
            <a:r>
              <a:rPr sz="2400" dirty="0">
                <a:latin typeface="Cambria Math"/>
                <a:cs typeface="Cambria Math"/>
              </a:rPr>
              <a:t>= </a:t>
            </a:r>
            <a:r>
              <a:rPr sz="2400" spc="85" dirty="0">
                <a:latin typeface="Cambria Math"/>
                <a:cs typeface="Cambria Math"/>
              </a:rPr>
              <a:t>𝑤</a:t>
            </a:r>
            <a:r>
              <a:rPr sz="2625" spc="127" baseline="-15873" dirty="0">
                <a:latin typeface="Cambria Math"/>
                <a:cs typeface="Cambria Math"/>
              </a:rPr>
              <a:t>𝑏</a:t>
            </a:r>
            <a:r>
              <a:rPr sz="2400" spc="85" dirty="0">
                <a:latin typeface="Cambria Math"/>
                <a:cs typeface="Cambria Math"/>
              </a:rPr>
              <a:t>𝜎</a:t>
            </a:r>
            <a:r>
              <a:rPr sz="2625" spc="127" baseline="30158" dirty="0">
                <a:latin typeface="Cambria Math"/>
                <a:cs typeface="Cambria Math"/>
              </a:rPr>
              <a:t>2 </a:t>
            </a:r>
            <a:r>
              <a:rPr sz="2400" dirty="0">
                <a:latin typeface="Cambria Math"/>
                <a:cs typeface="Cambria Math"/>
              </a:rPr>
              <a:t>+</a:t>
            </a:r>
            <a:r>
              <a:rPr sz="2400" spc="215" dirty="0">
                <a:latin typeface="Cambria Math"/>
                <a:cs typeface="Cambria Math"/>
              </a:rPr>
              <a:t> </a:t>
            </a:r>
            <a:r>
              <a:rPr sz="2400" spc="45" dirty="0">
                <a:latin typeface="Cambria Math"/>
                <a:cs typeface="Cambria Math"/>
              </a:rPr>
              <a:t>𝑤</a:t>
            </a:r>
            <a:r>
              <a:rPr sz="2625" spc="67" baseline="-15873" dirty="0">
                <a:latin typeface="Cambria Math"/>
                <a:cs typeface="Cambria Math"/>
              </a:rPr>
              <a:t>𝑓</a:t>
            </a:r>
            <a:r>
              <a:rPr sz="2400" spc="45" dirty="0">
                <a:latin typeface="Cambria Math"/>
                <a:cs typeface="Cambria Math"/>
              </a:rPr>
              <a:t>𝜎</a:t>
            </a:r>
            <a:r>
              <a:rPr sz="2625" spc="67" baseline="30158" dirty="0">
                <a:latin typeface="Cambria Math"/>
                <a:cs typeface="Cambria Math"/>
              </a:rPr>
              <a:t>2</a:t>
            </a:r>
            <a:endParaRPr sz="2625" baseline="30158">
              <a:latin typeface="Cambria Math"/>
              <a:cs typeface="Cambria Math"/>
            </a:endParaRPr>
          </a:p>
          <a:p>
            <a:pPr marL="887094">
              <a:lnSpc>
                <a:spcPts val="1280"/>
              </a:lnSpc>
              <a:tabLst>
                <a:tab pos="1917700" algn="l"/>
              </a:tabLst>
            </a:pPr>
            <a:r>
              <a:rPr sz="1750" spc="105" dirty="0">
                <a:latin typeface="Cambria Math"/>
                <a:cs typeface="Cambria Math"/>
              </a:rPr>
              <a:t>𝑏	</a:t>
            </a:r>
            <a:r>
              <a:rPr sz="1750" spc="90" dirty="0">
                <a:latin typeface="Cambria Math"/>
                <a:cs typeface="Cambria Math"/>
              </a:rPr>
              <a:t>𝑓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08117" y="4408678"/>
            <a:ext cx="3079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latin typeface="Cambria Math"/>
                <a:cs typeface="Cambria Math"/>
              </a:rPr>
              <a:t>𝑤</a:t>
            </a:r>
            <a:r>
              <a:rPr sz="1950" spc="60" baseline="-14957" dirty="0">
                <a:latin typeface="Cambria Math"/>
                <a:cs typeface="Cambria Math"/>
              </a:rPr>
              <a:t>𝑘</a:t>
            </a:r>
            <a:r>
              <a:rPr sz="1800" spc="40" dirty="0">
                <a:latin typeface="Calibri"/>
                <a:cs typeface="Calibri"/>
              </a:rPr>
              <a:t>: </a:t>
            </a:r>
            <a:r>
              <a:rPr sz="1800" spc="-5" dirty="0">
                <a:latin typeface="Calibri"/>
                <a:cs typeface="Calibri"/>
              </a:rPr>
              <a:t>weight/probability of class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52390" y="4809489"/>
            <a:ext cx="1270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45" dirty="0">
                <a:latin typeface="Cambria Math"/>
                <a:cs typeface="Cambria Math"/>
              </a:rPr>
              <a:t>𝑘</a:t>
            </a:r>
            <a:endParaRPr sz="13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08117" y="4693666"/>
            <a:ext cx="21126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70" dirty="0">
                <a:latin typeface="Cambria Math"/>
                <a:cs typeface="Cambria Math"/>
              </a:rPr>
              <a:t>𝜎</a:t>
            </a:r>
            <a:r>
              <a:rPr sz="1950" spc="104" baseline="29914" dirty="0">
                <a:latin typeface="Cambria Math"/>
                <a:cs typeface="Cambria Math"/>
              </a:rPr>
              <a:t>2</a:t>
            </a:r>
            <a:r>
              <a:rPr sz="1800" spc="70" dirty="0">
                <a:latin typeface="Calibri"/>
                <a:cs typeface="Calibri"/>
              </a:rPr>
              <a:t>: </a:t>
            </a:r>
            <a:r>
              <a:rPr sz="1800" spc="-5" dirty="0">
                <a:latin typeface="Calibri"/>
                <a:cs typeface="Calibri"/>
              </a:rPr>
              <a:t>variance of class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333732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b="0" spc="-45" dirty="0">
                <a:latin typeface="Calibri Light"/>
                <a:cs typeface="Calibri Light"/>
              </a:rPr>
              <a:t>Otsu’s </a:t>
            </a:r>
            <a:r>
              <a:rPr sz="3600" b="0" spc="-5" dirty="0">
                <a:latin typeface="Calibri Light"/>
                <a:cs typeface="Calibri Light"/>
              </a:rPr>
              <a:t>Method</a:t>
            </a:r>
            <a:r>
              <a:rPr sz="3600" b="0" spc="40" dirty="0">
                <a:latin typeface="Calibri Light"/>
                <a:cs typeface="Calibri Light"/>
              </a:rPr>
              <a:t> </a:t>
            </a:r>
            <a:r>
              <a:rPr sz="3600" b="0" dirty="0">
                <a:latin typeface="Calibri Light"/>
                <a:cs typeface="Calibri Light"/>
              </a:rPr>
              <a:t>4)</a:t>
            </a:r>
            <a:endParaRPr sz="3600">
              <a:latin typeface="Calibri Light"/>
              <a:cs typeface="Calibri Light"/>
            </a:endParaRPr>
          </a:p>
          <a:p>
            <a:pPr marL="2299335">
              <a:lnSpc>
                <a:spcPct val="100000"/>
              </a:lnSpc>
              <a:spcBef>
                <a:spcPts val="1270"/>
              </a:spcBef>
            </a:pPr>
            <a:r>
              <a:rPr sz="1800" spc="-10" dirty="0">
                <a:latin typeface="Calibri"/>
                <a:cs typeface="Calibri"/>
                <a:hlinkClick r:id="rId2"/>
              </a:rPr>
              <a:t>http://www.labbookpages.co.uk/software/imgProc/otsuThreshold.html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1802333"/>
            <a:ext cx="330072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spc="-5" dirty="0">
                <a:latin typeface="Calibri"/>
                <a:cs typeface="Calibri"/>
              </a:rPr>
              <a:t>our 6-intensity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5250941"/>
            <a:ext cx="4969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5420" algn="l"/>
              </a:tabLst>
            </a:pPr>
            <a:r>
              <a:rPr sz="2400" dirty="0">
                <a:latin typeface="Calibri"/>
                <a:cs typeface="Calibri"/>
              </a:rPr>
              <a:t>Minimum </a:t>
            </a:r>
            <a:r>
              <a:rPr sz="2400" spc="-10" dirty="0">
                <a:latin typeface="Calibri"/>
                <a:cs typeface="Calibri"/>
              </a:rPr>
              <a:t>intra-class variance </a:t>
            </a:r>
            <a:r>
              <a:rPr sz="2400" spc="-15" dirty="0">
                <a:latin typeface="Calibri"/>
                <a:cs typeface="Calibri"/>
              </a:rPr>
              <a:t>at </a:t>
            </a:r>
            <a:r>
              <a:rPr sz="2400" dirty="0">
                <a:latin typeface="Cambria Math"/>
                <a:cs typeface="Cambria Math"/>
              </a:rPr>
              <a:t>𝑇 =</a:t>
            </a:r>
            <a:r>
              <a:rPr sz="2400" spc="27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3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31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833" y="3444240"/>
            <a:ext cx="8826178" cy="1570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28791" y="1960582"/>
            <a:ext cx="1085040" cy="10969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79645" y="3093846"/>
            <a:ext cx="596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I</a:t>
            </a:r>
            <a:r>
              <a:rPr sz="1800" spc="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10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1496299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45" dirty="0"/>
              <a:t>Otsu’s </a:t>
            </a:r>
            <a:r>
              <a:rPr sz="3600" spc="-5" dirty="0"/>
              <a:t>Method </a:t>
            </a:r>
            <a:r>
              <a:rPr sz="3600" dirty="0"/>
              <a:t>in</a:t>
            </a:r>
            <a:r>
              <a:rPr sz="3600" spc="40" dirty="0"/>
              <a:t> </a:t>
            </a:r>
            <a:r>
              <a:rPr sz="3600" spc="-10" dirty="0"/>
              <a:t>Matlab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32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86315" y="4270788"/>
            <a:ext cx="5083520" cy="20858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17192" y="1829910"/>
            <a:ext cx="5152644" cy="2396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2371257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65759"/>
            <a:ext cx="9144000" cy="132461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2610"/>
              </a:spcBef>
            </a:pPr>
            <a:r>
              <a:rPr sz="3600" spc="-10" dirty="0"/>
              <a:t>Region-based Image</a:t>
            </a:r>
            <a:r>
              <a:rPr sz="3600" dirty="0"/>
              <a:t> </a:t>
            </a:r>
            <a:r>
              <a:rPr sz="3600" spc="-15" dirty="0"/>
              <a:t>Segmentation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8693911" y="54356"/>
            <a:ext cx="2057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33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64279" y="2252472"/>
            <a:ext cx="2463165" cy="536575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116839" rIns="0" bIns="0" rtlCol="0">
            <a:spAutoFit/>
          </a:bodyPr>
          <a:lstStyle/>
          <a:p>
            <a:pPr marL="273050">
              <a:lnSpc>
                <a:spcPct val="100000"/>
              </a:lnSpc>
              <a:spcBef>
                <a:spcPts val="919"/>
              </a:spcBef>
            </a:pPr>
            <a:r>
              <a:rPr sz="1800" spc="-5" dirty="0">
                <a:latin typeface="Calibri"/>
                <a:cs typeface="Calibri"/>
              </a:rPr>
              <a:t>Image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Segmentation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89532" y="3212592"/>
            <a:ext cx="2463165" cy="536575"/>
          </a:xfrm>
          <a:prstGeom prst="rect">
            <a:avLst/>
          </a:prstGeom>
          <a:ln w="12192">
            <a:solidFill>
              <a:srgbClr val="444D2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995"/>
              </a:lnSpc>
            </a:pPr>
            <a:r>
              <a:rPr sz="1800" spc="-10" dirty="0">
                <a:latin typeface="Calibri"/>
                <a:cs typeface="Calibri"/>
              </a:rPr>
              <a:t>General</a:t>
            </a:r>
            <a:r>
              <a:rPr sz="1800" spc="-5" dirty="0">
                <a:latin typeface="Calibri"/>
                <a:cs typeface="Calibri"/>
              </a:rPr>
              <a:t> Purpose</a:t>
            </a:r>
            <a:endParaRPr sz="18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(bottom-up)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23203" y="3218688"/>
            <a:ext cx="2463165" cy="536575"/>
          </a:xfrm>
          <a:prstGeom prst="rect">
            <a:avLst/>
          </a:prstGeom>
          <a:ln w="12192">
            <a:solidFill>
              <a:srgbClr val="444D2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sz="1800" spc="-10" dirty="0">
                <a:latin typeface="Calibri"/>
                <a:cs typeface="Calibri"/>
              </a:rPr>
              <a:t>Knowledge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Guided</a:t>
            </a:r>
            <a:endParaRPr sz="1800">
              <a:latin typeface="Calibri"/>
              <a:cs typeface="Calibri"/>
            </a:endParaRPr>
          </a:p>
          <a:p>
            <a:pPr marL="3175" algn="ctr">
              <a:lnSpc>
                <a:spcPct val="100000"/>
              </a:lnSpc>
            </a:pPr>
            <a:r>
              <a:rPr sz="1800" spc="-5" dirty="0">
                <a:latin typeface="Calibri"/>
                <a:cs typeface="Calibri"/>
              </a:rPr>
              <a:t>(top-down)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7095" y="4361688"/>
            <a:ext cx="1312163" cy="4541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7095" y="4361688"/>
            <a:ext cx="1312545" cy="454659"/>
          </a:xfrm>
          <a:prstGeom prst="rect">
            <a:avLst/>
          </a:prstGeom>
          <a:ln w="6096">
            <a:solidFill>
              <a:srgbClr val="D092A7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595"/>
              </a:spcBef>
            </a:pPr>
            <a:r>
              <a:rPr sz="1800" spc="-15" dirty="0">
                <a:latin typeface="Calibri"/>
                <a:cs typeface="Calibri"/>
              </a:rPr>
              <a:t>Histogram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79548" y="4358513"/>
            <a:ext cx="1393190" cy="461009"/>
            <a:chOff x="1979548" y="4358513"/>
            <a:chExt cx="1393190" cy="461009"/>
          </a:xfrm>
        </p:grpSpPr>
        <p:sp>
          <p:nvSpPr>
            <p:cNvPr id="10" name="object 10"/>
            <p:cNvSpPr/>
            <p:nvPr/>
          </p:nvSpPr>
          <p:spPr>
            <a:xfrm>
              <a:off x="1982723" y="4361688"/>
              <a:ext cx="1386840" cy="454659"/>
            </a:xfrm>
            <a:custGeom>
              <a:avLst/>
              <a:gdLst/>
              <a:ahLst/>
              <a:cxnLst/>
              <a:rect l="l" t="t" r="r" b="b"/>
              <a:pathLst>
                <a:path w="1386839" h="454660">
                  <a:moveTo>
                    <a:pt x="1386839" y="0"/>
                  </a:moveTo>
                  <a:lnTo>
                    <a:pt x="0" y="0"/>
                  </a:lnTo>
                  <a:lnTo>
                    <a:pt x="0" y="454151"/>
                  </a:lnTo>
                  <a:lnTo>
                    <a:pt x="1386839" y="454151"/>
                  </a:lnTo>
                  <a:lnTo>
                    <a:pt x="1386839" y="0"/>
                  </a:lnTo>
                  <a:close/>
                </a:path>
              </a:pathLst>
            </a:custGeom>
            <a:solidFill>
              <a:srgbClr val="B553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82723" y="4361688"/>
              <a:ext cx="1386840" cy="454659"/>
            </a:xfrm>
            <a:custGeom>
              <a:avLst/>
              <a:gdLst/>
              <a:ahLst/>
              <a:cxnLst/>
              <a:rect l="l" t="t" r="r" b="b"/>
              <a:pathLst>
                <a:path w="1386839" h="454660">
                  <a:moveTo>
                    <a:pt x="0" y="454151"/>
                  </a:moveTo>
                  <a:lnTo>
                    <a:pt x="1386839" y="454151"/>
                  </a:lnTo>
                  <a:lnTo>
                    <a:pt x="1386839" y="0"/>
                  </a:lnTo>
                  <a:lnTo>
                    <a:pt x="0" y="0"/>
                  </a:lnTo>
                  <a:lnTo>
                    <a:pt x="0" y="454151"/>
                  </a:lnTo>
                  <a:close/>
                </a:path>
              </a:pathLst>
            </a:custGeom>
            <a:ln w="6096">
              <a:solidFill>
                <a:srgbClr val="7B35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271522" y="4287773"/>
            <a:ext cx="8083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G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-1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15" dirty="0">
                <a:latin typeface="Calibri"/>
                <a:cs typeface="Calibri"/>
              </a:rPr>
              <a:t>i</a:t>
            </a:r>
            <a:r>
              <a:rPr sz="1800" spc="-5" dirty="0">
                <a:latin typeface="Calibri"/>
                <a:cs typeface="Calibri"/>
              </a:rPr>
              <a:t>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53028" y="4361688"/>
            <a:ext cx="1220724" cy="454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653028" y="4361688"/>
            <a:ext cx="1221105" cy="454659"/>
          </a:xfrm>
          <a:prstGeom prst="rect">
            <a:avLst/>
          </a:prstGeom>
          <a:ln w="6096">
            <a:solidFill>
              <a:srgbClr val="D092A7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595"/>
              </a:spcBef>
            </a:pPr>
            <a:r>
              <a:rPr sz="1800" spc="-10" dirty="0">
                <a:latin typeface="Calibri"/>
                <a:cs typeface="Calibri"/>
              </a:rPr>
              <a:t>Clustering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528945" y="4370704"/>
            <a:ext cx="1395095" cy="461009"/>
            <a:chOff x="5528945" y="4370704"/>
            <a:chExt cx="1395095" cy="461009"/>
          </a:xfrm>
        </p:grpSpPr>
        <p:sp>
          <p:nvSpPr>
            <p:cNvPr id="16" name="object 16"/>
            <p:cNvSpPr/>
            <p:nvPr/>
          </p:nvSpPr>
          <p:spPr>
            <a:xfrm>
              <a:off x="5532120" y="4373879"/>
              <a:ext cx="1388364" cy="4541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32120" y="4373879"/>
              <a:ext cx="1388745" cy="454659"/>
            </a:xfrm>
            <a:custGeom>
              <a:avLst/>
              <a:gdLst/>
              <a:ahLst/>
              <a:cxnLst/>
              <a:rect l="l" t="t" r="r" b="b"/>
              <a:pathLst>
                <a:path w="1388745" h="454660">
                  <a:moveTo>
                    <a:pt x="0" y="454152"/>
                  </a:moveTo>
                  <a:lnTo>
                    <a:pt x="1388364" y="454152"/>
                  </a:lnTo>
                  <a:lnTo>
                    <a:pt x="1388364" y="0"/>
                  </a:lnTo>
                  <a:lnTo>
                    <a:pt x="0" y="0"/>
                  </a:lnTo>
                  <a:lnTo>
                    <a:pt x="0" y="454152"/>
                  </a:lnTo>
                  <a:close/>
                </a:path>
              </a:pathLst>
            </a:custGeom>
            <a:ln w="6096">
              <a:solidFill>
                <a:srgbClr val="D09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834888" y="4299280"/>
            <a:ext cx="78295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Region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Splitting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199248" y="4358513"/>
            <a:ext cx="1781810" cy="461009"/>
            <a:chOff x="7199248" y="4358513"/>
            <a:chExt cx="1781810" cy="461009"/>
          </a:xfrm>
        </p:grpSpPr>
        <p:sp>
          <p:nvSpPr>
            <p:cNvPr id="20" name="object 20"/>
            <p:cNvSpPr/>
            <p:nvPr/>
          </p:nvSpPr>
          <p:spPr>
            <a:xfrm>
              <a:off x="7202423" y="4361688"/>
              <a:ext cx="1775460" cy="4541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02423" y="4361688"/>
              <a:ext cx="1775460" cy="454659"/>
            </a:xfrm>
            <a:custGeom>
              <a:avLst/>
              <a:gdLst/>
              <a:ahLst/>
              <a:cxnLst/>
              <a:rect l="l" t="t" r="r" b="b"/>
              <a:pathLst>
                <a:path w="1775459" h="454660">
                  <a:moveTo>
                    <a:pt x="0" y="454151"/>
                  </a:moveTo>
                  <a:lnTo>
                    <a:pt x="1775460" y="454151"/>
                  </a:lnTo>
                  <a:lnTo>
                    <a:pt x="1775460" y="0"/>
                  </a:lnTo>
                  <a:lnTo>
                    <a:pt x="0" y="0"/>
                  </a:lnTo>
                  <a:lnTo>
                    <a:pt x="0" y="454151"/>
                  </a:lnTo>
                  <a:close/>
                </a:path>
              </a:pathLst>
            </a:custGeom>
            <a:ln w="6096">
              <a:solidFill>
                <a:srgbClr val="D092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678293" y="4287773"/>
            <a:ext cx="82676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Rules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1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tu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820924" y="2782696"/>
            <a:ext cx="4234180" cy="457200"/>
          </a:xfrm>
          <a:custGeom>
            <a:avLst/>
            <a:gdLst/>
            <a:ahLst/>
            <a:cxnLst/>
            <a:rect l="l" t="t" r="r" b="b"/>
            <a:pathLst>
              <a:path w="4234180" h="457200">
                <a:moveTo>
                  <a:pt x="4234180" y="435483"/>
                </a:moveTo>
                <a:lnTo>
                  <a:pt x="4225518" y="428625"/>
                </a:lnTo>
                <a:lnTo>
                  <a:pt x="4167378" y="382524"/>
                </a:lnTo>
                <a:lnTo>
                  <a:pt x="4160850" y="413727"/>
                </a:lnTo>
                <a:lnTo>
                  <a:pt x="2176018" y="0"/>
                </a:lnTo>
                <a:lnTo>
                  <a:pt x="2174519" y="7340"/>
                </a:lnTo>
                <a:lnTo>
                  <a:pt x="2173097" y="0"/>
                </a:lnTo>
                <a:lnTo>
                  <a:pt x="73596" y="408419"/>
                </a:lnTo>
                <a:lnTo>
                  <a:pt x="67564" y="377190"/>
                </a:lnTo>
                <a:lnTo>
                  <a:pt x="0" y="429260"/>
                </a:lnTo>
                <a:lnTo>
                  <a:pt x="82042" y="451993"/>
                </a:lnTo>
                <a:lnTo>
                  <a:pt x="76479" y="423291"/>
                </a:lnTo>
                <a:lnTo>
                  <a:pt x="76009" y="420865"/>
                </a:lnTo>
                <a:lnTo>
                  <a:pt x="2174456" y="12661"/>
                </a:lnTo>
                <a:lnTo>
                  <a:pt x="4158272" y="426046"/>
                </a:lnTo>
                <a:lnTo>
                  <a:pt x="4151757" y="457200"/>
                </a:lnTo>
                <a:lnTo>
                  <a:pt x="4234180" y="435483"/>
                </a:lnTo>
                <a:close/>
              </a:path>
            </a:pathLst>
          </a:custGeom>
          <a:solidFill>
            <a:srgbClr val="A4B5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2416" y="3743070"/>
            <a:ext cx="3220720" cy="629920"/>
          </a:xfrm>
          <a:custGeom>
            <a:avLst/>
            <a:gdLst/>
            <a:ahLst/>
            <a:cxnLst/>
            <a:rect l="l" t="t" r="r" b="b"/>
            <a:pathLst>
              <a:path w="3220720" h="629920">
                <a:moveTo>
                  <a:pt x="3220593" y="618490"/>
                </a:moveTo>
                <a:lnTo>
                  <a:pt x="3204375" y="599440"/>
                </a:lnTo>
                <a:lnTo>
                  <a:pt x="3165348" y="553593"/>
                </a:lnTo>
                <a:lnTo>
                  <a:pt x="3152902" y="582803"/>
                </a:lnTo>
                <a:lnTo>
                  <a:pt x="1781048" y="127"/>
                </a:lnTo>
                <a:lnTo>
                  <a:pt x="1778533" y="5918"/>
                </a:lnTo>
                <a:lnTo>
                  <a:pt x="1777847" y="5740"/>
                </a:lnTo>
                <a:lnTo>
                  <a:pt x="1775841" y="0"/>
                </a:lnTo>
                <a:lnTo>
                  <a:pt x="69977" y="587679"/>
                </a:lnTo>
                <a:lnTo>
                  <a:pt x="59639" y="557657"/>
                </a:lnTo>
                <a:lnTo>
                  <a:pt x="0" y="618490"/>
                </a:lnTo>
                <a:lnTo>
                  <a:pt x="84455" y="629666"/>
                </a:lnTo>
                <a:lnTo>
                  <a:pt x="75514" y="603758"/>
                </a:lnTo>
                <a:lnTo>
                  <a:pt x="74091" y="599630"/>
                </a:lnTo>
                <a:lnTo>
                  <a:pt x="1770075" y="15367"/>
                </a:lnTo>
                <a:lnTo>
                  <a:pt x="1645158" y="542886"/>
                </a:lnTo>
                <a:lnTo>
                  <a:pt x="1614170" y="535559"/>
                </a:lnTo>
                <a:lnTo>
                  <a:pt x="1633728" y="618490"/>
                </a:lnTo>
                <a:lnTo>
                  <a:pt x="1684096" y="558165"/>
                </a:lnTo>
                <a:lnTo>
                  <a:pt x="1688338" y="553085"/>
                </a:lnTo>
                <a:lnTo>
                  <a:pt x="1657477" y="545795"/>
                </a:lnTo>
                <a:lnTo>
                  <a:pt x="1783219" y="14897"/>
                </a:lnTo>
                <a:lnTo>
                  <a:pt x="3147936" y="594487"/>
                </a:lnTo>
                <a:lnTo>
                  <a:pt x="3135503" y="623697"/>
                </a:lnTo>
                <a:lnTo>
                  <a:pt x="3220593" y="618490"/>
                </a:lnTo>
                <a:close/>
              </a:path>
            </a:pathLst>
          </a:custGeom>
          <a:solidFill>
            <a:srgbClr val="D092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27064" y="3749675"/>
            <a:ext cx="1863725" cy="624205"/>
          </a:xfrm>
          <a:custGeom>
            <a:avLst/>
            <a:gdLst/>
            <a:ahLst/>
            <a:cxnLst/>
            <a:rect l="l" t="t" r="r" b="b"/>
            <a:pathLst>
              <a:path w="1863725" h="624204">
                <a:moveTo>
                  <a:pt x="1863344" y="611759"/>
                </a:moveTo>
                <a:lnTo>
                  <a:pt x="1846046" y="585216"/>
                </a:lnTo>
                <a:lnTo>
                  <a:pt x="1816862" y="540385"/>
                </a:lnTo>
                <a:lnTo>
                  <a:pt x="1800834" y="567778"/>
                </a:lnTo>
                <a:lnTo>
                  <a:pt x="830707" y="0"/>
                </a:lnTo>
                <a:lnTo>
                  <a:pt x="827747" y="5080"/>
                </a:lnTo>
                <a:lnTo>
                  <a:pt x="824230" y="381"/>
                </a:lnTo>
                <a:lnTo>
                  <a:pt x="57251" y="573074"/>
                </a:lnTo>
                <a:lnTo>
                  <a:pt x="38227" y="547624"/>
                </a:lnTo>
                <a:lnTo>
                  <a:pt x="0" y="623697"/>
                </a:lnTo>
                <a:lnTo>
                  <a:pt x="83820" y="608584"/>
                </a:lnTo>
                <a:lnTo>
                  <a:pt x="70510" y="590804"/>
                </a:lnTo>
                <a:lnTo>
                  <a:pt x="64858" y="583247"/>
                </a:lnTo>
                <a:lnTo>
                  <a:pt x="828268" y="13220"/>
                </a:lnTo>
                <a:lnTo>
                  <a:pt x="1794370" y="578827"/>
                </a:lnTo>
                <a:lnTo>
                  <a:pt x="1778381" y="606171"/>
                </a:lnTo>
                <a:lnTo>
                  <a:pt x="1863344" y="611759"/>
                </a:lnTo>
                <a:close/>
              </a:path>
            </a:pathLst>
          </a:custGeom>
          <a:solidFill>
            <a:srgbClr val="D092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xfrm>
            <a:off x="707542" y="6469557"/>
            <a:ext cx="1163955" cy="133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lang="en-ID" spc="-5" dirty="0"/>
              <a:t> </a:t>
            </a:r>
            <a:endParaRPr spc="-5" dirty="0"/>
          </a:p>
        </p:txBody>
      </p: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955"/>
              </a:lnSpc>
            </a:pPr>
            <a:r>
              <a:rPr spc="-5" dirty="0"/>
              <a:t>Pengolahan Citra </a:t>
            </a:r>
            <a:r>
              <a:rPr dirty="0"/>
              <a:t>- </a:t>
            </a:r>
            <a:r>
              <a:rPr spc="-5" dirty="0"/>
              <a:t>Image</a:t>
            </a:r>
            <a:r>
              <a:rPr spc="-25" dirty="0"/>
              <a:t> </a:t>
            </a:r>
            <a:r>
              <a:rPr spc="-5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28242253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16F4B4D-E5A7-C84D-B2B0-B6C61B4FC477}"/>
              </a:ext>
            </a:extLst>
          </p:cNvPr>
          <p:cNvSpPr txBox="1">
            <a:spLocks/>
          </p:cNvSpPr>
          <p:nvPr/>
        </p:nvSpPr>
        <p:spPr>
          <a:xfrm>
            <a:off x="0" y="365759"/>
            <a:ext cx="9144000" cy="1996700"/>
          </a:xfrm>
          <a:prstGeom prst="rect">
            <a:avLst/>
          </a:prstGeom>
          <a:solidFill>
            <a:srgbClr val="A4B592"/>
          </a:solidFill>
          <a:ln w="12192">
            <a:solidFill>
              <a:srgbClr val="78846A"/>
            </a:solidFill>
          </a:ln>
        </p:spPr>
        <p:txBody>
          <a:bodyPr vert="horz" wrap="square" lIns="0" tIns="331470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720090">
              <a:spcBef>
                <a:spcPts val="2610"/>
              </a:spcBef>
            </a:pPr>
            <a:r>
              <a:rPr lang="en-ID" spc="-10" dirty="0"/>
              <a:t>Indexing </a:t>
            </a:r>
            <a:r>
              <a:rPr lang="en-ID" spc="-5" dirty="0"/>
              <a:t>of Video </a:t>
            </a:r>
            <a:r>
              <a:rPr lang="en-ID" spc="-10" dirty="0"/>
              <a:t>Segments </a:t>
            </a:r>
            <a:r>
              <a:rPr lang="en-ID" spc="-5" dirty="0"/>
              <a:t>Based on  </a:t>
            </a:r>
            <a:r>
              <a:rPr lang="en-ID" spc="-15" dirty="0"/>
              <a:t>Appropriate </a:t>
            </a:r>
            <a:r>
              <a:rPr lang="en-ID" spc="-25" dirty="0"/>
              <a:t>Keywords </a:t>
            </a:r>
            <a:r>
              <a:rPr lang="en-ID" spc="-15" dirty="0"/>
              <a:t>Extracted</a:t>
            </a:r>
            <a:r>
              <a:rPr lang="en-ID" spc="-65" dirty="0"/>
              <a:t> </a:t>
            </a:r>
            <a:r>
              <a:rPr lang="en-ID" spc="-20" dirty="0"/>
              <a:t>from  </a:t>
            </a:r>
            <a:r>
              <a:rPr lang="en-ID" spc="-30" dirty="0"/>
              <a:t>Key</a:t>
            </a:r>
            <a:r>
              <a:rPr lang="en-ID" spc="-5" dirty="0"/>
              <a:t> </a:t>
            </a:r>
            <a:r>
              <a:rPr lang="en-ID" spc="-15" dirty="0"/>
              <a:t>Frames</a:t>
            </a:r>
            <a:endParaRPr lang="en-ID" kern="0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86F58697-CCAB-B548-A5EE-76AD4E5A50D1}"/>
              </a:ext>
            </a:extLst>
          </p:cNvPr>
          <p:cNvSpPr/>
          <p:nvPr/>
        </p:nvSpPr>
        <p:spPr>
          <a:xfrm>
            <a:off x="19493" y="5253228"/>
            <a:ext cx="9144000" cy="1332230"/>
          </a:xfrm>
          <a:custGeom>
            <a:avLst/>
            <a:gdLst/>
            <a:ahLst/>
            <a:cxnLst/>
            <a:rect l="l" t="t" r="r" b="b"/>
            <a:pathLst>
              <a:path w="9144000" h="1332229">
                <a:moveTo>
                  <a:pt x="9144000" y="0"/>
                </a:moveTo>
                <a:lnTo>
                  <a:pt x="0" y="0"/>
                </a:lnTo>
                <a:lnTo>
                  <a:pt x="0" y="1331976"/>
                </a:lnTo>
                <a:lnTo>
                  <a:pt x="9144000" y="1331976"/>
                </a:lnTo>
                <a:lnTo>
                  <a:pt x="9144000" y="0"/>
                </a:lnTo>
                <a:close/>
              </a:path>
            </a:pathLst>
          </a:custGeom>
          <a:solidFill>
            <a:srgbClr val="A4B59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8D2E6A-16FD-AB4A-BD76-CB7A571B226D}"/>
              </a:ext>
            </a:extLst>
          </p:cNvPr>
          <p:cNvSpPr/>
          <p:nvPr/>
        </p:nvSpPr>
        <p:spPr>
          <a:xfrm>
            <a:off x="4343400" y="320767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ID" spc="-15" dirty="0" err="1">
                <a:latin typeface="Carlito"/>
                <a:cs typeface="Carlito"/>
              </a:rPr>
              <a:t>Pengantar</a:t>
            </a:r>
            <a:r>
              <a:rPr lang="en-ID" spc="-15" dirty="0">
                <a:latin typeface="Carlito"/>
                <a:cs typeface="Carlito"/>
              </a:rPr>
              <a:t> Mata </a:t>
            </a:r>
            <a:r>
              <a:rPr lang="en-ID" spc="-10" dirty="0" err="1">
                <a:latin typeface="Carlito"/>
                <a:cs typeface="Carlito"/>
              </a:rPr>
              <a:t>Kuliah</a:t>
            </a:r>
            <a:r>
              <a:rPr lang="en-ID" spc="-10" dirty="0">
                <a:latin typeface="Carlito"/>
                <a:cs typeface="Carlito"/>
              </a:rPr>
              <a:t>  Semester </a:t>
            </a:r>
            <a:r>
              <a:rPr lang="en-ID" spc="-5" dirty="0" err="1">
                <a:latin typeface="Carlito"/>
                <a:cs typeface="Carlito"/>
              </a:rPr>
              <a:t>Genap</a:t>
            </a:r>
            <a:r>
              <a:rPr lang="en-ID" spc="-5" dirty="0">
                <a:latin typeface="Carlito"/>
                <a:cs typeface="Carlito"/>
              </a:rPr>
              <a:t> </a:t>
            </a:r>
            <a:r>
              <a:rPr lang="en-ID" dirty="0">
                <a:latin typeface="Carlito"/>
                <a:cs typeface="Carlito"/>
              </a:rPr>
              <a:t>2019/2020 </a:t>
            </a:r>
            <a:br>
              <a:rPr lang="en-ID" dirty="0">
                <a:latin typeface="Carlito"/>
                <a:cs typeface="Carlito"/>
              </a:rPr>
            </a:br>
            <a:r>
              <a:rPr lang="en-ID" dirty="0">
                <a:latin typeface="Carlito"/>
                <a:cs typeface="Carlito"/>
              </a:rPr>
              <a:t> </a:t>
            </a:r>
            <a:r>
              <a:rPr lang="en-ID" spc="-10" dirty="0" err="1">
                <a:latin typeface="Carlito"/>
                <a:cs typeface="Carlito"/>
              </a:rPr>
              <a:t>M.Naufal</a:t>
            </a:r>
            <a:br>
              <a:rPr lang="en-ID" spc="-10" dirty="0">
                <a:latin typeface="Carlito"/>
                <a:cs typeface="Carlito"/>
              </a:rPr>
            </a:br>
            <a:r>
              <a:rPr lang="en-ID" spc="-10" dirty="0" err="1">
                <a:latin typeface="Carlito"/>
                <a:cs typeface="Carlito"/>
              </a:rPr>
              <a:t>Politeknik</a:t>
            </a:r>
            <a:r>
              <a:rPr lang="en-ID" spc="-10" dirty="0">
                <a:latin typeface="Carlito"/>
                <a:cs typeface="Carlito"/>
              </a:rPr>
              <a:t> </a:t>
            </a:r>
            <a:r>
              <a:rPr lang="en-ID" spc="-10" dirty="0" err="1">
                <a:latin typeface="Carlito"/>
                <a:cs typeface="Carlito"/>
              </a:rPr>
              <a:t>Harapan</a:t>
            </a:r>
            <a:r>
              <a:rPr lang="en-ID" spc="-10" dirty="0">
                <a:latin typeface="Carlito"/>
                <a:cs typeface="Carlito"/>
              </a:rPr>
              <a:t> Bersama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2979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8077200" y="304800"/>
            <a:ext cx="914400" cy="617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77200" y="304800"/>
            <a:ext cx="914400" cy="1234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004809" y="520954"/>
            <a:ext cx="110617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latin typeface="Calibri"/>
                <a:cs typeface="Calibri"/>
              </a:rPr>
              <a:t>IN</a:t>
            </a:r>
            <a:r>
              <a:rPr sz="1300" b="1" spc="-10" dirty="0">
                <a:latin typeface="Calibri"/>
                <a:cs typeface="Calibri"/>
              </a:rPr>
              <a:t>T</a:t>
            </a:r>
            <a:r>
              <a:rPr sz="1300" b="1" spc="-15" dirty="0">
                <a:latin typeface="Calibri"/>
                <a:cs typeface="Calibri"/>
              </a:rPr>
              <a:t>R</a:t>
            </a:r>
            <a:r>
              <a:rPr sz="1300" b="1" spc="-10" dirty="0">
                <a:latin typeface="Calibri"/>
                <a:cs typeface="Calibri"/>
              </a:rPr>
              <a:t>OD</a:t>
            </a:r>
            <a:r>
              <a:rPr sz="1300" b="1" spc="-5" dirty="0">
                <a:latin typeface="Calibri"/>
                <a:cs typeface="Calibri"/>
              </a:rPr>
              <a:t>U</a:t>
            </a:r>
            <a:r>
              <a:rPr sz="1300" b="1" dirty="0">
                <a:latin typeface="Calibri"/>
                <a:cs typeface="Calibri"/>
              </a:rPr>
              <a:t>C</a:t>
            </a:r>
            <a:r>
              <a:rPr sz="1300" b="1" spc="-15" dirty="0">
                <a:latin typeface="Calibri"/>
                <a:cs typeface="Calibri"/>
              </a:rPr>
              <a:t>T</a:t>
            </a:r>
            <a:r>
              <a:rPr sz="1300" b="1" spc="-5" dirty="0">
                <a:latin typeface="Calibri"/>
                <a:cs typeface="Calibri"/>
              </a:rPr>
              <a:t>ION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788E633-D2D0-F646-81AE-2481E4A9823F}"/>
              </a:ext>
            </a:extLst>
          </p:cNvPr>
          <p:cNvSpPr/>
          <p:nvPr/>
        </p:nvSpPr>
        <p:spPr>
          <a:xfrm>
            <a:off x="19493" y="5253228"/>
            <a:ext cx="9144000" cy="1332230"/>
          </a:xfrm>
          <a:custGeom>
            <a:avLst/>
            <a:gdLst/>
            <a:ahLst/>
            <a:cxnLst/>
            <a:rect l="l" t="t" r="r" b="b"/>
            <a:pathLst>
              <a:path w="9144000" h="1332229">
                <a:moveTo>
                  <a:pt x="9144000" y="0"/>
                </a:moveTo>
                <a:lnTo>
                  <a:pt x="0" y="0"/>
                </a:lnTo>
                <a:lnTo>
                  <a:pt x="0" y="1331976"/>
                </a:lnTo>
                <a:lnTo>
                  <a:pt x="9144000" y="1331976"/>
                </a:lnTo>
                <a:lnTo>
                  <a:pt x="9144000" y="0"/>
                </a:lnTo>
                <a:close/>
              </a:path>
            </a:pathLst>
          </a:custGeom>
          <a:solidFill>
            <a:srgbClr val="A4B592"/>
          </a:solidFill>
        </p:spPr>
        <p:txBody>
          <a:bodyPr wrap="square" lIns="0" tIns="0" rIns="0" bIns="0" rtlCol="0"/>
          <a:lstStyle/>
          <a:p>
            <a:r>
              <a:rPr lang="en-ID" sz="4000" b="1" spc="-10" dirty="0">
                <a:cs typeface="Calibri"/>
              </a:rPr>
              <a:t>INTRODUCTION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2614768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</TotalTime>
  <Words>4206</Words>
  <Application>Microsoft Macintosh PowerPoint</Application>
  <PresentationFormat>On-screen Show (4:3)</PresentationFormat>
  <Paragraphs>1087</Paragraphs>
  <Slides>132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42" baseType="lpstr">
      <vt:lpstr>Arial</vt:lpstr>
      <vt:lpstr>Calibri</vt:lpstr>
      <vt:lpstr>Calibri Light</vt:lpstr>
      <vt:lpstr>Cambria Math</vt:lpstr>
      <vt:lpstr>Carlito</vt:lpstr>
      <vt:lpstr>Tahoma</vt:lpstr>
      <vt:lpstr>Times New Roman</vt:lpstr>
      <vt:lpstr>Trebuchet MS</vt:lpstr>
      <vt:lpstr>Wingdings</vt:lpstr>
      <vt:lpstr>Office Theme</vt:lpstr>
      <vt:lpstr>Pengolahan Citra Pengantar Mata Kuliah  Semester Genap 2019/2020   M.Naufal  Politeknik Harapan Bersama</vt:lpstr>
      <vt:lpstr>Citra Dijital</vt:lpstr>
      <vt:lpstr>Citra Dijital</vt:lpstr>
      <vt:lpstr>Informasi dari Citra Dijital</vt:lpstr>
      <vt:lpstr>Informasi dari Citra Dijital (2)</vt:lpstr>
      <vt:lpstr>Citra Dijital</vt:lpstr>
      <vt:lpstr>Citra Dijital</vt:lpstr>
      <vt:lpstr>Clustering Citra Dijital</vt:lpstr>
      <vt:lpstr>Clustering Citra Dijital (2)</vt:lpstr>
      <vt:lpstr>Klasifikasi Citra Dijital</vt:lpstr>
      <vt:lpstr>Real Research: Content-Based Image  Retrieval for Batik Patterns</vt:lpstr>
      <vt:lpstr>Real Research: Content-Based Image  Retrieval for Batik Patterns</vt:lpstr>
      <vt:lpstr>PowerPoint Presentation</vt:lpstr>
      <vt:lpstr>Computer Graphics</vt:lpstr>
      <vt:lpstr>Computer Graphics (2)</vt:lpstr>
      <vt:lpstr>Computer Vision</vt:lpstr>
      <vt:lpstr>Computer Vision (2)</vt:lpstr>
      <vt:lpstr>Pattern Recognition, Computer Vision,  and Artificial Intelligence</vt:lpstr>
      <vt:lpstr>Image Processing</vt:lpstr>
      <vt:lpstr>PowerPoint Presentation</vt:lpstr>
      <vt:lpstr>Image Acquisition</vt:lpstr>
      <vt:lpstr>Digital Images</vt:lpstr>
      <vt:lpstr>Citra Dijital</vt:lpstr>
      <vt:lpstr>Color Vision, Color Theory  and Color Models</vt:lpstr>
      <vt:lpstr>Color Vision</vt:lpstr>
      <vt:lpstr>Color Vision (2)</vt:lpstr>
      <vt:lpstr>Warna</vt:lpstr>
      <vt:lpstr>Relative Perceptual Attributes of Color</vt:lpstr>
      <vt:lpstr>Color Theory: Trichromatic Color Vision</vt:lpstr>
      <vt:lpstr>Young-Helmholtz Trichromatic Theory of  Color Vision</vt:lpstr>
      <vt:lpstr> Warna Primer vs Sekunder Pada Cahaya</vt:lpstr>
      <vt:lpstr>Three Sensitive Channels</vt:lpstr>
      <vt:lpstr>Color Theory: Opponent Color Theory</vt:lpstr>
      <vt:lpstr>The Opponent Theory of Color Vision</vt:lpstr>
      <vt:lpstr>PowerPoint Presentation</vt:lpstr>
      <vt:lpstr>PowerPoint Presentation</vt:lpstr>
      <vt:lpstr>Serba-Serbi Warna</vt:lpstr>
      <vt:lpstr>XYZ Tristimulus Values</vt:lpstr>
      <vt:lpstr>CIE Chromaticity Diagram</vt:lpstr>
      <vt:lpstr>What about digital monitors?</vt:lpstr>
      <vt:lpstr>Color Models for Hardware</vt:lpstr>
      <vt:lpstr>RGB Color Model</vt:lpstr>
      <vt:lpstr>RGB Channels</vt:lpstr>
      <vt:lpstr>RGB Colors</vt:lpstr>
      <vt:lpstr>Warna</vt:lpstr>
      <vt:lpstr> Warna Primer vs Sekunder Pada Pigmen</vt:lpstr>
      <vt:lpstr>Model CMY</vt:lpstr>
      <vt:lpstr>RGB ↔ CMY</vt:lpstr>
      <vt:lpstr>RGB and CMY in a Glance</vt:lpstr>
      <vt:lpstr>HSI (also known as HSV / HSL)</vt:lpstr>
      <vt:lpstr>HSV / HSL / HSI</vt:lpstr>
      <vt:lpstr>RGB→HSI</vt:lpstr>
      <vt:lpstr>Look it up yourselves..</vt:lpstr>
      <vt:lpstr>Image Restoration Muhammad Naufal Semester Gasal 2019/2020  Teknik Komputer Politeknik Harapan Bersama</vt:lpstr>
      <vt:lpstr>Review</vt:lpstr>
      <vt:lpstr>Correlation</vt:lpstr>
      <vt:lpstr>Convolution</vt:lpstr>
      <vt:lpstr>Noise Model</vt:lpstr>
      <vt:lpstr>Gaussian Noise</vt:lpstr>
      <vt:lpstr>Additive Noise</vt:lpstr>
      <vt:lpstr>Mean Filters</vt:lpstr>
      <vt:lpstr>Mean Filters (2)</vt:lpstr>
      <vt:lpstr>Mean Filters (3)</vt:lpstr>
      <vt:lpstr>Mean Filters (3)</vt:lpstr>
      <vt:lpstr>Image Segmentation</vt:lpstr>
      <vt:lpstr>Image Segmentation</vt:lpstr>
      <vt:lpstr>Image Segmentation (2)</vt:lpstr>
      <vt:lpstr>Edge and Region-Based Segmentation</vt:lpstr>
      <vt:lpstr>Edge and Region-Based Segmentation (2)</vt:lpstr>
      <vt:lpstr>Edge Based-Detection</vt:lpstr>
      <vt:lpstr>Edge Based-Detection (2)</vt:lpstr>
      <vt:lpstr>Analyzing an Edge</vt:lpstr>
      <vt:lpstr>Second Derivatives</vt:lpstr>
      <vt:lpstr>Edge Detection</vt:lpstr>
      <vt:lpstr>Edge Detection</vt:lpstr>
      <vt:lpstr>Basic Edge Detection</vt:lpstr>
      <vt:lpstr>Utilizing the Sobel Mask</vt:lpstr>
      <vt:lpstr>Utilizing the Sobel Mask (2)</vt:lpstr>
      <vt:lpstr>Gradient and Thresholding</vt:lpstr>
      <vt:lpstr>Canny Edge Detection</vt:lpstr>
      <vt:lpstr>Canny Edge Detection (2)</vt:lpstr>
      <vt:lpstr>Canny Edge Detection (3)</vt:lpstr>
      <vt:lpstr>Canny Edge Detection (3)</vt:lpstr>
      <vt:lpstr>Region-based Image Segmentation</vt:lpstr>
      <vt:lpstr>Region-based Image Segmentation</vt:lpstr>
      <vt:lpstr>Histogram Thresholding</vt:lpstr>
      <vt:lpstr>Histogram Thresholding (2)</vt:lpstr>
      <vt:lpstr>Histogram Thresholding (3)</vt:lpstr>
      <vt:lpstr>Potential Problems</vt:lpstr>
      <vt:lpstr>Basic Global Thresholding</vt:lpstr>
      <vt:lpstr>Otsu’s Thresholding Method</vt:lpstr>
      <vt:lpstr>PowerPoint Presentation</vt:lpstr>
      <vt:lpstr>PowerPoint Presentation</vt:lpstr>
      <vt:lpstr>PowerPoint Presentation</vt:lpstr>
      <vt:lpstr>PowerPoint Presentation</vt:lpstr>
      <vt:lpstr>Otsu’s Method in Matlab</vt:lpstr>
      <vt:lpstr>Region-based Image Segmentation</vt:lpstr>
      <vt:lpstr>PowerPoint Presentation</vt:lpstr>
      <vt:lpstr>PowerPoint Presentation</vt:lpstr>
      <vt:lpstr>PowerPoint Presentation</vt:lpstr>
      <vt:lpstr>Motivation</vt:lpstr>
      <vt:lpstr>PowerPoint Presentation</vt:lpstr>
      <vt:lpstr>Indexing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 Segmentation for News  Videos</vt:lpstr>
      <vt:lpstr> </vt:lpstr>
      <vt:lpstr>Text Recognition</vt:lpstr>
      <vt:lpstr>Speech Recognition</vt:lpstr>
      <vt:lpstr> </vt:lpstr>
      <vt:lpstr>Segmentation</vt:lpstr>
      <vt:lpstr>Spatial Segmentation for Lecture  Videos</vt:lpstr>
      <vt:lpstr>Segmentation: Foreground and  Background Modelling</vt:lpstr>
      <vt:lpstr>Keyword Extraction</vt:lpstr>
      <vt:lpstr>Keyword Extraction</vt:lpstr>
      <vt:lpstr>Keyword Extraction</vt:lpstr>
      <vt:lpstr>Semantics</vt:lpstr>
      <vt:lpstr>Semantics</vt:lpstr>
      <vt:lpstr>CONCLUSION</vt:lpstr>
      <vt:lpstr>Why Index?</vt:lpstr>
      <vt:lpstr>Why Keywords?</vt:lpstr>
      <vt:lpstr>News and Lecture Video?</vt:lpstr>
      <vt:lpstr>PowerPoint Presentation</vt:lpstr>
    </vt:vector>
  </TitlesOfParts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Pengolahan Citra</dc:title>
  <dc:creator>Laksmitha</dc:creator>
  <cp:lastModifiedBy>Microsoft Office User</cp:lastModifiedBy>
  <cp:revision>14</cp:revision>
  <dcterms:created xsi:type="dcterms:W3CDTF">2020-03-07T06:43:12Z</dcterms:created>
  <dcterms:modified xsi:type="dcterms:W3CDTF">2020-05-11T03:25:25Z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2018-11-01T00:00:00Z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2020-03-07T00:00:00Z</vt:filetime>
  </property>
</Properties>
</file>